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0" r:id="rId2"/>
    <p:sldId id="269" r:id="rId3"/>
    <p:sldId id="261" r:id="rId4"/>
    <p:sldId id="267" r:id="rId5"/>
    <p:sldId id="268"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66" d="100"/>
          <a:sy n="66" d="100"/>
        </p:scale>
        <p:origin x="148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19C8-202B-484C-A352-422FAA9E1F93}" type="datetimeFigureOut">
              <a:rPr lang="en-GB" smtClean="0"/>
              <a:t>26/01/2023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04D89-D529-4523-85E2-5017523A4BCC}" type="slidenum">
              <a:rPr lang="en-GB" smtClean="0"/>
              <a:t>‹#›</a:t>
            </a:fld>
            <a:endParaRPr lang="en-GB"/>
          </a:p>
        </p:txBody>
      </p:sp>
    </p:spTree>
    <p:extLst>
      <p:ext uri="{BB962C8B-B14F-4D97-AF65-F5344CB8AC3E}">
        <p14:creationId xmlns:p14="http://schemas.microsoft.com/office/powerpoint/2010/main" val="303492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The purpose of the pencil (or pencils) is to achieve a uniform size, as differences in diameter will create zones where failure is more likely to occur. wood dowel can be used as an alternative to pencils. If this has a slot to tuck the paper into, that can help to ensure that the roll is tight. The sticky tape works most effectively when running along the length of the tube (rather than around it).</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C76E96C-7FA5-4AF7-8311-428E652A082E}" type="slidenum">
              <a:rPr lang="en-GB" smtClean="0"/>
              <a:t>5</a:t>
            </a:fld>
            <a:endParaRPr lang="en-GB"/>
          </a:p>
        </p:txBody>
      </p:sp>
    </p:spTree>
    <p:extLst>
      <p:ext uri="{BB962C8B-B14F-4D97-AF65-F5344CB8AC3E}">
        <p14:creationId xmlns:p14="http://schemas.microsoft.com/office/powerpoint/2010/main" val="355452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5B04-9E98-4EA5-BC7B-FA2AE5DE0C54}"/>
              </a:ext>
            </a:extLst>
          </p:cNvPr>
          <p:cNvSpPr txBox="1">
            <a:spLocks/>
          </p:cNvSpPr>
          <p:nvPr/>
        </p:nvSpPr>
        <p:spPr>
          <a:xfrm>
            <a:off x="1575691" y="987259"/>
            <a:ext cx="6116194" cy="11493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4800" b="1" dirty="0"/>
              <a:t>Egg Drop Challenge</a:t>
            </a:r>
          </a:p>
        </p:txBody>
      </p:sp>
      <p:sp>
        <p:nvSpPr>
          <p:cNvPr id="3" name="Subtitle 2">
            <a:extLst>
              <a:ext uri="{FF2B5EF4-FFF2-40B4-BE49-F238E27FC236}">
                <a16:creationId xmlns:a16="http://schemas.microsoft.com/office/drawing/2014/main" id="{D1C1394C-11DA-47F0-AD90-12B766F30C22}"/>
              </a:ext>
            </a:extLst>
          </p:cNvPr>
          <p:cNvSpPr txBox="1">
            <a:spLocks/>
          </p:cNvSpPr>
          <p:nvPr/>
        </p:nvSpPr>
        <p:spPr>
          <a:xfrm>
            <a:off x="1679327" y="5031591"/>
            <a:ext cx="5785345" cy="1095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0" i="0" dirty="0">
                <a:effectLst/>
                <a:latin typeface="+mn-lt"/>
                <a:cs typeface="Arial" panose="020B0604020202020204" pitchFamily="34" charset="0"/>
              </a:rPr>
              <a:t>A challenge to protect an egg from breaking when it is dropped from height</a:t>
            </a:r>
            <a:r>
              <a:rPr lang="en-GB" sz="2400" dirty="0">
                <a:latin typeface="+mn-lt"/>
                <a:cs typeface="Arial" panose="020B0604020202020204" pitchFamily="34" charset="0"/>
              </a:rPr>
              <a:t>  </a:t>
            </a:r>
          </a:p>
        </p:txBody>
      </p:sp>
      <p:pic>
        <p:nvPicPr>
          <p:cNvPr id="5" name="Picture 4" descr="A picture containing text&#10;&#10;Description automatically generated">
            <a:extLst>
              <a:ext uri="{FF2B5EF4-FFF2-40B4-BE49-F238E27FC236}">
                <a16:creationId xmlns:a16="http://schemas.microsoft.com/office/drawing/2014/main" id="{61AF95A1-2654-4953-9D5B-50D1FA5AE3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4461" y="1999672"/>
            <a:ext cx="2858655" cy="2858655"/>
          </a:xfrm>
          <a:prstGeom prst="rect">
            <a:avLst/>
          </a:prstGeom>
        </p:spPr>
      </p:pic>
      <p:grpSp>
        <p:nvGrpSpPr>
          <p:cNvPr id="15" name="Group 14">
            <a:extLst>
              <a:ext uri="{FF2B5EF4-FFF2-40B4-BE49-F238E27FC236}">
                <a16:creationId xmlns:a16="http://schemas.microsoft.com/office/drawing/2014/main" id="{756C6111-1341-4E11-9FE0-EA586D2E34D0}"/>
              </a:ext>
            </a:extLst>
          </p:cNvPr>
          <p:cNvGrpSpPr/>
          <p:nvPr/>
        </p:nvGrpSpPr>
        <p:grpSpPr>
          <a:xfrm>
            <a:off x="2707456" y="2477274"/>
            <a:ext cx="984780" cy="1903452"/>
            <a:chOff x="2873099" y="2616980"/>
            <a:chExt cx="984780" cy="1903452"/>
          </a:xfrm>
        </p:grpSpPr>
        <p:sp>
          <p:nvSpPr>
            <p:cNvPr id="11" name="Freeform: Shape 10">
              <a:extLst>
                <a:ext uri="{FF2B5EF4-FFF2-40B4-BE49-F238E27FC236}">
                  <a16:creationId xmlns:a16="http://schemas.microsoft.com/office/drawing/2014/main" id="{01F45ACE-866A-4915-BAED-7EEA40B2F528}"/>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3BFC6E74-C587-4F68-83AB-2F6EDEF4FAEE}"/>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8098984D-810E-4B84-B4FE-E8713DF0BD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381D573A-FC91-4830-BCFE-FAF6608986D8}"/>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ECEE093-854D-4DDC-B6DC-9EEC3479AEFC}"/>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BD70F51-A24E-417B-86E5-BC17CA5F8C46}"/>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A993A67D-8234-4057-9F78-307C7BC31750}"/>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3F8D4A37-E47E-49F0-9EB2-CC322AC2259C}"/>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7" name="Picture 16" descr="A close up of a blade&#10;&#10;Description automatically generated with low confidence">
            <a:extLst>
              <a:ext uri="{FF2B5EF4-FFF2-40B4-BE49-F238E27FC236}">
                <a16:creationId xmlns:a16="http://schemas.microsoft.com/office/drawing/2014/main" id="{4C13E1A6-F0F5-4296-926E-1E4E1CB7F3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815" t="3490" r="30774" b="3131"/>
          <a:stretch/>
        </p:blipFill>
        <p:spPr>
          <a:xfrm rot="5400000">
            <a:off x="6238953" y="1845191"/>
            <a:ext cx="2339961" cy="3011831"/>
          </a:xfrm>
          <a:prstGeom prst="rect">
            <a:avLst/>
          </a:prstGeom>
        </p:spPr>
      </p:pic>
      <p:pic>
        <p:nvPicPr>
          <p:cNvPr id="19" name="Picture 18" descr="A picture containing food, indoor, egg, dark&#10;&#10;Description automatically generated">
            <a:extLst>
              <a:ext uri="{FF2B5EF4-FFF2-40B4-BE49-F238E27FC236}">
                <a16:creationId xmlns:a16="http://schemas.microsoft.com/office/drawing/2014/main" id="{5F886092-1660-4553-813F-E8B7E008C8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18335">
            <a:off x="461455" y="2805251"/>
            <a:ext cx="1454745" cy="1898138"/>
          </a:xfrm>
          <a:prstGeom prst="rect">
            <a:avLst/>
          </a:prstGeom>
        </p:spPr>
      </p:pic>
      <p:sp>
        <p:nvSpPr>
          <p:cNvPr id="21" name="TextBox 20">
            <a:extLst>
              <a:ext uri="{FF2B5EF4-FFF2-40B4-BE49-F238E27FC236}">
                <a16:creationId xmlns:a16="http://schemas.microsoft.com/office/drawing/2014/main" id="{E3AADEAC-7815-482A-965D-1E5C4F90692C}"/>
              </a:ext>
            </a:extLst>
          </p:cNvPr>
          <p:cNvSpPr txBox="1"/>
          <p:nvPr/>
        </p:nvSpPr>
        <p:spPr>
          <a:xfrm>
            <a:off x="8386639" y="2215664"/>
            <a:ext cx="753293" cy="707886"/>
          </a:xfrm>
          <a:prstGeom prst="rect">
            <a:avLst/>
          </a:prstGeom>
          <a:noFill/>
        </p:spPr>
        <p:txBody>
          <a:bodyPr wrap="square" rtlCol="0">
            <a:spAutoFit/>
          </a:bodyPr>
          <a:lstStyle/>
          <a:p>
            <a:r>
              <a:rPr lang="en-GB" sz="4000" b="1" dirty="0">
                <a:highlight>
                  <a:srgbClr val="FFFF00"/>
                </a:highlight>
              </a:rPr>
              <a:t>?</a:t>
            </a:r>
          </a:p>
        </p:txBody>
      </p:sp>
    </p:spTree>
    <p:extLst>
      <p:ext uri="{BB962C8B-B14F-4D97-AF65-F5344CB8AC3E}">
        <p14:creationId xmlns:p14="http://schemas.microsoft.com/office/powerpoint/2010/main" val="129451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0" y="687258"/>
            <a:ext cx="7886700" cy="1325563"/>
          </a:xfrm>
        </p:spPr>
        <p:txBody>
          <a:bodyPr>
            <a:normAutofit/>
          </a:bodyPr>
          <a:lstStyle/>
          <a:p>
            <a:r>
              <a:rPr lang="en-GB" sz="3600" b="1" dirty="0"/>
              <a:t>Other ideas</a:t>
            </a:r>
          </a:p>
        </p:txBody>
      </p:sp>
      <p:sp>
        <p:nvSpPr>
          <p:cNvPr id="3" name="TextBox 2">
            <a:extLst>
              <a:ext uri="{FF2B5EF4-FFF2-40B4-BE49-F238E27FC236}">
                <a16:creationId xmlns:a16="http://schemas.microsoft.com/office/drawing/2014/main" id="{225F73C6-E320-4818-B46D-952027FF9B2F}"/>
              </a:ext>
            </a:extLst>
          </p:cNvPr>
          <p:cNvSpPr txBox="1"/>
          <p:nvPr/>
        </p:nvSpPr>
        <p:spPr>
          <a:xfrm>
            <a:off x="110838" y="1889684"/>
            <a:ext cx="5183652" cy="2308324"/>
          </a:xfrm>
          <a:prstGeom prst="rect">
            <a:avLst/>
          </a:prstGeom>
          <a:noFill/>
        </p:spPr>
        <p:txBody>
          <a:bodyPr wrap="square" rtlCol="0">
            <a:spAutoFit/>
          </a:bodyPr>
          <a:lstStyle/>
          <a:p>
            <a:pPr marL="457200" indent="-457200">
              <a:buFont typeface="Arial" panose="020B0604020202020204" pitchFamily="34" charset="0"/>
              <a:buChar char="•"/>
            </a:pPr>
            <a:r>
              <a:rPr lang="en-GB" sz="2400" dirty="0"/>
              <a:t>How could you change the design to help stop the egg breaking?</a:t>
            </a:r>
          </a:p>
          <a:p>
            <a:pPr marL="457200" indent="-457200">
              <a:buFont typeface="Arial" panose="020B0604020202020204" pitchFamily="34" charset="0"/>
              <a:buChar char="•"/>
            </a:pPr>
            <a:r>
              <a:rPr lang="en-GB" sz="2400" dirty="0"/>
              <a:t>What other materials could you use to help the egg survive?</a:t>
            </a:r>
          </a:p>
          <a:p>
            <a:pPr marL="457200" indent="-457200">
              <a:buFont typeface="Arial" panose="020B0604020202020204" pitchFamily="34" charset="0"/>
              <a:buChar char="•"/>
            </a:pPr>
            <a:r>
              <a:rPr lang="en-GB" sz="2400" dirty="0"/>
              <a:t>Could you add a parachute made from a shopping bag?</a:t>
            </a:r>
          </a:p>
        </p:txBody>
      </p:sp>
      <p:grpSp>
        <p:nvGrpSpPr>
          <p:cNvPr id="4" name="Group 3">
            <a:extLst>
              <a:ext uri="{FF2B5EF4-FFF2-40B4-BE49-F238E27FC236}">
                <a16:creationId xmlns:a16="http://schemas.microsoft.com/office/drawing/2014/main" id="{4AAB88F5-F5F7-4140-A2FD-DEC468ADD8AD}"/>
              </a:ext>
            </a:extLst>
          </p:cNvPr>
          <p:cNvGrpSpPr/>
          <p:nvPr/>
        </p:nvGrpSpPr>
        <p:grpSpPr>
          <a:xfrm>
            <a:off x="8335915" y="4562306"/>
            <a:ext cx="707244" cy="1367011"/>
            <a:chOff x="2873099" y="2616980"/>
            <a:chExt cx="984780" cy="1903452"/>
          </a:xfrm>
        </p:grpSpPr>
        <p:sp>
          <p:nvSpPr>
            <p:cNvPr id="5" name="Freeform: Shape 4">
              <a:extLst>
                <a:ext uri="{FF2B5EF4-FFF2-40B4-BE49-F238E27FC236}">
                  <a16:creationId xmlns:a16="http://schemas.microsoft.com/office/drawing/2014/main" id="{DBFBFAED-2836-41F8-AE07-8E2EACD1408F}"/>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9860BE-9376-4E57-B3B2-B8BE14A24863}"/>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98647940-EC3F-4A5F-A2E2-B8E9A7E0C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133A1523-F88D-48E5-B505-71649F1496BA}"/>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23B599A-CD4D-4C01-86E3-7DCA090BEC2E}"/>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D61D7-6753-477B-AB4F-4CA235FA2150}"/>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833A1C4-B720-4425-B428-CFF63C65FD2B}"/>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A006142-B4E5-4FC6-82C1-4D4512E09371}"/>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4" name="Picture 13" descr="A picture containing indoor, colorful, containing, arranged&#10;&#10;Description automatically generated">
            <a:extLst>
              <a:ext uri="{FF2B5EF4-FFF2-40B4-BE49-F238E27FC236}">
                <a16:creationId xmlns:a16="http://schemas.microsoft.com/office/drawing/2014/main" id="{50153434-D751-49D1-BF5C-819AC59D9954}"/>
              </a:ext>
            </a:extLst>
          </p:cNvPr>
          <p:cNvPicPr>
            <a:picLocks noChangeAspect="1"/>
          </p:cNvPicPr>
          <p:nvPr/>
        </p:nvPicPr>
        <p:blipFill>
          <a:blip r:embed="rId3"/>
          <a:stretch>
            <a:fillRect/>
          </a:stretch>
        </p:blipFill>
        <p:spPr>
          <a:xfrm>
            <a:off x="5405328" y="3478148"/>
            <a:ext cx="3595927" cy="2397285"/>
          </a:xfrm>
          <a:prstGeom prst="rect">
            <a:avLst/>
          </a:prstGeom>
        </p:spPr>
      </p:pic>
    </p:spTree>
    <p:extLst>
      <p:ext uri="{BB962C8B-B14F-4D97-AF65-F5344CB8AC3E}">
        <p14:creationId xmlns:p14="http://schemas.microsoft.com/office/powerpoint/2010/main" val="179930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B02BBB6-A3A5-B4CC-C245-6347E3844AAD}"/>
              </a:ext>
            </a:extLst>
          </p:cNvPr>
          <p:cNvSpPr txBox="1"/>
          <p:nvPr/>
        </p:nvSpPr>
        <p:spPr>
          <a:xfrm>
            <a:off x="384481" y="1129247"/>
            <a:ext cx="8375037"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615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181920" y="815329"/>
            <a:ext cx="7886700" cy="1325563"/>
          </a:xfrm>
        </p:spPr>
        <p:txBody>
          <a:bodyPr>
            <a:normAutofit/>
          </a:bodyPr>
          <a:lstStyle/>
          <a:p>
            <a:r>
              <a:rPr lang="en-GB" sz="3600" b="1" dirty="0"/>
              <a:t>The Challenge</a:t>
            </a:r>
          </a:p>
        </p:txBody>
      </p:sp>
      <p:sp>
        <p:nvSpPr>
          <p:cNvPr id="3" name="TextBox 2">
            <a:extLst>
              <a:ext uri="{FF2B5EF4-FFF2-40B4-BE49-F238E27FC236}">
                <a16:creationId xmlns:a16="http://schemas.microsoft.com/office/drawing/2014/main" id="{225F73C6-E320-4818-B46D-952027FF9B2F}"/>
              </a:ext>
            </a:extLst>
          </p:cNvPr>
          <p:cNvSpPr txBox="1"/>
          <p:nvPr/>
        </p:nvSpPr>
        <p:spPr>
          <a:xfrm>
            <a:off x="242456" y="1906093"/>
            <a:ext cx="7252611" cy="3046988"/>
          </a:xfrm>
          <a:prstGeom prst="rect">
            <a:avLst/>
          </a:prstGeom>
          <a:noFill/>
        </p:spPr>
        <p:txBody>
          <a:bodyPr wrap="square" rtlCol="0">
            <a:spAutoFit/>
          </a:bodyPr>
          <a:lstStyle/>
          <a:p>
            <a:r>
              <a:rPr lang="en-GB" sz="2400" b="0" i="0" dirty="0">
                <a:effectLst/>
              </a:rPr>
              <a:t>Your egg is going to be dropped from a height.</a:t>
            </a:r>
          </a:p>
          <a:p>
            <a:endParaRPr lang="en-GB" sz="2400" dirty="0"/>
          </a:p>
          <a:p>
            <a:r>
              <a:rPr lang="en-GB" sz="2400" b="0" i="0" dirty="0">
                <a:effectLst/>
              </a:rPr>
              <a:t>Can you save your egg from certain doom by creating a way to protect it from the hard ground?</a:t>
            </a:r>
          </a:p>
          <a:p>
            <a:endParaRPr lang="en-GB" sz="2400" dirty="0"/>
          </a:p>
          <a:p>
            <a:r>
              <a:rPr lang="en-GB" sz="2400" dirty="0"/>
              <a:t>Using the available materials, can you </a:t>
            </a:r>
            <a:r>
              <a:rPr lang="en-GB" sz="2400" b="0" i="0" dirty="0">
                <a:effectLst/>
              </a:rPr>
              <a:t>design some way of preventing the egg from breaking when dropped from a height of 1 meter?</a:t>
            </a:r>
            <a:endParaRPr lang="en-GB" sz="2400" dirty="0"/>
          </a:p>
        </p:txBody>
      </p:sp>
      <p:grpSp>
        <p:nvGrpSpPr>
          <p:cNvPr id="4" name="Group 3">
            <a:extLst>
              <a:ext uri="{FF2B5EF4-FFF2-40B4-BE49-F238E27FC236}">
                <a16:creationId xmlns:a16="http://schemas.microsoft.com/office/drawing/2014/main" id="{4AAB88F5-F5F7-4140-A2FD-DEC468ADD8AD}"/>
              </a:ext>
            </a:extLst>
          </p:cNvPr>
          <p:cNvGrpSpPr/>
          <p:nvPr/>
        </p:nvGrpSpPr>
        <p:grpSpPr>
          <a:xfrm>
            <a:off x="7765328" y="1314310"/>
            <a:ext cx="941724" cy="1815172"/>
            <a:chOff x="2873099" y="2616980"/>
            <a:chExt cx="984780" cy="1903452"/>
          </a:xfrm>
        </p:grpSpPr>
        <p:sp>
          <p:nvSpPr>
            <p:cNvPr id="5" name="Freeform: Shape 4">
              <a:extLst>
                <a:ext uri="{FF2B5EF4-FFF2-40B4-BE49-F238E27FC236}">
                  <a16:creationId xmlns:a16="http://schemas.microsoft.com/office/drawing/2014/main" id="{DBFBFAED-2836-41F8-AE07-8E2EACD1408F}"/>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9860BE-9376-4E57-B3B2-B8BE14A24863}"/>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98647940-EC3F-4A5F-A2E2-B8E9A7E0C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133A1523-F88D-48E5-B505-71649F1496BA}"/>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23B599A-CD4D-4C01-86E3-7DCA090BEC2E}"/>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D61D7-6753-477B-AB4F-4CA235FA2150}"/>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833A1C4-B720-4425-B428-CFF63C65FD2B}"/>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A006142-B4E5-4FC6-82C1-4D4512E09371}"/>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3" name="Picture 12" descr="A picture containing text, vector graphics&#10;&#10;Description automatically generated">
            <a:extLst>
              <a:ext uri="{FF2B5EF4-FFF2-40B4-BE49-F238E27FC236}">
                <a16:creationId xmlns:a16="http://schemas.microsoft.com/office/drawing/2014/main" id="{3272C943-4250-4CAC-91FC-8BDDE31A3234}"/>
              </a:ext>
            </a:extLst>
          </p:cNvPr>
          <p:cNvPicPr>
            <a:picLocks noChangeAspect="1"/>
          </p:cNvPicPr>
          <p:nvPr/>
        </p:nvPicPr>
        <p:blipFill>
          <a:blip r:embed="rId3"/>
          <a:stretch>
            <a:fillRect/>
          </a:stretch>
        </p:blipFill>
        <p:spPr>
          <a:xfrm>
            <a:off x="6979342" y="4470652"/>
            <a:ext cx="1814715" cy="1370488"/>
          </a:xfrm>
          <a:prstGeom prst="rect">
            <a:avLst/>
          </a:prstGeom>
        </p:spPr>
      </p:pic>
    </p:spTree>
    <p:extLst>
      <p:ext uri="{BB962C8B-B14F-4D97-AF65-F5344CB8AC3E}">
        <p14:creationId xmlns:p14="http://schemas.microsoft.com/office/powerpoint/2010/main" val="412215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258942" y="1007343"/>
            <a:ext cx="7886700" cy="979501"/>
          </a:xfrm>
        </p:spPr>
        <p:txBody>
          <a:bodyPr>
            <a:normAutofit/>
          </a:bodyPr>
          <a:lstStyle/>
          <a:p>
            <a:r>
              <a:rPr lang="en-GB" sz="3600" b="1" dirty="0"/>
              <a:t>Gravity</a:t>
            </a:r>
          </a:p>
        </p:txBody>
      </p:sp>
      <p:sp>
        <p:nvSpPr>
          <p:cNvPr id="3" name="TextBox 2">
            <a:extLst>
              <a:ext uri="{FF2B5EF4-FFF2-40B4-BE49-F238E27FC236}">
                <a16:creationId xmlns:a16="http://schemas.microsoft.com/office/drawing/2014/main" id="{225F73C6-E320-4818-B46D-952027FF9B2F}"/>
              </a:ext>
            </a:extLst>
          </p:cNvPr>
          <p:cNvSpPr txBox="1"/>
          <p:nvPr/>
        </p:nvSpPr>
        <p:spPr>
          <a:xfrm>
            <a:off x="258942" y="1928712"/>
            <a:ext cx="7348161" cy="2616101"/>
          </a:xfrm>
          <a:prstGeom prst="rect">
            <a:avLst/>
          </a:prstGeom>
          <a:noFill/>
        </p:spPr>
        <p:txBody>
          <a:bodyPr wrap="square" rtlCol="0">
            <a:spAutoFit/>
          </a:bodyPr>
          <a:lstStyle/>
          <a:p>
            <a:pPr algn="l" fontAlgn="base"/>
            <a:r>
              <a:rPr lang="en-GB" sz="2400" b="0" i="0" dirty="0">
                <a:effectLst/>
              </a:rPr>
              <a:t>When an egg is dropped the force of gravity pulls it towards the ground. </a:t>
            </a:r>
          </a:p>
          <a:p>
            <a:pPr algn="l" fontAlgn="base">
              <a:spcBef>
                <a:spcPts val="1200"/>
              </a:spcBef>
              <a:spcAft>
                <a:spcPts val="1200"/>
              </a:spcAft>
            </a:pPr>
            <a:r>
              <a:rPr lang="en-GB" sz="2400" b="0" i="0" dirty="0">
                <a:effectLst/>
              </a:rPr>
              <a:t>Hitting the ground can cause the egg to break. </a:t>
            </a:r>
          </a:p>
          <a:p>
            <a:pPr algn="l" fontAlgn="base"/>
            <a:r>
              <a:rPr lang="en-GB" sz="2400" b="0" i="0" dirty="0">
                <a:effectLst/>
              </a:rPr>
              <a:t>To prevent this, one possible design is to use </a:t>
            </a:r>
            <a:r>
              <a:rPr lang="en-GB" sz="2400" dirty="0"/>
              <a:t>a paper tube structure. </a:t>
            </a:r>
            <a:r>
              <a:rPr lang="en-GB" sz="2400" b="0" i="0" dirty="0">
                <a:effectLst/>
              </a:rPr>
              <a:t>The paper tubes will be damaged but they may stop the egg hitting the ground hard.</a:t>
            </a:r>
          </a:p>
        </p:txBody>
      </p:sp>
      <p:grpSp>
        <p:nvGrpSpPr>
          <p:cNvPr id="4" name="Group 3">
            <a:extLst>
              <a:ext uri="{FF2B5EF4-FFF2-40B4-BE49-F238E27FC236}">
                <a16:creationId xmlns:a16="http://schemas.microsoft.com/office/drawing/2014/main" id="{4AAB88F5-F5F7-4140-A2FD-DEC468ADD8AD}"/>
              </a:ext>
            </a:extLst>
          </p:cNvPr>
          <p:cNvGrpSpPr/>
          <p:nvPr/>
        </p:nvGrpSpPr>
        <p:grpSpPr>
          <a:xfrm>
            <a:off x="7859938" y="1247840"/>
            <a:ext cx="1008206" cy="1813094"/>
            <a:chOff x="2873099" y="2616980"/>
            <a:chExt cx="984780" cy="1903452"/>
          </a:xfrm>
        </p:grpSpPr>
        <p:sp>
          <p:nvSpPr>
            <p:cNvPr id="5" name="Freeform: Shape 4">
              <a:extLst>
                <a:ext uri="{FF2B5EF4-FFF2-40B4-BE49-F238E27FC236}">
                  <a16:creationId xmlns:a16="http://schemas.microsoft.com/office/drawing/2014/main" id="{DBFBFAED-2836-41F8-AE07-8E2EACD1408F}"/>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9860BE-9376-4E57-B3B2-B8BE14A24863}"/>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98647940-EC3F-4A5F-A2E2-B8E9A7E0C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133A1523-F88D-48E5-B505-71649F1496BA}"/>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23B599A-CD4D-4C01-86E3-7DCA090BEC2E}"/>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D61D7-6753-477B-AB4F-4CA235FA2150}"/>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833A1C4-B720-4425-B428-CFF63C65FD2B}"/>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A006142-B4E5-4FC6-82C1-4D4512E09371}"/>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7" name="Picture 16" descr="A group of eggs with faces drawn on them&#10;&#10;Description automatically generated with medium confidence">
            <a:extLst>
              <a:ext uri="{FF2B5EF4-FFF2-40B4-BE49-F238E27FC236}">
                <a16:creationId xmlns:a16="http://schemas.microsoft.com/office/drawing/2014/main" id="{7571EF12-42A2-41C2-B34B-FCBCCD35B171}"/>
              </a:ext>
            </a:extLst>
          </p:cNvPr>
          <p:cNvPicPr>
            <a:picLocks noChangeAspect="1"/>
          </p:cNvPicPr>
          <p:nvPr/>
        </p:nvPicPr>
        <p:blipFill rotWithShape="1">
          <a:blip r:embed="rId3"/>
          <a:srcRect t="39730" b="18498"/>
          <a:stretch/>
        </p:blipFill>
        <p:spPr>
          <a:xfrm>
            <a:off x="3984978" y="4692238"/>
            <a:ext cx="5000978" cy="1221868"/>
          </a:xfrm>
          <a:prstGeom prst="rect">
            <a:avLst/>
          </a:prstGeom>
        </p:spPr>
      </p:pic>
    </p:spTree>
    <p:extLst>
      <p:ext uri="{BB962C8B-B14F-4D97-AF65-F5344CB8AC3E}">
        <p14:creationId xmlns:p14="http://schemas.microsoft.com/office/powerpoint/2010/main" val="372643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0" y="794084"/>
            <a:ext cx="7886700" cy="1325563"/>
          </a:xfrm>
        </p:spPr>
        <p:txBody>
          <a:bodyPr>
            <a:normAutofit/>
          </a:bodyPr>
          <a:lstStyle/>
          <a:p>
            <a:r>
              <a:rPr lang="en-GB" sz="3600" b="1" dirty="0"/>
              <a:t>Step 1 Making Tubes</a:t>
            </a:r>
          </a:p>
        </p:txBody>
      </p:sp>
      <p:sp>
        <p:nvSpPr>
          <p:cNvPr id="3" name="TextBox 2">
            <a:extLst>
              <a:ext uri="{FF2B5EF4-FFF2-40B4-BE49-F238E27FC236}">
                <a16:creationId xmlns:a16="http://schemas.microsoft.com/office/drawing/2014/main" id="{225F73C6-E320-4818-B46D-952027FF9B2F}"/>
              </a:ext>
            </a:extLst>
          </p:cNvPr>
          <p:cNvSpPr txBox="1"/>
          <p:nvPr/>
        </p:nvSpPr>
        <p:spPr>
          <a:xfrm>
            <a:off x="171381" y="4397199"/>
            <a:ext cx="8548425"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Roll paper into a tube using pencils</a:t>
            </a:r>
          </a:p>
          <a:p>
            <a:pPr marL="457200" indent="-457200">
              <a:buFont typeface="Arial" panose="020B0604020202020204" pitchFamily="34" charset="0"/>
              <a:buChar char="•"/>
              <a:tabLst>
                <a:tab pos="442913" algn="l"/>
              </a:tabLst>
            </a:pPr>
            <a:r>
              <a:rPr lang="en-GB" sz="2400" dirty="0"/>
              <a:t>Stick the outside edge of the paper down </a:t>
            </a:r>
            <a:r>
              <a:rPr lang="en-GB" sz="2400"/>
              <a:t>with sticky </a:t>
            </a:r>
            <a:r>
              <a:rPr lang="en-GB" sz="2400" dirty="0"/>
              <a:t>tape and take the pencils out</a:t>
            </a:r>
          </a:p>
          <a:p>
            <a:pPr marL="457200" indent="-457200">
              <a:buFont typeface="Arial" panose="020B0604020202020204" pitchFamily="34" charset="0"/>
              <a:buChar char="•"/>
              <a:tabLst>
                <a:tab pos="442913" algn="l"/>
              </a:tabLst>
            </a:pPr>
            <a:r>
              <a:rPr lang="en-GB" sz="2400" dirty="0"/>
              <a:t>Make 6 paper rolls</a:t>
            </a:r>
          </a:p>
          <a:p>
            <a:pPr indent="442913">
              <a:tabLst>
                <a:tab pos="442913" algn="l"/>
              </a:tabLst>
            </a:pPr>
            <a:endParaRPr lang="en-GB" sz="2400" dirty="0"/>
          </a:p>
        </p:txBody>
      </p:sp>
      <p:grpSp>
        <p:nvGrpSpPr>
          <p:cNvPr id="4" name="Group 3">
            <a:extLst>
              <a:ext uri="{FF2B5EF4-FFF2-40B4-BE49-F238E27FC236}">
                <a16:creationId xmlns:a16="http://schemas.microsoft.com/office/drawing/2014/main" id="{4AAB88F5-F5F7-4140-A2FD-DEC468ADD8AD}"/>
              </a:ext>
            </a:extLst>
          </p:cNvPr>
          <p:cNvGrpSpPr/>
          <p:nvPr/>
        </p:nvGrpSpPr>
        <p:grpSpPr>
          <a:xfrm>
            <a:off x="8335915" y="4562306"/>
            <a:ext cx="707244" cy="1367011"/>
            <a:chOff x="2873099" y="2616980"/>
            <a:chExt cx="984780" cy="1903452"/>
          </a:xfrm>
        </p:grpSpPr>
        <p:sp>
          <p:nvSpPr>
            <p:cNvPr id="5" name="Freeform: Shape 4">
              <a:extLst>
                <a:ext uri="{FF2B5EF4-FFF2-40B4-BE49-F238E27FC236}">
                  <a16:creationId xmlns:a16="http://schemas.microsoft.com/office/drawing/2014/main" id="{DBFBFAED-2836-41F8-AE07-8E2EACD1408F}"/>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9860BE-9376-4E57-B3B2-B8BE14A24863}"/>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98647940-EC3F-4A5F-A2E2-B8E9A7E0C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133A1523-F88D-48E5-B505-71649F1496BA}"/>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23B599A-CD4D-4C01-86E3-7DCA090BEC2E}"/>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D61D7-6753-477B-AB4F-4CA235FA2150}"/>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833A1C4-B720-4425-B428-CFF63C65FD2B}"/>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A006142-B4E5-4FC6-82C1-4D4512E09371}"/>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4" name="Picture 13" descr="A picture containing text, indoor, tiled&#10;&#10;Description automatically generated">
            <a:extLst>
              <a:ext uri="{FF2B5EF4-FFF2-40B4-BE49-F238E27FC236}">
                <a16:creationId xmlns:a16="http://schemas.microsoft.com/office/drawing/2014/main" id="{F16C6A44-D136-4638-9804-E37D8971E0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741" r="24438"/>
          <a:stretch/>
        </p:blipFill>
        <p:spPr>
          <a:xfrm rot="5400000">
            <a:off x="687483" y="1428512"/>
            <a:ext cx="1993606" cy="2727427"/>
          </a:xfrm>
          <a:prstGeom prst="rect">
            <a:avLst/>
          </a:prstGeom>
        </p:spPr>
      </p:pic>
      <p:pic>
        <p:nvPicPr>
          <p:cNvPr id="16" name="Picture 15" descr="A picture containing text, wall, indoor, green&#10;&#10;Description automatically generated">
            <a:extLst>
              <a:ext uri="{FF2B5EF4-FFF2-40B4-BE49-F238E27FC236}">
                <a16:creationId xmlns:a16="http://schemas.microsoft.com/office/drawing/2014/main" id="{AD6A1C9B-9018-4B78-8880-6E8C1C4BB1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6517" r="33475"/>
          <a:stretch/>
        </p:blipFill>
        <p:spPr>
          <a:xfrm rot="5400000">
            <a:off x="4202305" y="1853783"/>
            <a:ext cx="1275980" cy="2943446"/>
          </a:xfrm>
          <a:prstGeom prst="rect">
            <a:avLst/>
          </a:prstGeom>
        </p:spPr>
      </p:pic>
      <p:pic>
        <p:nvPicPr>
          <p:cNvPr id="18" name="Picture 17">
            <a:extLst>
              <a:ext uri="{FF2B5EF4-FFF2-40B4-BE49-F238E27FC236}">
                <a16:creationId xmlns:a16="http://schemas.microsoft.com/office/drawing/2014/main" id="{751C49A1-0F74-485C-A9CA-E6D9C67750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0908" r="24109" b="4389"/>
          <a:stretch/>
        </p:blipFill>
        <p:spPr>
          <a:xfrm rot="5400000">
            <a:off x="7070853" y="2560819"/>
            <a:ext cx="1416685" cy="2258386"/>
          </a:xfrm>
          <a:prstGeom prst="rect">
            <a:avLst/>
          </a:prstGeom>
        </p:spPr>
      </p:pic>
    </p:spTree>
    <p:extLst>
      <p:ext uri="{BB962C8B-B14F-4D97-AF65-F5344CB8AC3E}">
        <p14:creationId xmlns:p14="http://schemas.microsoft.com/office/powerpoint/2010/main" val="5430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0" y="687258"/>
            <a:ext cx="7886700" cy="1325563"/>
          </a:xfrm>
        </p:spPr>
        <p:txBody>
          <a:bodyPr>
            <a:normAutofit/>
          </a:bodyPr>
          <a:lstStyle/>
          <a:p>
            <a:r>
              <a:rPr lang="en-GB" sz="3600" b="1" dirty="0"/>
              <a:t>Step 2 Base Frame</a:t>
            </a:r>
          </a:p>
        </p:txBody>
      </p:sp>
      <p:sp>
        <p:nvSpPr>
          <p:cNvPr id="3" name="TextBox 2">
            <a:extLst>
              <a:ext uri="{FF2B5EF4-FFF2-40B4-BE49-F238E27FC236}">
                <a16:creationId xmlns:a16="http://schemas.microsoft.com/office/drawing/2014/main" id="{225F73C6-E320-4818-B46D-952027FF9B2F}"/>
              </a:ext>
            </a:extLst>
          </p:cNvPr>
          <p:cNvSpPr txBox="1"/>
          <p:nvPr/>
        </p:nvSpPr>
        <p:spPr>
          <a:xfrm>
            <a:off x="0" y="1675914"/>
            <a:ext cx="8325187"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sticky tape to join 3 paper rolls as shown</a:t>
            </a:r>
          </a:p>
          <a:p>
            <a:pPr marL="457200" indent="-457200">
              <a:buFont typeface="Arial" panose="020B0604020202020204" pitchFamily="34" charset="0"/>
              <a:buChar char="•"/>
            </a:pPr>
            <a:r>
              <a:rPr lang="en-GB" sz="2400" dirty="0"/>
              <a:t>Make the triangle in the middle a size so that an egg sits on it without falling out</a:t>
            </a:r>
          </a:p>
        </p:txBody>
      </p:sp>
      <p:grpSp>
        <p:nvGrpSpPr>
          <p:cNvPr id="4" name="Group 3">
            <a:extLst>
              <a:ext uri="{FF2B5EF4-FFF2-40B4-BE49-F238E27FC236}">
                <a16:creationId xmlns:a16="http://schemas.microsoft.com/office/drawing/2014/main" id="{4AAB88F5-F5F7-4140-A2FD-DEC468ADD8AD}"/>
              </a:ext>
            </a:extLst>
          </p:cNvPr>
          <p:cNvGrpSpPr/>
          <p:nvPr/>
        </p:nvGrpSpPr>
        <p:grpSpPr>
          <a:xfrm>
            <a:off x="8335915" y="4562306"/>
            <a:ext cx="707244" cy="1367011"/>
            <a:chOff x="2873099" y="2616980"/>
            <a:chExt cx="984780" cy="1903452"/>
          </a:xfrm>
        </p:grpSpPr>
        <p:sp>
          <p:nvSpPr>
            <p:cNvPr id="5" name="Freeform: Shape 4">
              <a:extLst>
                <a:ext uri="{FF2B5EF4-FFF2-40B4-BE49-F238E27FC236}">
                  <a16:creationId xmlns:a16="http://schemas.microsoft.com/office/drawing/2014/main" id="{DBFBFAED-2836-41F8-AE07-8E2EACD1408F}"/>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9860BE-9376-4E57-B3B2-B8BE14A24863}"/>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98647940-EC3F-4A5F-A2E2-B8E9A7E0C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133A1523-F88D-48E5-B505-71649F1496BA}"/>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23B599A-CD4D-4C01-86E3-7DCA090BEC2E}"/>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D61D7-6753-477B-AB4F-4CA235FA2150}"/>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833A1C4-B720-4425-B428-CFF63C65FD2B}"/>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A006142-B4E5-4FC6-82C1-4D4512E09371}"/>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5" name="Picture 14" descr="A picture containing green, tiled, tile&#10;&#10;Description automatically generated">
            <a:extLst>
              <a:ext uri="{FF2B5EF4-FFF2-40B4-BE49-F238E27FC236}">
                <a16:creationId xmlns:a16="http://schemas.microsoft.com/office/drawing/2014/main" id="{2C63AD13-89AA-4B76-9ED9-3066A2B26A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202" t="3130" r="16094" b="7261"/>
          <a:stretch/>
        </p:blipFill>
        <p:spPr>
          <a:xfrm rot="5400000">
            <a:off x="535695" y="3083702"/>
            <a:ext cx="2682130" cy="2829561"/>
          </a:xfrm>
          <a:prstGeom prst="rect">
            <a:avLst/>
          </a:prstGeom>
        </p:spPr>
      </p:pic>
      <p:pic>
        <p:nvPicPr>
          <p:cNvPr id="19" name="Picture 18">
            <a:extLst>
              <a:ext uri="{FF2B5EF4-FFF2-40B4-BE49-F238E27FC236}">
                <a16:creationId xmlns:a16="http://schemas.microsoft.com/office/drawing/2014/main" id="{3C17F4BE-B115-4607-B757-E55A2DD208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088" t="1874" r="20673" b="1515"/>
          <a:stretch/>
        </p:blipFill>
        <p:spPr>
          <a:xfrm rot="5400000">
            <a:off x="4579546" y="2780501"/>
            <a:ext cx="2700092" cy="3417999"/>
          </a:xfrm>
          <a:prstGeom prst="rect">
            <a:avLst/>
          </a:prstGeom>
        </p:spPr>
      </p:pic>
      <p:sp>
        <p:nvSpPr>
          <p:cNvPr id="14" name="Arrow: Circular 13">
            <a:extLst>
              <a:ext uri="{FF2B5EF4-FFF2-40B4-BE49-F238E27FC236}">
                <a16:creationId xmlns:a16="http://schemas.microsoft.com/office/drawing/2014/main" id="{DAEFEE67-FCCB-4C8B-89DE-114EB6F2A56E}"/>
              </a:ext>
            </a:extLst>
          </p:cNvPr>
          <p:cNvSpPr/>
          <p:nvPr/>
        </p:nvSpPr>
        <p:spPr>
          <a:xfrm rot="3290232">
            <a:off x="4810469" y="2221635"/>
            <a:ext cx="2403108" cy="2702822"/>
          </a:xfrm>
          <a:prstGeom prst="circularArrow">
            <a:avLst>
              <a:gd name="adj1" fmla="val 7924"/>
              <a:gd name="adj2" fmla="val 1056333"/>
              <a:gd name="adj3" fmla="val 21314957"/>
              <a:gd name="adj4" fmla="val 15512951"/>
              <a:gd name="adj5" fmla="val 1307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255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0" y="687258"/>
            <a:ext cx="7886700" cy="1325563"/>
          </a:xfrm>
        </p:spPr>
        <p:txBody>
          <a:bodyPr>
            <a:normAutofit/>
          </a:bodyPr>
          <a:lstStyle/>
          <a:p>
            <a:r>
              <a:rPr lang="en-GB" sz="3600" b="1" dirty="0"/>
              <a:t>Step 3 Uprights</a:t>
            </a:r>
          </a:p>
        </p:txBody>
      </p:sp>
      <p:sp>
        <p:nvSpPr>
          <p:cNvPr id="3" name="TextBox 2">
            <a:extLst>
              <a:ext uri="{FF2B5EF4-FFF2-40B4-BE49-F238E27FC236}">
                <a16:creationId xmlns:a16="http://schemas.microsoft.com/office/drawing/2014/main" id="{225F73C6-E320-4818-B46D-952027FF9B2F}"/>
              </a:ext>
            </a:extLst>
          </p:cNvPr>
          <p:cNvSpPr txBox="1"/>
          <p:nvPr/>
        </p:nvSpPr>
        <p:spPr>
          <a:xfrm>
            <a:off x="71372" y="1721850"/>
            <a:ext cx="9001255"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sticky tape to attach the last 3 paper rolls to the points shown</a:t>
            </a:r>
          </a:p>
          <a:p>
            <a:pPr marL="457200" indent="-457200">
              <a:buFont typeface="Arial" panose="020B0604020202020204" pitchFamily="34" charset="0"/>
              <a:buChar char="•"/>
            </a:pPr>
            <a:r>
              <a:rPr lang="en-GB" sz="2400" dirty="0"/>
              <a:t>Don’t join the other ends yet, or your egg will not fit in!</a:t>
            </a:r>
          </a:p>
          <a:p>
            <a:pPr marL="457200" indent="-457200">
              <a:buFont typeface="Arial" panose="020B0604020202020204" pitchFamily="34" charset="0"/>
              <a:buChar char="•"/>
            </a:pPr>
            <a:endParaRPr lang="en-GB" sz="2400" dirty="0"/>
          </a:p>
        </p:txBody>
      </p:sp>
      <p:grpSp>
        <p:nvGrpSpPr>
          <p:cNvPr id="4" name="Group 3">
            <a:extLst>
              <a:ext uri="{FF2B5EF4-FFF2-40B4-BE49-F238E27FC236}">
                <a16:creationId xmlns:a16="http://schemas.microsoft.com/office/drawing/2014/main" id="{4AAB88F5-F5F7-4140-A2FD-DEC468ADD8AD}"/>
              </a:ext>
            </a:extLst>
          </p:cNvPr>
          <p:cNvGrpSpPr/>
          <p:nvPr/>
        </p:nvGrpSpPr>
        <p:grpSpPr>
          <a:xfrm>
            <a:off x="8335915" y="4562306"/>
            <a:ext cx="707244" cy="1367011"/>
            <a:chOff x="2873099" y="2616980"/>
            <a:chExt cx="984780" cy="1903452"/>
          </a:xfrm>
        </p:grpSpPr>
        <p:sp>
          <p:nvSpPr>
            <p:cNvPr id="5" name="Freeform: Shape 4">
              <a:extLst>
                <a:ext uri="{FF2B5EF4-FFF2-40B4-BE49-F238E27FC236}">
                  <a16:creationId xmlns:a16="http://schemas.microsoft.com/office/drawing/2014/main" id="{DBFBFAED-2836-41F8-AE07-8E2EACD1408F}"/>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9860BE-9376-4E57-B3B2-B8BE14A24863}"/>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98647940-EC3F-4A5F-A2E2-B8E9A7E0C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133A1523-F88D-48E5-B505-71649F1496BA}"/>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23B599A-CD4D-4C01-86E3-7DCA090BEC2E}"/>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D61D7-6753-477B-AB4F-4CA235FA2150}"/>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833A1C4-B720-4425-B428-CFF63C65FD2B}"/>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A006142-B4E5-4FC6-82C1-4D4512E09371}"/>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4" name="Picture 13" descr="Graphical user interface, Excel&#10;&#10;Description automatically generated">
            <a:extLst>
              <a:ext uri="{FF2B5EF4-FFF2-40B4-BE49-F238E27FC236}">
                <a16:creationId xmlns:a16="http://schemas.microsoft.com/office/drawing/2014/main" id="{F0A91FF8-3BA0-4D54-9933-B0519B445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90" r="21212" b="5646"/>
          <a:stretch/>
        </p:blipFill>
        <p:spPr>
          <a:xfrm rot="5400000">
            <a:off x="4913285" y="2431791"/>
            <a:ext cx="2618610" cy="3483328"/>
          </a:xfrm>
          <a:prstGeom prst="rect">
            <a:avLst/>
          </a:prstGeom>
        </p:spPr>
      </p:pic>
      <p:pic>
        <p:nvPicPr>
          <p:cNvPr id="17" name="Picture 16">
            <a:extLst>
              <a:ext uri="{FF2B5EF4-FFF2-40B4-BE49-F238E27FC236}">
                <a16:creationId xmlns:a16="http://schemas.microsoft.com/office/drawing/2014/main" id="{C37F4079-ABED-4E19-81E3-9D00F7A69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088" t="1874" r="20673" b="1515"/>
          <a:stretch/>
        </p:blipFill>
        <p:spPr>
          <a:xfrm rot="5400000">
            <a:off x="763283" y="2509734"/>
            <a:ext cx="2665970" cy="3374805"/>
          </a:xfrm>
          <a:prstGeom prst="rect">
            <a:avLst/>
          </a:prstGeom>
        </p:spPr>
      </p:pic>
      <p:sp>
        <p:nvSpPr>
          <p:cNvPr id="16" name="Oval 15">
            <a:extLst>
              <a:ext uri="{FF2B5EF4-FFF2-40B4-BE49-F238E27FC236}">
                <a16:creationId xmlns:a16="http://schemas.microsoft.com/office/drawing/2014/main" id="{08E60485-E43D-4588-8BEC-C766BCFDCE18}"/>
              </a:ext>
            </a:extLst>
          </p:cNvPr>
          <p:cNvSpPr/>
          <p:nvPr/>
        </p:nvSpPr>
        <p:spPr>
          <a:xfrm>
            <a:off x="2794513" y="4487115"/>
            <a:ext cx="240145" cy="2401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CADF661-E46D-421F-816D-1898C8283B98}"/>
              </a:ext>
            </a:extLst>
          </p:cNvPr>
          <p:cNvSpPr/>
          <p:nvPr/>
        </p:nvSpPr>
        <p:spPr>
          <a:xfrm>
            <a:off x="1847910" y="3684254"/>
            <a:ext cx="240145" cy="2401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14ABAE4-F60F-450A-9ADB-70F26745C63A}"/>
              </a:ext>
            </a:extLst>
          </p:cNvPr>
          <p:cNvSpPr/>
          <p:nvPr/>
        </p:nvSpPr>
        <p:spPr>
          <a:xfrm>
            <a:off x="1227674" y="4423455"/>
            <a:ext cx="240145" cy="2401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611457C-D4FF-45F7-BAFF-72CB0D9F3679}"/>
              </a:ext>
            </a:extLst>
          </p:cNvPr>
          <p:cNvSpPr/>
          <p:nvPr/>
        </p:nvSpPr>
        <p:spPr>
          <a:xfrm>
            <a:off x="288792" y="5657374"/>
            <a:ext cx="240145" cy="2401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3441A6A-1322-412F-9DFB-C4AFF8305AC3}"/>
              </a:ext>
            </a:extLst>
          </p:cNvPr>
          <p:cNvSpPr txBox="1"/>
          <p:nvPr/>
        </p:nvSpPr>
        <p:spPr>
          <a:xfrm>
            <a:off x="502720" y="5530121"/>
            <a:ext cx="3701614" cy="461665"/>
          </a:xfrm>
          <a:prstGeom prst="rect">
            <a:avLst/>
          </a:prstGeom>
          <a:noFill/>
        </p:spPr>
        <p:txBody>
          <a:bodyPr wrap="square" rtlCol="0">
            <a:spAutoFit/>
          </a:bodyPr>
          <a:lstStyle/>
          <a:p>
            <a:r>
              <a:rPr lang="en-GB" sz="2400" dirty="0"/>
              <a:t>= Paper roll position</a:t>
            </a:r>
          </a:p>
        </p:txBody>
      </p:sp>
      <p:sp>
        <p:nvSpPr>
          <p:cNvPr id="24" name="TextBox 23">
            <a:extLst>
              <a:ext uri="{FF2B5EF4-FFF2-40B4-BE49-F238E27FC236}">
                <a16:creationId xmlns:a16="http://schemas.microsoft.com/office/drawing/2014/main" id="{CDA12CF1-5C62-4706-9A0B-58160D6274EC}"/>
              </a:ext>
            </a:extLst>
          </p:cNvPr>
          <p:cNvSpPr txBox="1"/>
          <p:nvPr/>
        </p:nvSpPr>
        <p:spPr>
          <a:xfrm>
            <a:off x="4640416" y="5500051"/>
            <a:ext cx="3701614" cy="461665"/>
          </a:xfrm>
          <a:prstGeom prst="rect">
            <a:avLst/>
          </a:prstGeom>
          <a:noFill/>
        </p:spPr>
        <p:txBody>
          <a:bodyPr wrap="square" rtlCol="0">
            <a:spAutoFit/>
          </a:bodyPr>
          <a:lstStyle/>
          <a:p>
            <a:r>
              <a:rPr lang="en-GB" sz="2400" dirty="0"/>
              <a:t>First one attached</a:t>
            </a:r>
          </a:p>
        </p:txBody>
      </p:sp>
    </p:spTree>
    <p:extLst>
      <p:ext uri="{BB962C8B-B14F-4D97-AF65-F5344CB8AC3E}">
        <p14:creationId xmlns:p14="http://schemas.microsoft.com/office/powerpoint/2010/main" val="178896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0" y="687258"/>
            <a:ext cx="7886700" cy="1325563"/>
          </a:xfrm>
        </p:spPr>
        <p:txBody>
          <a:bodyPr>
            <a:normAutofit/>
          </a:bodyPr>
          <a:lstStyle/>
          <a:p>
            <a:r>
              <a:rPr lang="en-GB" sz="3600" b="1" dirty="0"/>
              <a:t>Step 4 Final Assembly</a:t>
            </a:r>
          </a:p>
        </p:txBody>
      </p:sp>
      <p:sp>
        <p:nvSpPr>
          <p:cNvPr id="3" name="TextBox 2">
            <a:extLst>
              <a:ext uri="{FF2B5EF4-FFF2-40B4-BE49-F238E27FC236}">
                <a16:creationId xmlns:a16="http://schemas.microsoft.com/office/drawing/2014/main" id="{225F73C6-E320-4818-B46D-952027FF9B2F}"/>
              </a:ext>
            </a:extLst>
          </p:cNvPr>
          <p:cNvSpPr txBox="1"/>
          <p:nvPr/>
        </p:nvSpPr>
        <p:spPr>
          <a:xfrm>
            <a:off x="0" y="1675914"/>
            <a:ext cx="8325187"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Add your egg to the centre of the completed frame</a:t>
            </a:r>
          </a:p>
          <a:p>
            <a:pPr marL="457200" indent="-457200">
              <a:buFont typeface="Arial" panose="020B0604020202020204" pitchFamily="34" charset="0"/>
              <a:buChar char="•"/>
            </a:pPr>
            <a:r>
              <a:rPr lang="en-GB" sz="2400" dirty="0"/>
              <a:t>Use sticky tape to join the three loose upright straws, so the egg is held in place</a:t>
            </a:r>
          </a:p>
        </p:txBody>
      </p:sp>
      <p:grpSp>
        <p:nvGrpSpPr>
          <p:cNvPr id="4" name="Group 3">
            <a:extLst>
              <a:ext uri="{FF2B5EF4-FFF2-40B4-BE49-F238E27FC236}">
                <a16:creationId xmlns:a16="http://schemas.microsoft.com/office/drawing/2014/main" id="{4AAB88F5-F5F7-4140-A2FD-DEC468ADD8AD}"/>
              </a:ext>
            </a:extLst>
          </p:cNvPr>
          <p:cNvGrpSpPr/>
          <p:nvPr/>
        </p:nvGrpSpPr>
        <p:grpSpPr>
          <a:xfrm>
            <a:off x="8335915" y="4562306"/>
            <a:ext cx="707244" cy="1367011"/>
            <a:chOff x="2873099" y="2616980"/>
            <a:chExt cx="984780" cy="1903452"/>
          </a:xfrm>
        </p:grpSpPr>
        <p:sp>
          <p:nvSpPr>
            <p:cNvPr id="5" name="Freeform: Shape 4">
              <a:extLst>
                <a:ext uri="{FF2B5EF4-FFF2-40B4-BE49-F238E27FC236}">
                  <a16:creationId xmlns:a16="http://schemas.microsoft.com/office/drawing/2014/main" id="{DBFBFAED-2836-41F8-AE07-8E2EACD1408F}"/>
                </a:ext>
              </a:extLst>
            </p:cNvPr>
            <p:cNvSpPr/>
            <p:nvPr/>
          </p:nvSpPr>
          <p:spPr>
            <a:xfrm>
              <a:off x="3422611" y="261698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9860BE-9376-4E57-B3B2-B8BE14A24863}"/>
                </a:ext>
              </a:extLst>
            </p:cNvPr>
            <p:cNvGrpSpPr/>
            <p:nvPr/>
          </p:nvGrpSpPr>
          <p:grpSpPr>
            <a:xfrm>
              <a:off x="2873099" y="2758024"/>
              <a:ext cx="984780" cy="1762408"/>
              <a:chOff x="2913518" y="2548742"/>
              <a:chExt cx="984780" cy="1762408"/>
            </a:xfrm>
          </p:grpSpPr>
          <p:pic>
            <p:nvPicPr>
              <p:cNvPr id="7" name="Picture 6" descr="Icon, circle&#10;&#10;Description automatically generated">
                <a:extLst>
                  <a:ext uri="{FF2B5EF4-FFF2-40B4-BE49-F238E27FC236}">
                    <a16:creationId xmlns:a16="http://schemas.microsoft.com/office/drawing/2014/main" id="{98647940-EC3F-4A5F-A2E2-B8E9A7E0C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79846">
                <a:off x="2913518" y="3326370"/>
                <a:ext cx="984780" cy="984780"/>
              </a:xfrm>
              <a:prstGeom prst="rect">
                <a:avLst/>
              </a:prstGeom>
            </p:spPr>
          </p:pic>
          <p:sp>
            <p:nvSpPr>
              <p:cNvPr id="8" name="Freeform: Shape 7">
                <a:extLst>
                  <a:ext uri="{FF2B5EF4-FFF2-40B4-BE49-F238E27FC236}">
                    <a16:creationId xmlns:a16="http://schemas.microsoft.com/office/drawing/2014/main" id="{133A1523-F88D-48E5-B505-71649F1496BA}"/>
                  </a:ext>
                </a:extLst>
              </p:cNvPr>
              <p:cNvSpPr/>
              <p:nvPr/>
            </p:nvSpPr>
            <p:spPr>
              <a:xfrm>
                <a:off x="3236180" y="281435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23B599A-CD4D-4C01-86E3-7DCA090BEC2E}"/>
                  </a:ext>
                </a:extLst>
              </p:cNvPr>
              <p:cNvSpPr/>
              <p:nvPr/>
            </p:nvSpPr>
            <p:spPr>
              <a:xfrm>
                <a:off x="3448055" y="2845740"/>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D61D7-6753-477B-AB4F-4CA235FA2150}"/>
                  </a:ext>
                </a:extLst>
              </p:cNvPr>
              <p:cNvSpPr/>
              <p:nvPr/>
            </p:nvSpPr>
            <p:spPr>
              <a:xfrm>
                <a:off x="3574473" y="2877127"/>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833A1C4-B720-4425-B428-CFF63C65FD2B}"/>
                  </a:ext>
                </a:extLst>
              </p:cNvPr>
              <p:cNvSpPr/>
              <p:nvPr/>
            </p:nvSpPr>
            <p:spPr>
              <a:xfrm>
                <a:off x="3603346" y="2548742"/>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A006142-B4E5-4FC6-82C1-4D4512E09371}"/>
                  </a:ext>
                </a:extLst>
              </p:cNvPr>
              <p:cNvSpPr/>
              <p:nvPr/>
            </p:nvSpPr>
            <p:spPr>
              <a:xfrm>
                <a:off x="3710641" y="2685823"/>
                <a:ext cx="129309" cy="424873"/>
              </a:xfrm>
              <a:custGeom>
                <a:avLst/>
                <a:gdLst>
                  <a:gd name="connsiteX0" fmla="*/ 0 w 129309"/>
                  <a:gd name="connsiteY0" fmla="*/ 424873 h 424873"/>
                  <a:gd name="connsiteX1" fmla="*/ 18472 w 129309"/>
                  <a:gd name="connsiteY1" fmla="*/ 277091 h 424873"/>
                  <a:gd name="connsiteX2" fmla="*/ 36945 w 129309"/>
                  <a:gd name="connsiteY2" fmla="*/ 175491 h 424873"/>
                  <a:gd name="connsiteX3" fmla="*/ 73891 w 129309"/>
                  <a:gd name="connsiteY3" fmla="*/ 92364 h 424873"/>
                  <a:gd name="connsiteX4" fmla="*/ 101600 w 129309"/>
                  <a:gd name="connsiteY4" fmla="*/ 73891 h 424873"/>
                  <a:gd name="connsiteX5" fmla="*/ 129309 w 129309"/>
                  <a:gd name="connsiteY5" fmla="*/ 0 h 4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09" h="424873">
                    <a:moveTo>
                      <a:pt x="0" y="424873"/>
                    </a:moveTo>
                    <a:cubicBezTo>
                      <a:pt x="17545" y="231873"/>
                      <a:pt x="-613" y="391596"/>
                      <a:pt x="18472" y="277091"/>
                    </a:cubicBezTo>
                    <a:cubicBezTo>
                      <a:pt x="27414" y="223438"/>
                      <a:pt x="23648" y="219815"/>
                      <a:pt x="36945" y="175491"/>
                    </a:cubicBezTo>
                    <a:cubicBezTo>
                      <a:pt x="44784" y="149360"/>
                      <a:pt x="52680" y="113575"/>
                      <a:pt x="73891" y="92364"/>
                    </a:cubicBezTo>
                    <a:cubicBezTo>
                      <a:pt x="81740" y="84515"/>
                      <a:pt x="92364" y="80049"/>
                      <a:pt x="101600" y="73891"/>
                    </a:cubicBezTo>
                    <a:cubicBezTo>
                      <a:pt x="122249" y="11942"/>
                      <a:pt x="111364" y="35889"/>
                      <a:pt x="1293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5" name="Picture 14" descr="A close up of a bug&#10;&#10;Description automatically generated with low confidence">
            <a:extLst>
              <a:ext uri="{FF2B5EF4-FFF2-40B4-BE49-F238E27FC236}">
                <a16:creationId xmlns:a16="http://schemas.microsoft.com/office/drawing/2014/main" id="{405E081D-7766-432D-A600-8F345ACDB0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32" t="10021" r="3978" b="10021"/>
          <a:stretch/>
        </p:blipFill>
        <p:spPr>
          <a:xfrm>
            <a:off x="3265930" y="2601222"/>
            <a:ext cx="4488873" cy="3224997"/>
          </a:xfrm>
          <a:prstGeom prst="rect">
            <a:avLst/>
          </a:prstGeom>
        </p:spPr>
      </p:pic>
    </p:spTree>
    <p:extLst>
      <p:ext uri="{BB962C8B-B14F-4D97-AF65-F5344CB8AC3E}">
        <p14:creationId xmlns:p14="http://schemas.microsoft.com/office/powerpoint/2010/main" val="213182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0" y="687258"/>
            <a:ext cx="7886700" cy="1325563"/>
          </a:xfrm>
        </p:spPr>
        <p:txBody>
          <a:bodyPr>
            <a:normAutofit/>
          </a:bodyPr>
          <a:lstStyle/>
          <a:p>
            <a:r>
              <a:rPr lang="en-GB" sz="4000" b="1" dirty="0"/>
              <a:t>Egg Drop Challenge</a:t>
            </a:r>
          </a:p>
        </p:txBody>
      </p:sp>
      <p:sp>
        <p:nvSpPr>
          <p:cNvPr id="3" name="TextBox 2">
            <a:extLst>
              <a:ext uri="{FF2B5EF4-FFF2-40B4-BE49-F238E27FC236}">
                <a16:creationId xmlns:a16="http://schemas.microsoft.com/office/drawing/2014/main" id="{225F73C6-E320-4818-B46D-952027FF9B2F}"/>
              </a:ext>
            </a:extLst>
          </p:cNvPr>
          <p:cNvSpPr txBox="1"/>
          <p:nvPr/>
        </p:nvSpPr>
        <p:spPr>
          <a:xfrm>
            <a:off x="110837" y="1670827"/>
            <a:ext cx="8994907"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Hold your egg protector and drop from a height of 0.5 m</a:t>
            </a:r>
          </a:p>
          <a:p>
            <a:pPr marL="457200" indent="-457200">
              <a:buFont typeface="Arial" panose="020B0604020202020204" pitchFamily="34" charset="0"/>
              <a:buChar char="•"/>
            </a:pPr>
            <a:r>
              <a:rPr lang="en-GB" sz="2400" dirty="0"/>
              <a:t>Then try 1 m height</a:t>
            </a:r>
          </a:p>
          <a:p>
            <a:pPr marL="457200" indent="-457200">
              <a:buFont typeface="Arial" panose="020B0604020202020204" pitchFamily="34" charset="0"/>
              <a:buChar char="•"/>
            </a:pPr>
            <a:r>
              <a:rPr lang="en-GB" sz="2400" dirty="0"/>
              <a:t>From how high can you drop the egg before it breaks? </a:t>
            </a:r>
          </a:p>
        </p:txBody>
      </p:sp>
      <p:cxnSp>
        <p:nvCxnSpPr>
          <p:cNvPr id="17" name="Straight Arrow Connector 16">
            <a:extLst>
              <a:ext uri="{FF2B5EF4-FFF2-40B4-BE49-F238E27FC236}">
                <a16:creationId xmlns:a16="http://schemas.microsoft.com/office/drawing/2014/main" id="{7BBE9AF9-8428-40D5-88F0-8D3B457503AB}"/>
              </a:ext>
            </a:extLst>
          </p:cNvPr>
          <p:cNvCxnSpPr>
            <a:cxnSpLocks/>
          </p:cNvCxnSpPr>
          <p:nvPr/>
        </p:nvCxnSpPr>
        <p:spPr>
          <a:xfrm>
            <a:off x="1076532" y="4762048"/>
            <a:ext cx="0" cy="114512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47E5AC-AD78-43A4-B415-781C34733672}"/>
              </a:ext>
            </a:extLst>
          </p:cNvPr>
          <p:cNvSpPr txBox="1"/>
          <p:nvPr/>
        </p:nvSpPr>
        <p:spPr>
          <a:xfrm rot="16200000">
            <a:off x="212096" y="4951196"/>
            <a:ext cx="1200329" cy="461665"/>
          </a:xfrm>
          <a:prstGeom prst="rect">
            <a:avLst/>
          </a:prstGeom>
          <a:noFill/>
        </p:spPr>
        <p:txBody>
          <a:bodyPr wrap="square" rtlCol="0">
            <a:spAutoFit/>
          </a:bodyPr>
          <a:lstStyle/>
          <a:p>
            <a:r>
              <a:rPr lang="en-GB" sz="2400" dirty="0"/>
              <a:t>0.5 m</a:t>
            </a:r>
          </a:p>
        </p:txBody>
      </p:sp>
      <p:cxnSp>
        <p:nvCxnSpPr>
          <p:cNvPr id="20" name="Straight Arrow Connector 19">
            <a:extLst>
              <a:ext uri="{FF2B5EF4-FFF2-40B4-BE49-F238E27FC236}">
                <a16:creationId xmlns:a16="http://schemas.microsoft.com/office/drawing/2014/main" id="{C217681A-B840-46D8-A850-9901D310EF38}"/>
              </a:ext>
            </a:extLst>
          </p:cNvPr>
          <p:cNvCxnSpPr>
            <a:cxnSpLocks/>
          </p:cNvCxnSpPr>
          <p:nvPr/>
        </p:nvCxnSpPr>
        <p:spPr>
          <a:xfrm>
            <a:off x="1847810" y="3725333"/>
            <a:ext cx="0" cy="218183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8033C4F-1931-4E39-9ED1-724566538B47}"/>
              </a:ext>
            </a:extLst>
          </p:cNvPr>
          <p:cNvSpPr txBox="1"/>
          <p:nvPr/>
        </p:nvSpPr>
        <p:spPr>
          <a:xfrm rot="16200000">
            <a:off x="1197089" y="4569106"/>
            <a:ext cx="764176" cy="461667"/>
          </a:xfrm>
          <a:prstGeom prst="rect">
            <a:avLst/>
          </a:prstGeom>
          <a:noFill/>
        </p:spPr>
        <p:txBody>
          <a:bodyPr wrap="square" rtlCol="0">
            <a:spAutoFit/>
          </a:bodyPr>
          <a:lstStyle/>
          <a:p>
            <a:r>
              <a:rPr lang="en-GB" sz="2400" dirty="0"/>
              <a:t>1 m</a:t>
            </a:r>
          </a:p>
        </p:txBody>
      </p:sp>
      <p:cxnSp>
        <p:nvCxnSpPr>
          <p:cNvPr id="25" name="Straight Arrow Connector 24">
            <a:extLst>
              <a:ext uri="{FF2B5EF4-FFF2-40B4-BE49-F238E27FC236}">
                <a16:creationId xmlns:a16="http://schemas.microsoft.com/office/drawing/2014/main" id="{F71DDDCC-AB0A-4E22-91B2-9EF2A5FF18BC}"/>
              </a:ext>
            </a:extLst>
          </p:cNvPr>
          <p:cNvCxnSpPr>
            <a:cxnSpLocks/>
          </p:cNvCxnSpPr>
          <p:nvPr/>
        </p:nvCxnSpPr>
        <p:spPr>
          <a:xfrm flipV="1">
            <a:off x="2547257" y="3072869"/>
            <a:ext cx="0" cy="28342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5F12CD8-4E56-4819-82D1-36D3D3F51B66}"/>
              </a:ext>
            </a:extLst>
          </p:cNvPr>
          <p:cNvSpPr txBox="1"/>
          <p:nvPr/>
        </p:nvSpPr>
        <p:spPr>
          <a:xfrm>
            <a:off x="2169206" y="4180824"/>
            <a:ext cx="504599" cy="523220"/>
          </a:xfrm>
          <a:prstGeom prst="rect">
            <a:avLst/>
          </a:prstGeom>
          <a:noFill/>
        </p:spPr>
        <p:txBody>
          <a:bodyPr wrap="square" rtlCol="0">
            <a:spAutoFit/>
          </a:bodyPr>
          <a:lstStyle/>
          <a:p>
            <a:r>
              <a:rPr lang="en-GB" sz="2800" b="1" dirty="0"/>
              <a:t>?</a:t>
            </a:r>
          </a:p>
        </p:txBody>
      </p:sp>
      <p:grpSp>
        <p:nvGrpSpPr>
          <p:cNvPr id="18" name="Group 17">
            <a:extLst>
              <a:ext uri="{FF2B5EF4-FFF2-40B4-BE49-F238E27FC236}">
                <a16:creationId xmlns:a16="http://schemas.microsoft.com/office/drawing/2014/main" id="{38EE3610-810A-425F-9BDB-B288883D985B}"/>
              </a:ext>
            </a:extLst>
          </p:cNvPr>
          <p:cNvGrpSpPr/>
          <p:nvPr/>
        </p:nvGrpSpPr>
        <p:grpSpPr>
          <a:xfrm>
            <a:off x="2768822" y="2944472"/>
            <a:ext cx="2834298" cy="2834298"/>
            <a:chOff x="5032469" y="2989036"/>
            <a:chExt cx="2834298" cy="2834298"/>
          </a:xfrm>
        </p:grpSpPr>
        <p:pic>
          <p:nvPicPr>
            <p:cNvPr id="16" name="Picture 15" descr="A picture containing text&#10;&#10;Description automatically generated">
              <a:extLst>
                <a:ext uri="{FF2B5EF4-FFF2-40B4-BE49-F238E27FC236}">
                  <a16:creationId xmlns:a16="http://schemas.microsoft.com/office/drawing/2014/main" id="{F5E19B38-ACD2-4A3B-9919-94FE2363FB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2469" y="2989036"/>
              <a:ext cx="2834298" cy="2834298"/>
            </a:xfrm>
            <a:prstGeom prst="rect">
              <a:avLst/>
            </a:prstGeom>
          </p:spPr>
        </p:pic>
        <p:pic>
          <p:nvPicPr>
            <p:cNvPr id="14" name="Picture 13" descr="A close up of a bug&#10;&#10;Description automatically generated with low confidence">
              <a:extLst>
                <a:ext uri="{FF2B5EF4-FFF2-40B4-BE49-F238E27FC236}">
                  <a16:creationId xmlns:a16="http://schemas.microsoft.com/office/drawing/2014/main" id="{735BA21F-D9FC-456B-B3C0-8A0B8C24ECC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8017" b="81983" l="11791" r="86663"/>
                      </a14:imgEffect>
                    </a14:imgLayer>
                  </a14:imgProps>
                </a:ext>
                <a:ext uri="{28A0092B-C50C-407E-A947-70E740481C1C}">
                  <a14:useLocalDpi xmlns:a14="http://schemas.microsoft.com/office/drawing/2010/main"/>
                </a:ext>
              </a:extLst>
            </a:blip>
            <a:srcRect l="2432" t="10021" r="3978" b="10021"/>
            <a:stretch/>
          </p:blipFill>
          <p:spPr>
            <a:xfrm rot="5800467">
              <a:off x="4923821" y="3281334"/>
              <a:ext cx="1482268" cy="1064924"/>
            </a:xfrm>
            <a:prstGeom prst="rect">
              <a:avLst/>
            </a:prstGeom>
          </p:spPr>
        </p:pic>
      </p:grpSp>
      <p:pic>
        <p:nvPicPr>
          <p:cNvPr id="24" name="Picture 23">
            <a:extLst>
              <a:ext uri="{FF2B5EF4-FFF2-40B4-BE49-F238E27FC236}">
                <a16:creationId xmlns:a16="http://schemas.microsoft.com/office/drawing/2014/main" id="{91AC7DEB-D80D-44B1-B2B4-FAA77BF79554}"/>
              </a:ext>
            </a:extLst>
          </p:cNvPr>
          <p:cNvPicPr>
            <a:picLocks noChangeAspect="1"/>
          </p:cNvPicPr>
          <p:nvPr/>
        </p:nvPicPr>
        <p:blipFill>
          <a:blip r:embed="rId5"/>
          <a:stretch>
            <a:fillRect/>
          </a:stretch>
        </p:blipFill>
        <p:spPr>
          <a:xfrm>
            <a:off x="5967617" y="3854726"/>
            <a:ext cx="2980219" cy="1980604"/>
          </a:xfrm>
          <a:prstGeom prst="rect">
            <a:avLst/>
          </a:prstGeom>
        </p:spPr>
      </p:pic>
    </p:spTree>
    <p:extLst>
      <p:ext uri="{BB962C8B-B14F-4D97-AF65-F5344CB8AC3E}">
        <p14:creationId xmlns:p14="http://schemas.microsoft.com/office/powerpoint/2010/main" val="3830089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544</Words>
  <Application>Microsoft Office PowerPoint</Application>
  <PresentationFormat>On-screen Show (4:3)</PresentationFormat>
  <Paragraphs>49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 Emoji</vt:lpstr>
      <vt:lpstr>Symbol</vt:lpstr>
      <vt:lpstr>Times New Roman</vt:lpstr>
      <vt:lpstr>Office Theme</vt:lpstr>
      <vt:lpstr>PowerPoint Presentation</vt:lpstr>
      <vt:lpstr>PowerPoint Presentation</vt:lpstr>
      <vt:lpstr>The Challenge</vt:lpstr>
      <vt:lpstr>Gravity</vt:lpstr>
      <vt:lpstr>Step 1 Making Tubes</vt:lpstr>
      <vt:lpstr>Step 2 Base Frame</vt:lpstr>
      <vt:lpstr>Step 3 Uprights</vt:lpstr>
      <vt:lpstr>Step 4 Final Assembly</vt:lpstr>
      <vt:lpstr>Egg Drop Challenge</vt:lpstr>
      <vt:lpstr>Other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Marie Neighbour</cp:lastModifiedBy>
  <cp:revision>16</cp:revision>
  <dcterms:created xsi:type="dcterms:W3CDTF">2017-06-28T15:11:57Z</dcterms:created>
  <dcterms:modified xsi:type="dcterms:W3CDTF">2023-01-26T10:59:57Z</dcterms:modified>
</cp:coreProperties>
</file>