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9" r:id="rId3"/>
    <p:sldId id="261" r:id="rId4"/>
    <p:sldId id="265" r:id="rId5"/>
    <p:sldId id="268" r:id="rId6"/>
    <p:sldId id="264" r:id="rId7"/>
    <p:sldId id="266" r:id="rId8"/>
    <p:sldId id="270" r:id="rId9"/>
    <p:sldId id="262"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4714"/>
  </p:normalViewPr>
  <p:slideViewPr>
    <p:cSldViewPr snapToGrid="0" snapToObjects="1">
      <p:cViewPr varScale="1">
        <p:scale>
          <a:sx n="81" d="100"/>
          <a:sy n="81" d="100"/>
        </p:scale>
        <p:origin x="38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9F3AC50F-C79A-CB66-F0D8-EB59FABD177B}"/>
              </a:ext>
            </a:extLst>
          </p:cNvPr>
          <p:cNvPicPr>
            <a:picLocks noChangeAspect="1"/>
          </p:cNvPicPr>
          <p:nvPr userDrawn="1"/>
        </p:nvPicPr>
        <p:blipFill>
          <a:blip r:embed="rId14"/>
          <a:stretch>
            <a:fillRect/>
          </a:stretch>
        </p:blipFill>
        <p:spPr>
          <a:xfrm>
            <a:off x="8173589" y="6152355"/>
            <a:ext cx="948110" cy="681037"/>
          </a:xfrm>
          <a:prstGeom prst="rect">
            <a:avLst/>
          </a:prstGeom>
        </p:spPr>
      </p:pic>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0B2E3D-69E5-3AD0-91DC-5C7E156CCE95}"/>
              </a:ext>
            </a:extLst>
          </p:cNvPr>
          <p:cNvSpPr txBox="1"/>
          <p:nvPr/>
        </p:nvSpPr>
        <p:spPr>
          <a:xfrm>
            <a:off x="1042922" y="5427148"/>
            <a:ext cx="705815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An activity to test material suitability for a wheel</a:t>
            </a:r>
          </a:p>
        </p:txBody>
      </p:sp>
      <p:sp>
        <p:nvSpPr>
          <p:cNvPr id="4" name="TextBox 3">
            <a:extLst>
              <a:ext uri="{FF2B5EF4-FFF2-40B4-BE49-F238E27FC236}">
                <a16:creationId xmlns:a16="http://schemas.microsoft.com/office/drawing/2014/main" id="{977FC5BD-1AF7-71B7-C438-BCFEA27488D7}"/>
              </a:ext>
            </a:extLst>
          </p:cNvPr>
          <p:cNvSpPr txBox="1"/>
          <p:nvPr/>
        </p:nvSpPr>
        <p:spPr>
          <a:xfrm>
            <a:off x="-124806" y="1062355"/>
            <a:ext cx="9295894" cy="646331"/>
          </a:xfrm>
          <a:prstGeom prst="rect">
            <a:avLst/>
          </a:prstGeom>
          <a:noFill/>
        </p:spPr>
        <p:txBody>
          <a:bodyPr wrap="square" rtlCol="0">
            <a:spAutoFit/>
          </a:bodyPr>
          <a:lstStyle/>
          <a:p>
            <a:pPr algn="ctr"/>
            <a:r>
              <a:rPr lang="en-GB" sz="3600" b="1" dirty="0">
                <a:solidFill>
                  <a:srgbClr val="0093D3"/>
                </a:solidFill>
                <a:latin typeface="Arial"/>
                <a:cs typeface="Arial"/>
              </a:rPr>
              <a:t>Bugatti Trust – Wheel Materials</a:t>
            </a:r>
          </a:p>
        </p:txBody>
      </p:sp>
      <p:pic>
        <p:nvPicPr>
          <p:cNvPr id="3" name="Picture 2" descr="A black and white photo of a tire&#10;&#10;Description automatically generated with low confidence">
            <a:extLst>
              <a:ext uri="{FF2B5EF4-FFF2-40B4-BE49-F238E27FC236}">
                <a16:creationId xmlns:a16="http://schemas.microsoft.com/office/drawing/2014/main" id="{EBE7F728-9112-2521-721C-4BBBD528DB3B}"/>
              </a:ext>
            </a:extLst>
          </p:cNvPr>
          <p:cNvPicPr>
            <a:picLocks noChangeAspect="1"/>
          </p:cNvPicPr>
          <p:nvPr/>
        </p:nvPicPr>
        <p:blipFill>
          <a:blip r:embed="rId2"/>
          <a:stretch>
            <a:fillRect/>
          </a:stretch>
        </p:blipFill>
        <p:spPr>
          <a:xfrm>
            <a:off x="4114923" y="2362911"/>
            <a:ext cx="2387477" cy="2291659"/>
          </a:xfrm>
          <a:prstGeom prst="rect">
            <a:avLst/>
          </a:prstGeom>
        </p:spPr>
      </p:pic>
      <p:pic>
        <p:nvPicPr>
          <p:cNvPr id="7" name="Picture 6" descr="A person wearing a hat&#10;&#10;Description automatically generated with medium confidence">
            <a:extLst>
              <a:ext uri="{FF2B5EF4-FFF2-40B4-BE49-F238E27FC236}">
                <a16:creationId xmlns:a16="http://schemas.microsoft.com/office/drawing/2014/main" id="{D1F622FB-C8CE-D690-F0A0-1E355A91C8F9}"/>
              </a:ext>
            </a:extLst>
          </p:cNvPr>
          <p:cNvPicPr>
            <a:picLocks noChangeAspect="1"/>
          </p:cNvPicPr>
          <p:nvPr/>
        </p:nvPicPr>
        <p:blipFill>
          <a:blip r:embed="rId3"/>
          <a:stretch>
            <a:fillRect/>
          </a:stretch>
        </p:blipFill>
        <p:spPr>
          <a:xfrm>
            <a:off x="6706131" y="2092300"/>
            <a:ext cx="2139139" cy="2832880"/>
          </a:xfrm>
          <a:prstGeom prst="rect">
            <a:avLst/>
          </a:prstGeom>
        </p:spPr>
      </p:pic>
      <p:pic>
        <p:nvPicPr>
          <p:cNvPr id="9" name="Picture 8" descr="A person driving a car&#10;&#10;Description automatically generated with low confidence">
            <a:extLst>
              <a:ext uri="{FF2B5EF4-FFF2-40B4-BE49-F238E27FC236}">
                <a16:creationId xmlns:a16="http://schemas.microsoft.com/office/drawing/2014/main" id="{66348B99-A608-4B1A-898E-C68BABB371EB}"/>
              </a:ext>
            </a:extLst>
          </p:cNvPr>
          <p:cNvPicPr>
            <a:picLocks noChangeAspect="1"/>
          </p:cNvPicPr>
          <p:nvPr/>
        </p:nvPicPr>
        <p:blipFill>
          <a:blip r:embed="rId4"/>
          <a:stretch>
            <a:fillRect/>
          </a:stretch>
        </p:blipFill>
        <p:spPr>
          <a:xfrm>
            <a:off x="156029" y="2283968"/>
            <a:ext cx="3794468" cy="2529645"/>
          </a:xfrm>
          <a:prstGeom prst="rect">
            <a:avLst/>
          </a:prstGeom>
        </p:spPr>
      </p:pic>
    </p:spTree>
    <p:extLst>
      <p:ext uri="{BB962C8B-B14F-4D97-AF65-F5344CB8AC3E}">
        <p14:creationId xmlns:p14="http://schemas.microsoft.com/office/powerpoint/2010/main" val="85904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6. Extension - Force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B8A56F0-22A0-30C0-B5FC-03E233DD316F}"/>
                  </a:ext>
                </a:extLst>
              </p:cNvPr>
              <p:cNvSpPr txBox="1"/>
              <p:nvPr/>
            </p:nvSpPr>
            <p:spPr>
              <a:xfrm>
                <a:off x="393539" y="1833000"/>
                <a:ext cx="8250841" cy="3337580"/>
              </a:xfrm>
              <a:prstGeom prst="rect">
                <a:avLst/>
              </a:prstGeom>
              <a:noFill/>
            </p:spPr>
            <p:txBody>
              <a:bodyPr wrap="square" rtlCol="0">
                <a:spAutoFit/>
              </a:bodyPr>
              <a:lstStyle/>
              <a:p>
                <a:pPr>
                  <a:lnSpc>
                    <a:spcPct val="90000"/>
                  </a:lnSpc>
                  <a:spcBef>
                    <a:spcPts val="1000"/>
                  </a:spcBef>
                </a:pPr>
                <a:r>
                  <a:rPr lang="en-GB" sz="2000" dirty="0">
                    <a:solidFill>
                      <a:srgbClr val="202124"/>
                    </a:solidFill>
                    <a:latin typeface="arial" panose="020B0604020202020204" pitchFamily="34" charset="0"/>
                    <a:cs typeface="Arial" panose="020B0604020202020204" pitchFamily="34" charset="0"/>
                  </a:rPr>
                  <a:t>Force = mass (kg) x acceleration (m/s</a:t>
                </a:r>
                <a:r>
                  <a:rPr lang="en-GB" sz="2000" baseline="30000" dirty="0">
                    <a:solidFill>
                      <a:srgbClr val="202124"/>
                    </a:solidFill>
                    <a:latin typeface="arial" panose="020B0604020202020204" pitchFamily="34" charset="0"/>
                    <a:cs typeface="Arial" panose="020B0604020202020204" pitchFamily="34" charset="0"/>
                  </a:rPr>
                  <a:t>2</a:t>
                </a:r>
                <a:r>
                  <a:rPr lang="en-GB" sz="2000" dirty="0">
                    <a:solidFill>
                      <a:srgbClr val="202124"/>
                    </a:solidFill>
                    <a:latin typeface="arial" panose="020B0604020202020204" pitchFamily="34" charset="0"/>
                    <a:cs typeface="Arial" panose="020B0604020202020204" pitchFamily="34" charset="0"/>
                  </a:rPr>
                  <a:t>)</a:t>
                </a:r>
              </a:p>
              <a:p>
                <a:pPr>
                  <a:lnSpc>
                    <a:spcPct val="90000"/>
                  </a:lnSpc>
                  <a:spcBef>
                    <a:spcPts val="1000"/>
                  </a:spcBef>
                </a:pPr>
                <a:r>
                  <a:rPr lang="en-GB" i="1" dirty="0">
                    <a:solidFill>
                      <a:srgbClr val="202124"/>
                    </a:solidFill>
                    <a:latin typeface="arial" panose="020B0604020202020204" pitchFamily="34" charset="0"/>
                    <a:cs typeface="Arial" panose="020B0604020202020204" pitchFamily="34" charset="0"/>
                  </a:rPr>
                  <a:t>Example:  </a:t>
                </a:r>
                <a:r>
                  <a:rPr lang="en-GB" dirty="0">
                    <a:solidFill>
                      <a:srgbClr val="202124"/>
                    </a:solidFill>
                    <a:latin typeface="arial" panose="020B0604020202020204" pitchFamily="34" charset="0"/>
                    <a:cs typeface="Arial" panose="020B0604020202020204" pitchFamily="34" charset="0"/>
                  </a:rPr>
                  <a:t>mass = 250 g = 0.25 kg</a:t>
                </a:r>
              </a:p>
              <a:p>
                <a:pPr>
                  <a:lnSpc>
                    <a:spcPct val="90000"/>
                  </a:lnSpc>
                  <a:spcBef>
                    <a:spcPts val="1000"/>
                  </a:spcBef>
                </a:pPr>
                <a:r>
                  <a:rPr lang="en-GB" b="1" dirty="0">
                    <a:solidFill>
                      <a:srgbClr val="202124"/>
                    </a:solidFill>
                    <a:latin typeface="arial" panose="020B0604020202020204" pitchFamily="34" charset="0"/>
                    <a:cs typeface="Arial" panose="020B0604020202020204" pitchFamily="34" charset="0"/>
                  </a:rPr>
                  <a:t>Material disc tested: Rotated 4 times in 3.6 secs with disc radius of 70 mm</a:t>
                </a:r>
              </a:p>
              <a:p>
                <a:pPr>
                  <a:lnSpc>
                    <a:spcPct val="90000"/>
                  </a:lnSpc>
                  <a:spcBef>
                    <a:spcPts val="1000"/>
                  </a:spcBef>
                </a:pPr>
                <a:r>
                  <a:rPr lang="en-GB" dirty="0">
                    <a:solidFill>
                      <a:srgbClr val="202124"/>
                    </a:solidFill>
                    <a:latin typeface="arial" panose="020B0604020202020204" pitchFamily="34" charset="0"/>
                    <a:cs typeface="Arial" panose="020B0604020202020204" pitchFamily="34" charset="0"/>
                  </a:rPr>
                  <a:t>speed (</a:t>
                </a:r>
                <a14:m>
                  <m:oMath xmlns:m="http://schemas.openxmlformats.org/officeDocument/2006/math">
                    <m:r>
                      <a:rPr lang="en-GB" b="0" i="1" smtClean="0">
                        <a:solidFill>
                          <a:srgbClr val="202124"/>
                        </a:solidFill>
                        <a:latin typeface="Cambria Math" panose="02040503050406030204" pitchFamily="18" charset="0"/>
                        <a:cs typeface="Arial" panose="020B0604020202020204" pitchFamily="34" charset="0"/>
                      </a:rPr>
                      <m:t>𝑣</m:t>
                    </m:r>
                  </m:oMath>
                </a14:m>
                <a:r>
                  <a:rPr lang="en-GB" dirty="0">
                    <a:solidFill>
                      <a:srgbClr val="202124"/>
                    </a:solidFill>
                    <a:latin typeface="arial" panose="020B0604020202020204" pitchFamily="34" charset="0"/>
                    <a:cs typeface="Arial" panose="020B0604020202020204" pitchFamily="34" charset="0"/>
                  </a:rPr>
                  <a:t>) = </a:t>
                </a:r>
                <a14:m>
                  <m:oMath xmlns:m="http://schemas.openxmlformats.org/officeDocument/2006/math">
                    <m:f>
                      <m:fPr>
                        <m:ctrlPr>
                          <a:rPr lang="en-GB" i="1" smtClean="0">
                            <a:solidFill>
                              <a:srgbClr val="202124"/>
                            </a:solidFill>
                            <a:latin typeface="Cambria Math" panose="02040503050406030204" pitchFamily="18" charset="0"/>
                            <a:cs typeface="Arial" panose="020B0604020202020204" pitchFamily="34" charset="0"/>
                          </a:rPr>
                        </m:ctrlPr>
                      </m:fPr>
                      <m:num>
                        <m:r>
                          <a:rPr lang="en-GB" b="0" i="1" smtClean="0">
                            <a:solidFill>
                              <a:srgbClr val="202124"/>
                            </a:solidFill>
                            <a:latin typeface="Cambria Math" panose="02040503050406030204" pitchFamily="18" charset="0"/>
                            <a:cs typeface="Arial" panose="020B0604020202020204" pitchFamily="34" charset="0"/>
                          </a:rPr>
                          <m:t>𝑑</m:t>
                        </m:r>
                      </m:num>
                      <m:den>
                        <m:r>
                          <a:rPr lang="en-GB" b="0" i="1" smtClean="0">
                            <a:solidFill>
                              <a:srgbClr val="202124"/>
                            </a:solidFill>
                            <a:latin typeface="Cambria Math" panose="02040503050406030204" pitchFamily="18" charset="0"/>
                            <a:cs typeface="Arial" panose="020B0604020202020204" pitchFamily="34" charset="0"/>
                          </a:rPr>
                          <m:t>𝑡</m:t>
                        </m:r>
                      </m:den>
                    </m:f>
                  </m:oMath>
                </a14:m>
                <a:r>
                  <a:rPr lang="en-GB" dirty="0">
                    <a:solidFill>
                      <a:srgbClr val="202124"/>
                    </a:solidFill>
                    <a:latin typeface="arial" panose="020B0604020202020204" pitchFamily="34" charset="0"/>
                    <a:cs typeface="Arial" panose="020B0604020202020204" pitchFamily="34" charset="0"/>
                  </a:rPr>
                  <a:t>   </a:t>
                </a:r>
              </a:p>
              <a:p>
                <a:pPr>
                  <a:lnSpc>
                    <a:spcPct val="90000"/>
                  </a:lnSpc>
                  <a:spcBef>
                    <a:spcPts val="1000"/>
                  </a:spcBef>
                </a:pPr>
                <a:r>
                  <a:rPr lang="en-GB" dirty="0">
                    <a:solidFill>
                      <a:srgbClr val="202124"/>
                    </a:solidFill>
                    <a:latin typeface="arial" panose="020B0604020202020204" pitchFamily="34" charset="0"/>
                    <a:cs typeface="Arial" panose="020B0604020202020204" pitchFamily="34" charset="0"/>
                  </a:rPr>
                  <a:t>distance </a:t>
                </a:r>
                <a14:m>
                  <m:oMath xmlns:m="http://schemas.openxmlformats.org/officeDocument/2006/math">
                    <m:d>
                      <m:dPr>
                        <m:ctrlPr>
                          <a:rPr lang="en-GB" b="0" i="1" smtClean="0">
                            <a:solidFill>
                              <a:srgbClr val="202124"/>
                            </a:solidFill>
                            <a:latin typeface="Cambria Math" panose="02040503050406030204" pitchFamily="18" charset="0"/>
                            <a:cs typeface="Arial" panose="020B0604020202020204" pitchFamily="34" charset="0"/>
                          </a:rPr>
                        </m:ctrlPr>
                      </m:dPr>
                      <m:e>
                        <m:r>
                          <a:rPr lang="en-GB" i="1">
                            <a:solidFill>
                              <a:srgbClr val="202124"/>
                            </a:solidFill>
                            <a:latin typeface="Cambria Math" panose="02040503050406030204" pitchFamily="18" charset="0"/>
                            <a:cs typeface="Arial" panose="020B0604020202020204" pitchFamily="34" charset="0"/>
                          </a:rPr>
                          <m:t>𝑑</m:t>
                        </m:r>
                      </m:e>
                    </m:d>
                    <m:r>
                      <a:rPr lang="en-GB" b="0" i="1" smtClean="0">
                        <a:solidFill>
                          <a:srgbClr val="202124"/>
                        </a:solidFill>
                        <a:latin typeface="Cambria Math" panose="02040503050406030204" pitchFamily="18" charset="0"/>
                        <a:cs typeface="Arial" panose="020B0604020202020204" pitchFamily="34" charset="0"/>
                      </a:rPr>
                      <m:t>  </m:t>
                    </m:r>
                  </m:oMath>
                </a14:m>
                <a:r>
                  <a:rPr lang="en-GB" dirty="0">
                    <a:solidFill>
                      <a:srgbClr val="202124"/>
                    </a:solidFill>
                    <a:latin typeface="arial" panose="020B0604020202020204" pitchFamily="34" charset="0"/>
                    <a:cs typeface="Arial" panose="020B0604020202020204" pitchFamily="34" charset="0"/>
                  </a:rPr>
                  <a:t>= Disc circumference = </a:t>
                </a:r>
                <a14:m>
                  <m:oMath xmlns:m="http://schemas.openxmlformats.org/officeDocument/2006/math">
                    <m:r>
                      <a:rPr lang="en-GB" b="0" i="1" smtClean="0">
                        <a:solidFill>
                          <a:srgbClr val="202124"/>
                        </a:solidFill>
                        <a:latin typeface="Cambria Math" panose="02040503050406030204" pitchFamily="18" charset="0"/>
                        <a:cs typeface="Arial" panose="020B0604020202020204" pitchFamily="34" charset="0"/>
                      </a:rPr>
                      <m:t>2</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𝜋</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𝑟</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=2 </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𝑥</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 </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𝜋</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 </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𝑥</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 70=  440 </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𝑚𝑚</m:t>
                    </m:r>
                  </m:oMath>
                </a14:m>
                <a:endParaRPr lang="en-GB"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r>
                  <a:rPr lang="en-GB" dirty="0">
                    <a:solidFill>
                      <a:srgbClr val="202124"/>
                    </a:solidFill>
                    <a:latin typeface="arial" panose="020B0604020202020204" pitchFamily="34" charset="0"/>
                    <a:cs typeface="Arial" panose="020B0604020202020204" pitchFamily="34" charset="0"/>
                  </a:rPr>
                  <a:t>Speed (</a:t>
                </a:r>
                <a14:m>
                  <m:oMath xmlns:m="http://schemas.openxmlformats.org/officeDocument/2006/math">
                    <m:r>
                      <a:rPr lang="en-GB" i="1">
                        <a:solidFill>
                          <a:srgbClr val="202124"/>
                        </a:solidFill>
                        <a:latin typeface="Cambria Math" panose="02040503050406030204" pitchFamily="18" charset="0"/>
                        <a:cs typeface="Arial" panose="020B0604020202020204" pitchFamily="34" charset="0"/>
                      </a:rPr>
                      <m:t>𝑣</m:t>
                    </m:r>
                  </m:oMath>
                </a14:m>
                <a:r>
                  <a:rPr lang="en-GB" dirty="0">
                    <a:solidFill>
                      <a:srgbClr val="202124"/>
                    </a:solidFill>
                    <a:latin typeface="arial" panose="020B0604020202020204" pitchFamily="34" charset="0"/>
                    <a:cs typeface="Arial" panose="020B0604020202020204" pitchFamily="34" charset="0"/>
                  </a:rPr>
                  <a:t>) = </a:t>
                </a:r>
                <a14:m>
                  <m:oMath xmlns:m="http://schemas.openxmlformats.org/officeDocument/2006/math">
                    <m:f>
                      <m:fPr>
                        <m:ctrlPr>
                          <a:rPr lang="en-GB" i="1" smtClean="0">
                            <a:solidFill>
                              <a:srgbClr val="202124"/>
                            </a:solidFill>
                            <a:latin typeface="Cambria Math" panose="02040503050406030204" pitchFamily="18" charset="0"/>
                            <a:cs typeface="Arial" panose="020B0604020202020204" pitchFamily="34" charset="0"/>
                          </a:rPr>
                        </m:ctrlPr>
                      </m:fPr>
                      <m:num>
                        <m:r>
                          <a:rPr lang="en-GB" b="0" i="1" smtClean="0">
                            <a:solidFill>
                              <a:srgbClr val="202124"/>
                            </a:solidFill>
                            <a:latin typeface="Cambria Math" panose="02040503050406030204" pitchFamily="18" charset="0"/>
                            <a:cs typeface="Arial" panose="020B0604020202020204" pitchFamily="34" charset="0"/>
                          </a:rPr>
                          <m:t>440</m:t>
                        </m:r>
                      </m:num>
                      <m:den>
                        <m:r>
                          <a:rPr lang="en-GB" b="0" i="1" smtClean="0">
                            <a:solidFill>
                              <a:srgbClr val="202124"/>
                            </a:solidFill>
                            <a:latin typeface="Cambria Math" panose="02040503050406030204" pitchFamily="18" charset="0"/>
                            <a:cs typeface="Arial" panose="020B0604020202020204" pitchFamily="34" charset="0"/>
                          </a:rPr>
                          <m:t>3.6</m:t>
                        </m:r>
                      </m:den>
                    </m:f>
                    <m:r>
                      <a:rPr lang="en-GB" b="0" i="1" smtClean="0">
                        <a:solidFill>
                          <a:srgbClr val="202124"/>
                        </a:solidFill>
                        <a:latin typeface="Cambria Math" panose="02040503050406030204" pitchFamily="18" charset="0"/>
                        <a:cs typeface="Arial" panose="020B0604020202020204" pitchFamily="34" charset="0"/>
                      </a:rPr>
                      <m:t>=0.122 </m:t>
                    </m:r>
                    <m:r>
                      <a:rPr lang="en-GB" b="0" i="1" smtClean="0">
                        <a:solidFill>
                          <a:srgbClr val="202124"/>
                        </a:solidFill>
                        <a:latin typeface="Cambria Math" panose="02040503050406030204" pitchFamily="18" charset="0"/>
                        <a:cs typeface="Arial" panose="020B0604020202020204" pitchFamily="34" charset="0"/>
                      </a:rPr>
                      <m:t>𝑚</m:t>
                    </m:r>
                    <m:r>
                      <a:rPr lang="en-GB" b="0" i="1" smtClean="0">
                        <a:solidFill>
                          <a:srgbClr val="202124"/>
                        </a:solidFill>
                        <a:latin typeface="Cambria Math" panose="02040503050406030204" pitchFamily="18" charset="0"/>
                        <a:cs typeface="Arial" panose="020B0604020202020204" pitchFamily="34" charset="0"/>
                      </a:rPr>
                      <m:t>/</m:t>
                    </m:r>
                    <m:sSup>
                      <m:sSupPr>
                        <m:ctrlPr>
                          <a:rPr lang="en-GB" b="0" i="1" smtClean="0">
                            <a:solidFill>
                              <a:srgbClr val="202124"/>
                            </a:solidFill>
                            <a:latin typeface="Cambria Math" panose="02040503050406030204" pitchFamily="18" charset="0"/>
                            <a:cs typeface="Arial" panose="020B0604020202020204" pitchFamily="34" charset="0"/>
                          </a:rPr>
                        </m:ctrlPr>
                      </m:sSupPr>
                      <m:e>
                        <m:r>
                          <a:rPr lang="en-GB" b="0" i="1" smtClean="0">
                            <a:solidFill>
                              <a:srgbClr val="202124"/>
                            </a:solidFill>
                            <a:latin typeface="Cambria Math" panose="02040503050406030204" pitchFamily="18" charset="0"/>
                            <a:cs typeface="Arial" panose="020B0604020202020204" pitchFamily="34" charset="0"/>
                          </a:rPr>
                          <m:t>𝑠</m:t>
                        </m:r>
                      </m:e>
                      <m:sup>
                        <m:r>
                          <a:rPr lang="en-GB" b="0" i="1" smtClean="0">
                            <a:solidFill>
                              <a:srgbClr val="202124"/>
                            </a:solidFill>
                            <a:latin typeface="Cambria Math" panose="02040503050406030204" pitchFamily="18" charset="0"/>
                            <a:cs typeface="Arial" panose="020B0604020202020204" pitchFamily="34" charset="0"/>
                          </a:rPr>
                          <m:t>−1</m:t>
                        </m:r>
                      </m:sup>
                    </m:sSup>
                  </m:oMath>
                </a14:m>
                <a:endParaRPr lang="en-GB"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r>
                  <a:rPr lang="en-GB" dirty="0">
                    <a:solidFill>
                      <a:srgbClr val="202124"/>
                    </a:solidFill>
                    <a:latin typeface="arial" panose="020B0604020202020204" pitchFamily="34" charset="0"/>
                    <a:cs typeface="Arial" panose="020B0604020202020204" pitchFamily="34" charset="0"/>
                  </a:rPr>
                  <a:t>Acceleration = </a:t>
                </a:r>
                <a14:m>
                  <m:oMath xmlns:m="http://schemas.openxmlformats.org/officeDocument/2006/math">
                    <m:f>
                      <m:fPr>
                        <m:ctrlPr>
                          <a:rPr lang="en-GB" i="1" smtClean="0">
                            <a:solidFill>
                              <a:srgbClr val="202124"/>
                            </a:solidFill>
                            <a:latin typeface="Cambria Math" panose="02040503050406030204" pitchFamily="18" charset="0"/>
                            <a:cs typeface="Arial" panose="020B0604020202020204" pitchFamily="34" charset="0"/>
                          </a:rPr>
                        </m:ctrlPr>
                      </m:fPr>
                      <m:num>
                        <m:r>
                          <a:rPr lang="en-GB"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𝑣</m:t>
                        </m:r>
                      </m:num>
                      <m:den>
                        <m:r>
                          <a:rPr lang="en-GB"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m:t>
                        </m:r>
                        <m:r>
                          <a:rPr lang="en-GB"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𝑡</m:t>
                        </m:r>
                      </m:den>
                    </m:f>
                  </m:oMath>
                </a14:m>
                <a:r>
                  <a:rPr lang="en-GB" dirty="0">
                    <a:solidFill>
                      <a:srgbClr val="202124"/>
                    </a:solidFill>
                    <a:latin typeface="arial" panose="020B0604020202020204" pitchFamily="34" charset="0"/>
                    <a:cs typeface="Arial" panose="020B0604020202020204" pitchFamily="34" charset="0"/>
                  </a:rPr>
                  <a:t> = </a:t>
                </a:r>
                <a14:m>
                  <m:oMath xmlns:m="http://schemas.openxmlformats.org/officeDocument/2006/math">
                    <m:f>
                      <m:fPr>
                        <m:ctrlPr>
                          <a:rPr lang="en-GB" i="1" smtClean="0">
                            <a:solidFill>
                              <a:srgbClr val="202124"/>
                            </a:solidFill>
                            <a:latin typeface="Cambria Math" panose="02040503050406030204" pitchFamily="18" charset="0"/>
                            <a:cs typeface="Arial" panose="020B0604020202020204" pitchFamily="34" charset="0"/>
                          </a:rPr>
                        </m:ctrlPr>
                      </m:fPr>
                      <m:num>
                        <m:r>
                          <a:rPr lang="en-GB" b="0" i="1" smtClean="0">
                            <a:solidFill>
                              <a:srgbClr val="202124"/>
                            </a:solidFill>
                            <a:latin typeface="Cambria Math" panose="02040503050406030204" pitchFamily="18" charset="0"/>
                            <a:cs typeface="Arial" panose="020B0604020202020204" pitchFamily="34" charset="0"/>
                          </a:rPr>
                          <m:t>0.122</m:t>
                        </m:r>
                      </m:num>
                      <m:den>
                        <m:r>
                          <a:rPr lang="en-GB" b="0" i="1" smtClean="0">
                            <a:solidFill>
                              <a:srgbClr val="202124"/>
                            </a:solidFill>
                            <a:latin typeface="Cambria Math" panose="02040503050406030204" pitchFamily="18" charset="0"/>
                            <a:cs typeface="Arial" panose="020B0604020202020204" pitchFamily="34" charset="0"/>
                          </a:rPr>
                          <m:t>3.6</m:t>
                        </m:r>
                      </m:den>
                    </m:f>
                    <m:r>
                      <a:rPr lang="en-GB" b="0" i="0" smtClean="0">
                        <a:solidFill>
                          <a:srgbClr val="202124"/>
                        </a:solidFill>
                        <a:latin typeface="Cambria Math" panose="02040503050406030204" pitchFamily="18" charset="0"/>
                        <a:cs typeface="Arial" panose="020B0604020202020204" pitchFamily="34" charset="0"/>
                      </a:rPr>
                      <m:t>=0.034 </m:t>
                    </m:r>
                    <m:r>
                      <m:rPr>
                        <m:sty m:val="p"/>
                      </m:rPr>
                      <a:rPr lang="en-GB" b="0" i="0" smtClean="0">
                        <a:solidFill>
                          <a:srgbClr val="202124"/>
                        </a:solidFill>
                        <a:latin typeface="Cambria Math" panose="02040503050406030204" pitchFamily="18" charset="0"/>
                        <a:cs typeface="Arial" panose="020B0604020202020204" pitchFamily="34" charset="0"/>
                      </a:rPr>
                      <m:t>m</m:t>
                    </m:r>
                    <m:r>
                      <a:rPr lang="en-GB" b="0" i="0" smtClean="0">
                        <a:solidFill>
                          <a:srgbClr val="202124"/>
                        </a:solidFill>
                        <a:latin typeface="Cambria Math" panose="02040503050406030204" pitchFamily="18" charset="0"/>
                        <a:cs typeface="Arial" panose="020B0604020202020204" pitchFamily="34" charset="0"/>
                      </a:rPr>
                      <m:t>/</m:t>
                    </m:r>
                    <m:sSup>
                      <m:sSupPr>
                        <m:ctrlPr>
                          <a:rPr lang="en-GB" b="0" i="1" smtClean="0">
                            <a:solidFill>
                              <a:srgbClr val="202124"/>
                            </a:solidFill>
                            <a:latin typeface="Cambria Math" panose="02040503050406030204" pitchFamily="18" charset="0"/>
                            <a:cs typeface="Arial" panose="020B0604020202020204" pitchFamily="34" charset="0"/>
                          </a:rPr>
                        </m:ctrlPr>
                      </m:sSupPr>
                      <m:e>
                        <m:r>
                          <a:rPr lang="en-GB" b="0" i="1" smtClean="0">
                            <a:solidFill>
                              <a:srgbClr val="202124"/>
                            </a:solidFill>
                            <a:latin typeface="Cambria Math" panose="02040503050406030204" pitchFamily="18" charset="0"/>
                            <a:cs typeface="Arial" panose="020B0604020202020204" pitchFamily="34" charset="0"/>
                          </a:rPr>
                          <m:t>𝑠</m:t>
                        </m:r>
                      </m:e>
                      <m:sup>
                        <m:r>
                          <a:rPr lang="en-GB" b="0" i="1" smtClean="0">
                            <a:solidFill>
                              <a:srgbClr val="202124"/>
                            </a:solidFill>
                            <a:latin typeface="Cambria Math" panose="02040503050406030204" pitchFamily="18" charset="0"/>
                            <a:cs typeface="Arial" panose="020B0604020202020204" pitchFamily="34" charset="0"/>
                          </a:rPr>
                          <m:t>2</m:t>
                        </m:r>
                      </m:sup>
                    </m:sSup>
                  </m:oMath>
                </a14:m>
                <a:r>
                  <a:rPr lang="en-GB" dirty="0">
                    <a:solidFill>
                      <a:srgbClr val="202124"/>
                    </a:solidFill>
                    <a:latin typeface="arial" panose="020B0604020202020204" pitchFamily="34" charset="0"/>
                    <a:cs typeface="Arial" panose="020B0604020202020204" pitchFamily="34" charset="0"/>
                  </a:rPr>
                  <a:t> </a:t>
                </a:r>
              </a:p>
              <a:p>
                <a:pPr>
                  <a:lnSpc>
                    <a:spcPct val="90000"/>
                  </a:lnSpc>
                  <a:spcBef>
                    <a:spcPts val="1000"/>
                  </a:spcBef>
                </a:pPr>
                <a:r>
                  <a:rPr lang="en-GB" b="1" dirty="0">
                    <a:solidFill>
                      <a:srgbClr val="202124"/>
                    </a:solidFill>
                    <a:latin typeface="arial" panose="020B0604020202020204" pitchFamily="34" charset="0"/>
                    <a:cs typeface="Arial" panose="020B0604020202020204" pitchFamily="34" charset="0"/>
                  </a:rPr>
                  <a:t>Force</a:t>
                </a:r>
                <a:r>
                  <a:rPr lang="en-GB" dirty="0">
                    <a:solidFill>
                      <a:srgbClr val="202124"/>
                    </a:solidFill>
                    <a:latin typeface="arial" panose="020B0604020202020204" pitchFamily="34" charset="0"/>
                    <a:cs typeface="Arial" panose="020B0604020202020204" pitchFamily="34" charset="0"/>
                  </a:rPr>
                  <a:t> = </a:t>
                </a:r>
                <a14:m>
                  <m:oMath xmlns:m="http://schemas.openxmlformats.org/officeDocument/2006/math">
                    <m:r>
                      <a:rPr lang="en-GB" b="0" i="1" smtClean="0">
                        <a:solidFill>
                          <a:srgbClr val="202124"/>
                        </a:solidFill>
                        <a:latin typeface="Cambria Math" panose="02040503050406030204" pitchFamily="18" charset="0"/>
                        <a:cs typeface="Arial" panose="020B0604020202020204" pitchFamily="34" charset="0"/>
                      </a:rPr>
                      <m:t>0.25 </m:t>
                    </m:r>
                    <m:r>
                      <a:rPr lang="en-GB" b="0" i="1" smtClean="0">
                        <a:solidFill>
                          <a:srgbClr val="202124"/>
                        </a:solidFill>
                        <a:latin typeface="Cambria Math" panose="02040503050406030204" pitchFamily="18" charset="0"/>
                        <a:cs typeface="Arial" panose="020B0604020202020204" pitchFamily="34" charset="0"/>
                      </a:rPr>
                      <m:t>𝑘𝑔</m:t>
                    </m:r>
                    <m:r>
                      <a:rPr lang="en-GB" b="0" i="1" smtClean="0">
                        <a:solidFill>
                          <a:srgbClr val="202124"/>
                        </a:solidFill>
                        <a:latin typeface="Cambria Math" panose="02040503050406030204" pitchFamily="18" charset="0"/>
                        <a:cs typeface="Arial" panose="020B0604020202020204" pitchFamily="34" charset="0"/>
                      </a:rPr>
                      <m:t> </m:t>
                    </m:r>
                    <m:r>
                      <a:rPr lang="en-GB" b="0" i="1" smtClean="0">
                        <a:solidFill>
                          <a:srgbClr val="202124"/>
                        </a:solidFill>
                        <a:latin typeface="Cambria Math" panose="02040503050406030204" pitchFamily="18" charset="0"/>
                        <a:cs typeface="Arial" panose="020B0604020202020204" pitchFamily="34" charset="0"/>
                      </a:rPr>
                      <m:t>𝑥</m:t>
                    </m:r>
                    <m:r>
                      <a:rPr lang="en-GB" b="0" i="1" smtClean="0">
                        <a:solidFill>
                          <a:srgbClr val="202124"/>
                        </a:solidFill>
                        <a:latin typeface="Cambria Math" panose="02040503050406030204" pitchFamily="18" charset="0"/>
                        <a:cs typeface="Arial" panose="020B0604020202020204" pitchFamily="34" charset="0"/>
                      </a:rPr>
                      <m:t> 0.034 </m:t>
                    </m:r>
                    <m:r>
                      <a:rPr lang="en-GB" b="0" i="1" smtClean="0">
                        <a:solidFill>
                          <a:srgbClr val="202124"/>
                        </a:solidFill>
                        <a:latin typeface="Cambria Math" panose="02040503050406030204" pitchFamily="18" charset="0"/>
                        <a:cs typeface="Arial" panose="020B0604020202020204" pitchFamily="34" charset="0"/>
                      </a:rPr>
                      <m:t>𝑚</m:t>
                    </m:r>
                    <m:r>
                      <a:rPr lang="en-GB">
                        <a:solidFill>
                          <a:srgbClr val="202124"/>
                        </a:solidFill>
                        <a:latin typeface="Cambria Math" panose="02040503050406030204" pitchFamily="18" charset="0"/>
                        <a:cs typeface="Arial" panose="020B0604020202020204" pitchFamily="34" charset="0"/>
                      </a:rPr>
                      <m:t>/</m:t>
                    </m:r>
                    <m:sSup>
                      <m:sSupPr>
                        <m:ctrlPr>
                          <a:rPr lang="en-GB" i="1">
                            <a:solidFill>
                              <a:srgbClr val="202124"/>
                            </a:solidFill>
                            <a:latin typeface="Cambria Math" panose="02040503050406030204" pitchFamily="18" charset="0"/>
                            <a:cs typeface="Arial" panose="020B0604020202020204" pitchFamily="34" charset="0"/>
                          </a:rPr>
                        </m:ctrlPr>
                      </m:sSupPr>
                      <m:e>
                        <m:r>
                          <a:rPr lang="en-GB" i="1">
                            <a:solidFill>
                              <a:srgbClr val="202124"/>
                            </a:solidFill>
                            <a:latin typeface="Cambria Math" panose="02040503050406030204" pitchFamily="18" charset="0"/>
                            <a:cs typeface="Arial" panose="020B0604020202020204" pitchFamily="34" charset="0"/>
                          </a:rPr>
                          <m:t>𝑠</m:t>
                        </m:r>
                      </m:e>
                      <m:sup>
                        <m:r>
                          <a:rPr lang="en-GB" i="1">
                            <a:solidFill>
                              <a:srgbClr val="202124"/>
                            </a:solidFill>
                            <a:latin typeface="Cambria Math" panose="02040503050406030204" pitchFamily="18" charset="0"/>
                            <a:cs typeface="Arial" panose="020B0604020202020204" pitchFamily="34" charset="0"/>
                          </a:rPr>
                          <m:t>2</m:t>
                        </m:r>
                      </m:sup>
                    </m:sSup>
                  </m:oMath>
                </a14:m>
                <a:r>
                  <a:rPr lang="en-GB" dirty="0">
                    <a:solidFill>
                      <a:srgbClr val="202124"/>
                    </a:solidFill>
                    <a:latin typeface="arial" panose="020B0604020202020204" pitchFamily="34" charset="0"/>
                    <a:cs typeface="Arial" panose="020B0604020202020204" pitchFamily="34" charset="0"/>
                  </a:rPr>
                  <a:t> = 0.0085N</a:t>
                </a:r>
              </a:p>
            </p:txBody>
          </p:sp>
        </mc:Choice>
        <mc:Fallback xmlns="">
          <p:sp>
            <p:nvSpPr>
              <p:cNvPr id="4" name="TextBox 3">
                <a:extLst>
                  <a:ext uri="{FF2B5EF4-FFF2-40B4-BE49-F238E27FC236}">
                    <a16:creationId xmlns:a16="http://schemas.microsoft.com/office/drawing/2014/main" id="{8B8A56F0-22A0-30C0-B5FC-03E233DD316F}"/>
                  </a:ext>
                </a:extLst>
              </p:cNvPr>
              <p:cNvSpPr txBox="1">
                <a:spLocks noRot="1" noChangeAspect="1" noMove="1" noResize="1" noEditPoints="1" noAdjustHandles="1" noChangeArrowheads="1" noChangeShapeType="1" noTextEdit="1"/>
              </p:cNvSpPr>
              <p:nvPr/>
            </p:nvSpPr>
            <p:spPr>
              <a:xfrm>
                <a:off x="393539" y="1833000"/>
                <a:ext cx="8250841" cy="3337580"/>
              </a:xfrm>
              <a:prstGeom prst="rect">
                <a:avLst/>
              </a:prstGeom>
              <a:blipFill>
                <a:blip r:embed="rId2"/>
                <a:stretch>
                  <a:fillRect l="-813" t="-1828" r="-517" b="-2194"/>
                </a:stretch>
              </a:blipFill>
            </p:spPr>
            <p:txBody>
              <a:bodyPr/>
              <a:lstStyle/>
              <a:p>
                <a:r>
                  <a:rPr lang="en-GB">
                    <a:noFill/>
                  </a:rPr>
                  <a:t> </a:t>
                </a:r>
              </a:p>
            </p:txBody>
          </p:sp>
        </mc:Fallback>
      </mc:AlternateContent>
      <p:pic>
        <p:nvPicPr>
          <p:cNvPr id="2" name="Picture 1" descr="A black and white photo of a car with a person in it&#10;&#10;Description automatically generated with low confidence">
            <a:extLst>
              <a:ext uri="{FF2B5EF4-FFF2-40B4-BE49-F238E27FC236}">
                <a16:creationId xmlns:a16="http://schemas.microsoft.com/office/drawing/2014/main" id="{A1199DD0-97CA-F936-0883-3AEBD9304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8229" y="4200818"/>
            <a:ext cx="2642934" cy="1755303"/>
          </a:xfrm>
          <a:prstGeom prst="rect">
            <a:avLst/>
          </a:prstGeom>
        </p:spPr>
      </p:pic>
    </p:spTree>
    <p:extLst>
      <p:ext uri="{BB962C8B-B14F-4D97-AF65-F5344CB8AC3E}">
        <p14:creationId xmlns:p14="http://schemas.microsoft.com/office/powerpoint/2010/main" val="17810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BA7E8-3A08-4555-BBA3-A08D1D9F89E5}"/>
              </a:ext>
            </a:extLst>
          </p:cNvPr>
          <p:cNvSpPr txBox="1"/>
          <p:nvPr/>
        </p:nvSpPr>
        <p:spPr>
          <a:xfrm>
            <a:off x="899592" y="1536174"/>
            <a:ext cx="7344816" cy="3447098"/>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1000" b="1" dirty="0">
              <a:effectLst/>
              <a:latin typeface="Arial" panose="020B0604020202020204" pitchFamily="34" charset="0"/>
              <a:ea typeface="Times New Roman" panose="02020603050405020304" pitchFamily="18" charset="0"/>
            </a:endParaRPr>
          </a:p>
          <a:p>
            <a:pPr fontAlgn="base"/>
            <a:endParaRPr lang="en-GB" sz="10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pic>
        <p:nvPicPr>
          <p:cNvPr id="3" name="Picture 2" descr="A black and white photo of a car with a person in it&#10;&#10;Description automatically generated with low confidence">
            <a:extLst>
              <a:ext uri="{FF2B5EF4-FFF2-40B4-BE49-F238E27FC236}">
                <a16:creationId xmlns:a16="http://schemas.microsoft.com/office/drawing/2014/main" id="{F9A85C97-2870-2009-2A56-8CBD5D6526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7179" y="4801927"/>
            <a:ext cx="1893984" cy="1257888"/>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Who was Bugatti? </a:t>
            </a:r>
          </a:p>
        </p:txBody>
      </p:sp>
      <p:sp>
        <p:nvSpPr>
          <p:cNvPr id="4" name="TextBox 3">
            <a:extLst>
              <a:ext uri="{FF2B5EF4-FFF2-40B4-BE49-F238E27FC236}">
                <a16:creationId xmlns:a16="http://schemas.microsoft.com/office/drawing/2014/main" id="{8B8A56F0-22A0-30C0-B5FC-03E233DD316F}"/>
              </a:ext>
            </a:extLst>
          </p:cNvPr>
          <p:cNvSpPr txBox="1"/>
          <p:nvPr/>
        </p:nvSpPr>
        <p:spPr>
          <a:xfrm>
            <a:off x="223855" y="1731004"/>
            <a:ext cx="6626887" cy="1882567"/>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b="0" i="0" dirty="0">
                <a:solidFill>
                  <a:srgbClr val="000000"/>
                </a:solidFill>
                <a:effectLst/>
                <a:latin typeface="Verdana" panose="020B0604030504040204" pitchFamily="34" charset="0"/>
              </a:rPr>
              <a:t>Ettore Bugatti was the founder and designer of Bugatti sports cars.</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First designer to use aluminium wheels to decrease the weight of Grand Prix racing cars.</a:t>
            </a:r>
          </a:p>
        </p:txBody>
      </p:sp>
      <p:pic>
        <p:nvPicPr>
          <p:cNvPr id="5" name="Picture 4" descr="A person wearing a hat&#10;&#10;Description automatically generated with medium confidence">
            <a:extLst>
              <a:ext uri="{FF2B5EF4-FFF2-40B4-BE49-F238E27FC236}">
                <a16:creationId xmlns:a16="http://schemas.microsoft.com/office/drawing/2014/main" id="{9D53B376-3164-85A8-4F3A-21B477235536}"/>
              </a:ext>
            </a:extLst>
          </p:cNvPr>
          <p:cNvPicPr>
            <a:picLocks noChangeAspect="1"/>
          </p:cNvPicPr>
          <p:nvPr/>
        </p:nvPicPr>
        <p:blipFill>
          <a:blip r:embed="rId2"/>
          <a:stretch>
            <a:fillRect/>
          </a:stretch>
        </p:blipFill>
        <p:spPr>
          <a:xfrm>
            <a:off x="7184571" y="1298786"/>
            <a:ext cx="1660699" cy="2199278"/>
          </a:xfrm>
          <a:prstGeom prst="rect">
            <a:avLst/>
          </a:prstGeom>
        </p:spPr>
      </p:pic>
      <p:pic>
        <p:nvPicPr>
          <p:cNvPr id="8" name="Picture 7" descr="A picture containing text, outdoor, road, horse&#10;&#10;Description automatically generated">
            <a:extLst>
              <a:ext uri="{FF2B5EF4-FFF2-40B4-BE49-F238E27FC236}">
                <a16:creationId xmlns:a16="http://schemas.microsoft.com/office/drawing/2014/main" id="{ABB6D40B-1256-EEE7-84D9-C18F335F3BFC}"/>
              </a:ext>
            </a:extLst>
          </p:cNvPr>
          <p:cNvPicPr>
            <a:picLocks noChangeAspect="1"/>
          </p:cNvPicPr>
          <p:nvPr/>
        </p:nvPicPr>
        <p:blipFill>
          <a:blip r:embed="rId3"/>
          <a:stretch>
            <a:fillRect/>
          </a:stretch>
        </p:blipFill>
        <p:spPr>
          <a:xfrm>
            <a:off x="5523843" y="3797723"/>
            <a:ext cx="3321427" cy="2102636"/>
          </a:xfrm>
          <a:prstGeom prst="rect">
            <a:avLst/>
          </a:prstGeom>
        </p:spPr>
      </p:pic>
      <p:sp>
        <p:nvSpPr>
          <p:cNvPr id="9" name="TextBox 8">
            <a:extLst>
              <a:ext uri="{FF2B5EF4-FFF2-40B4-BE49-F238E27FC236}">
                <a16:creationId xmlns:a16="http://schemas.microsoft.com/office/drawing/2014/main" id="{A01C0765-CE9B-D4EE-2253-C34FEFE13AF7}"/>
              </a:ext>
            </a:extLst>
          </p:cNvPr>
          <p:cNvSpPr txBox="1"/>
          <p:nvPr/>
        </p:nvSpPr>
        <p:spPr>
          <a:xfrm>
            <a:off x="223855" y="3613571"/>
            <a:ext cx="4986774" cy="1882567"/>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According to Bugatti, “weight was the enemy”.</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The 1924 Bugatti Type 35 is one of the most successful racing cars in the world.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09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Wheel design – Material testing </a:t>
            </a:r>
          </a:p>
        </p:txBody>
      </p:sp>
      <p:sp>
        <p:nvSpPr>
          <p:cNvPr id="4" name="TextBox 3">
            <a:extLst>
              <a:ext uri="{FF2B5EF4-FFF2-40B4-BE49-F238E27FC236}">
                <a16:creationId xmlns:a16="http://schemas.microsoft.com/office/drawing/2014/main" id="{8B8A56F0-22A0-30C0-B5FC-03E233DD316F}"/>
              </a:ext>
            </a:extLst>
          </p:cNvPr>
          <p:cNvSpPr txBox="1"/>
          <p:nvPr/>
        </p:nvSpPr>
        <p:spPr>
          <a:xfrm>
            <a:off x="393538" y="1837377"/>
            <a:ext cx="8484154"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Formula 1 engineers test different materials to see how they perform on Grand Prix cars.</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Testing involves using a test rig and recording the results. </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We will make our own test rig and test different materials to see how many times they rotate when a set force is applied</a:t>
            </a:r>
            <a:endParaRPr lang="en-GB" sz="2800" dirty="0">
              <a:latin typeface="Arial" panose="020B0604020202020204" pitchFamily="34" charset="0"/>
              <a:cs typeface="Arial" panose="020B0604020202020204" pitchFamily="34" charset="0"/>
            </a:endParaRPr>
          </a:p>
        </p:txBody>
      </p:sp>
      <p:pic>
        <p:nvPicPr>
          <p:cNvPr id="13" name="Picture 12" descr="Graphical user interface&#10;&#10;Description automatically generated">
            <a:extLst>
              <a:ext uri="{FF2B5EF4-FFF2-40B4-BE49-F238E27FC236}">
                <a16:creationId xmlns:a16="http://schemas.microsoft.com/office/drawing/2014/main" id="{FBAEE679-92E5-7EE3-472B-38FA7584D5A8}"/>
              </a:ext>
            </a:extLst>
          </p:cNvPr>
          <p:cNvPicPr>
            <a:picLocks noChangeAspect="1"/>
          </p:cNvPicPr>
          <p:nvPr/>
        </p:nvPicPr>
        <p:blipFill>
          <a:blip r:embed="rId2"/>
          <a:stretch>
            <a:fillRect/>
          </a:stretch>
        </p:blipFill>
        <p:spPr>
          <a:xfrm>
            <a:off x="4571999" y="4373813"/>
            <a:ext cx="4305693" cy="2152847"/>
          </a:xfrm>
          <a:prstGeom prst="rect">
            <a:avLst/>
          </a:prstGeom>
        </p:spPr>
      </p:pic>
      <p:pic>
        <p:nvPicPr>
          <p:cNvPr id="15" name="Picture 14">
            <a:extLst>
              <a:ext uri="{FF2B5EF4-FFF2-40B4-BE49-F238E27FC236}">
                <a16:creationId xmlns:a16="http://schemas.microsoft.com/office/drawing/2014/main" id="{96125BC1-DD4A-01FF-F2B1-5F4F4D8F6A22}"/>
              </a:ext>
            </a:extLst>
          </p:cNvPr>
          <p:cNvPicPr>
            <a:picLocks noChangeAspect="1"/>
          </p:cNvPicPr>
          <p:nvPr/>
        </p:nvPicPr>
        <p:blipFill>
          <a:blip r:embed="rId3"/>
          <a:stretch>
            <a:fillRect/>
          </a:stretch>
        </p:blipFill>
        <p:spPr>
          <a:xfrm rot="10800000">
            <a:off x="2119837" y="5190793"/>
            <a:ext cx="2384982" cy="724372"/>
          </a:xfrm>
          <a:prstGeom prst="rect">
            <a:avLst/>
          </a:prstGeom>
        </p:spPr>
      </p:pic>
    </p:spTree>
    <p:extLst>
      <p:ext uri="{BB962C8B-B14F-4D97-AF65-F5344CB8AC3E}">
        <p14:creationId xmlns:p14="http://schemas.microsoft.com/office/powerpoint/2010/main" val="53015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Test pieces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US" sz="36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8B8A56F0-22A0-30C0-B5FC-03E233DD316F}"/>
              </a:ext>
            </a:extLst>
          </p:cNvPr>
          <p:cNvSpPr txBox="1"/>
          <p:nvPr/>
        </p:nvSpPr>
        <p:spPr>
          <a:xfrm>
            <a:off x="393538" y="1837377"/>
            <a:ext cx="5729300" cy="4594078"/>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Wheels on sports cars need to be lightweight, strong and durable.</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Lightweight wheels use less energy and therefore use less fuel.</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To carry out material testing make three discs of the same size, from metal, plastic and wood.</a:t>
            </a:r>
          </a:p>
          <a:p>
            <a:pPr marL="342900" indent="-342900">
              <a:lnSpc>
                <a:spcPct val="90000"/>
              </a:lnSpc>
              <a:spcBef>
                <a:spcPts val="1000"/>
              </a:spcBef>
              <a:buFont typeface="Arial" panose="020B0604020202020204" pitchFamily="34" charset="0"/>
              <a:buChar char="•"/>
            </a:pPr>
            <a:r>
              <a:rPr lang="en-GB" sz="2400" dirty="0">
                <a:solidFill>
                  <a:srgbClr val="000000"/>
                </a:solidFill>
                <a:latin typeface="Verdana" panose="020B0604030504040204" pitchFamily="34" charset="0"/>
                <a:cs typeface="Arial" panose="020B0604020202020204" pitchFamily="34" charset="0"/>
              </a:rPr>
              <a:t>Discs are 140 mm diameters with a 10 mm centre hole. </a:t>
            </a:r>
          </a:p>
          <a:p>
            <a:pPr>
              <a:lnSpc>
                <a:spcPct val="90000"/>
              </a:lnSpc>
              <a:spcBef>
                <a:spcPts val="1000"/>
              </a:spcBef>
            </a:pPr>
            <a:endParaRPr lang="en-GB" sz="2400" dirty="0">
              <a:latin typeface="Arial" panose="020B0604020202020204" pitchFamily="34" charset="0"/>
              <a:cs typeface="Arial" panose="020B0604020202020204" pitchFamily="34" charset="0"/>
            </a:endParaRPr>
          </a:p>
        </p:txBody>
      </p:sp>
      <p:pic>
        <p:nvPicPr>
          <p:cNvPr id="6" name="Picture 5" descr="A picture containing echinoderm, clock&#10;&#10;Description automatically generated">
            <a:extLst>
              <a:ext uri="{FF2B5EF4-FFF2-40B4-BE49-F238E27FC236}">
                <a16:creationId xmlns:a16="http://schemas.microsoft.com/office/drawing/2014/main" id="{4755240D-DC9B-63DD-8EFD-ABE47B5D4A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3840" y="1731004"/>
            <a:ext cx="2128003" cy="4109840"/>
          </a:xfrm>
          <a:prstGeom prst="rect">
            <a:avLst/>
          </a:prstGeom>
        </p:spPr>
      </p:pic>
      <p:sp>
        <p:nvSpPr>
          <p:cNvPr id="9" name="TextBox 8">
            <a:extLst>
              <a:ext uri="{FF2B5EF4-FFF2-40B4-BE49-F238E27FC236}">
                <a16:creationId xmlns:a16="http://schemas.microsoft.com/office/drawing/2014/main" id="{C8B0DB8C-2E42-DAAB-0A5D-97ED17DF1BD0}"/>
              </a:ext>
            </a:extLst>
          </p:cNvPr>
          <p:cNvSpPr txBox="1"/>
          <p:nvPr/>
        </p:nvSpPr>
        <p:spPr>
          <a:xfrm>
            <a:off x="7848471" y="2146954"/>
            <a:ext cx="820131" cy="646331"/>
          </a:xfrm>
          <a:prstGeom prst="rect">
            <a:avLst/>
          </a:prstGeom>
          <a:solidFill>
            <a:schemeClr val="bg1"/>
          </a:solidFill>
          <a:ln w="25400">
            <a:solidFill>
              <a:schemeClr val="tx1"/>
            </a:solidFill>
          </a:ln>
        </p:spPr>
        <p:txBody>
          <a:bodyPr wrap="square" rtlCol="0">
            <a:spAutoFit/>
          </a:bodyPr>
          <a:lstStyle/>
          <a:p>
            <a:pPr algn="ctr"/>
            <a:r>
              <a:rPr lang="en-GB" dirty="0"/>
              <a:t>Mild steel</a:t>
            </a:r>
          </a:p>
        </p:txBody>
      </p:sp>
      <p:sp>
        <p:nvSpPr>
          <p:cNvPr id="10" name="TextBox 9">
            <a:extLst>
              <a:ext uri="{FF2B5EF4-FFF2-40B4-BE49-F238E27FC236}">
                <a16:creationId xmlns:a16="http://schemas.microsoft.com/office/drawing/2014/main" id="{E367B71B-8AC6-12E3-D3C6-D09B3274C20A}"/>
              </a:ext>
            </a:extLst>
          </p:cNvPr>
          <p:cNvSpPr txBox="1"/>
          <p:nvPr/>
        </p:nvSpPr>
        <p:spPr>
          <a:xfrm>
            <a:off x="7848471" y="3429000"/>
            <a:ext cx="820131" cy="646331"/>
          </a:xfrm>
          <a:prstGeom prst="rect">
            <a:avLst/>
          </a:prstGeom>
          <a:solidFill>
            <a:schemeClr val="bg1"/>
          </a:solidFill>
          <a:ln w="25400">
            <a:solidFill>
              <a:schemeClr val="tx1"/>
            </a:solidFill>
          </a:ln>
        </p:spPr>
        <p:txBody>
          <a:bodyPr wrap="square" rtlCol="0">
            <a:spAutoFit/>
          </a:bodyPr>
          <a:lstStyle/>
          <a:p>
            <a:pPr algn="ctr"/>
            <a:r>
              <a:rPr lang="en-GB" dirty="0"/>
              <a:t>Plastic acrylic</a:t>
            </a:r>
          </a:p>
        </p:txBody>
      </p:sp>
      <p:sp>
        <p:nvSpPr>
          <p:cNvPr id="11" name="TextBox 10">
            <a:extLst>
              <a:ext uri="{FF2B5EF4-FFF2-40B4-BE49-F238E27FC236}">
                <a16:creationId xmlns:a16="http://schemas.microsoft.com/office/drawing/2014/main" id="{1C3D0F53-1D56-9D2F-7923-C72F1B932904}"/>
              </a:ext>
            </a:extLst>
          </p:cNvPr>
          <p:cNvSpPr txBox="1"/>
          <p:nvPr/>
        </p:nvSpPr>
        <p:spPr>
          <a:xfrm>
            <a:off x="7758917" y="5471512"/>
            <a:ext cx="999240" cy="369332"/>
          </a:xfrm>
          <a:prstGeom prst="rect">
            <a:avLst/>
          </a:prstGeom>
          <a:solidFill>
            <a:schemeClr val="bg1"/>
          </a:solidFill>
          <a:ln w="25400">
            <a:solidFill>
              <a:schemeClr val="tx1"/>
            </a:solidFill>
          </a:ln>
        </p:spPr>
        <p:txBody>
          <a:bodyPr wrap="square" rtlCol="0">
            <a:spAutoFit/>
          </a:bodyPr>
          <a:lstStyle/>
          <a:p>
            <a:pPr algn="ctr"/>
            <a:r>
              <a:rPr lang="en-GB" dirty="0"/>
              <a:t>Plywood</a:t>
            </a:r>
          </a:p>
        </p:txBody>
      </p:sp>
    </p:spTree>
    <p:extLst>
      <p:ext uri="{BB962C8B-B14F-4D97-AF65-F5344CB8AC3E}">
        <p14:creationId xmlns:p14="http://schemas.microsoft.com/office/powerpoint/2010/main" val="414789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1200329"/>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Make a test rig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dirty="0"/>
          </a:p>
          <a:p>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B8A56F0-22A0-30C0-B5FC-03E233DD316F}"/>
              </a:ext>
            </a:extLst>
          </p:cNvPr>
          <p:cNvSpPr txBox="1"/>
          <p:nvPr/>
        </p:nvSpPr>
        <p:spPr>
          <a:xfrm>
            <a:off x="393539" y="1795396"/>
            <a:ext cx="4418869" cy="3647152"/>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Use a metal bar or tube, of suitable size, to allow the material discs to spin freely on them.</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Clamp the bar to a fixed object.</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Mark each disc with an up arrow.</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Add some masking tape to the bar to support the disc.</a:t>
            </a:r>
          </a:p>
        </p:txBody>
      </p:sp>
      <p:pic>
        <p:nvPicPr>
          <p:cNvPr id="8" name="Picture 7" descr="A picture containing indoor, yellow, laying, cloth&#10;&#10;Description automatically generated">
            <a:extLst>
              <a:ext uri="{FF2B5EF4-FFF2-40B4-BE49-F238E27FC236}">
                <a16:creationId xmlns:a16="http://schemas.microsoft.com/office/drawing/2014/main" id="{2C6842B9-94BB-5E6D-559C-75BCD155CC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953" t="7559" b="18367"/>
          <a:stretch/>
        </p:blipFill>
        <p:spPr>
          <a:xfrm rot="5400000">
            <a:off x="4693171" y="1593751"/>
            <a:ext cx="3059655" cy="2235199"/>
          </a:xfrm>
          <a:prstGeom prst="rect">
            <a:avLst/>
          </a:prstGeom>
        </p:spPr>
      </p:pic>
      <p:pic>
        <p:nvPicPr>
          <p:cNvPr id="10" name="Picture 9" descr="A picture containing indoor, cloth, orange&#10;&#10;Description automatically generated">
            <a:extLst>
              <a:ext uri="{FF2B5EF4-FFF2-40B4-BE49-F238E27FC236}">
                <a16:creationId xmlns:a16="http://schemas.microsoft.com/office/drawing/2014/main" id="{DB1DE7E6-F9C8-3213-A6A5-63F9126D2C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476" t="16442" r="13431" b="16306"/>
          <a:stretch/>
        </p:blipFill>
        <p:spPr>
          <a:xfrm rot="5400000">
            <a:off x="6338897" y="3273819"/>
            <a:ext cx="2973194" cy="2235199"/>
          </a:xfrm>
          <a:prstGeom prst="rect">
            <a:avLst/>
          </a:prstGeom>
        </p:spPr>
      </p:pic>
      <p:cxnSp>
        <p:nvCxnSpPr>
          <p:cNvPr id="9" name="Straight Arrow Connector 8">
            <a:extLst>
              <a:ext uri="{FF2B5EF4-FFF2-40B4-BE49-F238E27FC236}">
                <a16:creationId xmlns:a16="http://schemas.microsoft.com/office/drawing/2014/main" id="{3C3DBC2E-3E11-D6AA-45EC-953295BF7B0D}"/>
              </a:ext>
            </a:extLst>
          </p:cNvPr>
          <p:cNvCxnSpPr>
            <a:cxnSpLocks/>
            <a:stCxn id="11" idx="1"/>
          </p:cNvCxnSpPr>
          <p:nvPr/>
        </p:nvCxnSpPr>
        <p:spPr>
          <a:xfrm flipH="1">
            <a:off x="6104819" y="1684837"/>
            <a:ext cx="1648900" cy="6256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BAC4F0-49CA-8233-102E-76BFD15960D7}"/>
              </a:ext>
            </a:extLst>
          </p:cNvPr>
          <p:cNvSpPr txBox="1"/>
          <p:nvPr/>
        </p:nvSpPr>
        <p:spPr>
          <a:xfrm>
            <a:off x="7753719" y="1269338"/>
            <a:ext cx="1442328" cy="830997"/>
          </a:xfrm>
          <a:prstGeom prst="rect">
            <a:avLst/>
          </a:prstGeom>
          <a:noFill/>
        </p:spPr>
        <p:txBody>
          <a:bodyPr wrap="square" rtlCol="0">
            <a:spAutoFit/>
          </a:bodyPr>
          <a:lstStyle/>
          <a:p>
            <a:r>
              <a:rPr lang="en-GB" sz="2400" dirty="0"/>
              <a:t>Masking tape</a:t>
            </a:r>
          </a:p>
        </p:txBody>
      </p:sp>
    </p:spTree>
    <p:extLst>
      <p:ext uri="{BB962C8B-B14F-4D97-AF65-F5344CB8AC3E}">
        <p14:creationId xmlns:p14="http://schemas.microsoft.com/office/powerpoint/2010/main" val="285020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Testing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dirty="0"/>
          </a:p>
        </p:txBody>
      </p:sp>
      <p:sp>
        <p:nvSpPr>
          <p:cNvPr id="4" name="TextBox 3">
            <a:extLst>
              <a:ext uri="{FF2B5EF4-FFF2-40B4-BE49-F238E27FC236}">
                <a16:creationId xmlns:a16="http://schemas.microsoft.com/office/drawing/2014/main" id="{8B8A56F0-22A0-30C0-B5FC-03E233DD316F}"/>
              </a:ext>
            </a:extLst>
          </p:cNvPr>
          <p:cNvSpPr txBox="1"/>
          <p:nvPr/>
        </p:nvSpPr>
        <p:spPr>
          <a:xfrm>
            <a:off x="423804" y="1829433"/>
            <a:ext cx="4178462" cy="3447098"/>
          </a:xfrm>
          <a:prstGeom prst="rect">
            <a:avLst/>
          </a:prstGeom>
          <a:noFill/>
        </p:spPr>
        <p:txBody>
          <a:bodyPr wrap="square" rtlCol="0">
            <a:spAutoFit/>
          </a:bodyPr>
          <a:lstStyle/>
          <a:p>
            <a:pPr>
              <a:lnSpc>
                <a:spcPct val="90000"/>
              </a:lnSpc>
              <a:spcBef>
                <a:spcPts val="600"/>
              </a:spcBef>
            </a:pPr>
            <a:r>
              <a:rPr lang="en-GB" sz="2400" dirty="0">
                <a:solidFill>
                  <a:srgbClr val="202124"/>
                </a:solidFill>
                <a:latin typeface="arial" panose="020B0604020202020204" pitchFamily="34" charset="0"/>
                <a:cs typeface="Arial" panose="020B0604020202020204" pitchFamily="34" charset="0"/>
              </a:rPr>
              <a:t>Using the test rig:</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Hold the disc steady.</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Holding the disc, attach a metal weight to the disc using masking tape.</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Let go of the disc and let the weight drop safely avoiding toes!</a:t>
            </a:r>
          </a:p>
          <a:p>
            <a:pPr>
              <a:lnSpc>
                <a:spcPct val="90000"/>
              </a:lnSpc>
              <a:spcBef>
                <a:spcPts val="600"/>
              </a:spcBef>
            </a:pPr>
            <a:endParaRPr lang="en-GB"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CBBDBB5-27AF-8C0D-73F7-B142172EB704}"/>
              </a:ext>
            </a:extLst>
          </p:cNvPr>
          <p:cNvPicPr>
            <a:picLocks noChangeAspect="1"/>
          </p:cNvPicPr>
          <p:nvPr/>
        </p:nvPicPr>
        <p:blipFill>
          <a:blip r:embed="rId2"/>
          <a:stretch>
            <a:fillRect/>
          </a:stretch>
        </p:blipFill>
        <p:spPr>
          <a:xfrm>
            <a:off x="5226999" y="1084673"/>
            <a:ext cx="2959261" cy="3462190"/>
          </a:xfrm>
          <a:prstGeom prst="rect">
            <a:avLst/>
          </a:prstGeom>
        </p:spPr>
      </p:pic>
      <p:sp>
        <p:nvSpPr>
          <p:cNvPr id="6" name="TextBox 5">
            <a:extLst>
              <a:ext uri="{FF2B5EF4-FFF2-40B4-BE49-F238E27FC236}">
                <a16:creationId xmlns:a16="http://schemas.microsoft.com/office/drawing/2014/main" id="{CA490128-E389-F8EF-EFA4-30207B1372D9}"/>
              </a:ext>
            </a:extLst>
          </p:cNvPr>
          <p:cNvSpPr txBox="1"/>
          <p:nvPr/>
        </p:nvSpPr>
        <p:spPr>
          <a:xfrm>
            <a:off x="423804" y="4859494"/>
            <a:ext cx="8417456" cy="834074"/>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Use a stopwatch to record how long the disc spins.</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Count the number of rotations each material disc makes.</a:t>
            </a:r>
          </a:p>
        </p:txBody>
      </p:sp>
    </p:spTree>
    <p:extLst>
      <p:ext uri="{BB962C8B-B14F-4D97-AF65-F5344CB8AC3E}">
        <p14:creationId xmlns:p14="http://schemas.microsoft.com/office/powerpoint/2010/main" val="130228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Recording results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B8A56F0-22A0-30C0-B5FC-03E233DD316F}"/>
                  </a:ext>
                </a:extLst>
              </p:cNvPr>
              <p:cNvSpPr txBox="1"/>
              <p:nvPr/>
            </p:nvSpPr>
            <p:spPr>
              <a:xfrm>
                <a:off x="393538" y="1745178"/>
                <a:ext cx="5448462" cy="4962256"/>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Record your results on the worksheet.</a:t>
                </a:r>
              </a:p>
              <a:p>
                <a:pPr marL="342900" indent="-342900">
                  <a:lnSpc>
                    <a:spcPct val="90000"/>
                  </a:lnSpc>
                  <a:spcBef>
                    <a:spcPts val="6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Carry out several tests to get an average result.</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Calculate the speed using:</a:t>
                </a:r>
              </a:p>
              <a:p>
                <a:pPr marL="442913">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speed (</a:t>
                </a:r>
                <a14:m>
                  <m:oMath xmlns:m="http://schemas.openxmlformats.org/officeDocument/2006/math">
                    <m:r>
                      <a:rPr lang="en-GB" sz="2400" b="0" i="1" smtClean="0">
                        <a:solidFill>
                          <a:srgbClr val="202124"/>
                        </a:solidFill>
                        <a:latin typeface="Cambria Math" panose="02040503050406030204" pitchFamily="18" charset="0"/>
                        <a:cs typeface="Arial" panose="020B0604020202020204" pitchFamily="34" charset="0"/>
                      </a:rPr>
                      <m:t>𝑣</m:t>
                    </m:r>
                  </m:oMath>
                </a14:m>
                <a:r>
                  <a:rPr lang="en-GB" sz="2400" dirty="0">
                    <a:solidFill>
                      <a:srgbClr val="202124"/>
                    </a:solidFill>
                    <a:latin typeface="arial" panose="020B0604020202020204" pitchFamily="34" charset="0"/>
                    <a:cs typeface="Arial" panose="020B0604020202020204" pitchFamily="34" charset="0"/>
                  </a:rPr>
                  <a:t>) = </a:t>
                </a:r>
                <a14:m>
                  <m:oMath xmlns:m="http://schemas.openxmlformats.org/officeDocument/2006/math">
                    <m:f>
                      <m:fPr>
                        <m:ctrlPr>
                          <a:rPr lang="en-GB" sz="2400" i="1" smtClean="0">
                            <a:solidFill>
                              <a:srgbClr val="202124"/>
                            </a:solidFill>
                            <a:latin typeface="Cambria Math" panose="02040503050406030204" pitchFamily="18" charset="0"/>
                            <a:cs typeface="Arial" panose="020B0604020202020204" pitchFamily="34" charset="0"/>
                          </a:rPr>
                        </m:ctrlPr>
                      </m:fPr>
                      <m:num>
                        <m:r>
                          <a:rPr lang="en-GB" sz="2400" b="0" i="1" smtClean="0">
                            <a:solidFill>
                              <a:srgbClr val="202124"/>
                            </a:solidFill>
                            <a:latin typeface="Cambria Math" panose="02040503050406030204" pitchFamily="18" charset="0"/>
                            <a:cs typeface="Arial" panose="020B0604020202020204" pitchFamily="34" charset="0"/>
                          </a:rPr>
                          <m:t>𝑑</m:t>
                        </m:r>
                      </m:num>
                      <m:den>
                        <m:r>
                          <a:rPr lang="en-GB" sz="2400" b="0" i="1" smtClean="0">
                            <a:solidFill>
                              <a:srgbClr val="202124"/>
                            </a:solidFill>
                            <a:latin typeface="Cambria Math" panose="02040503050406030204" pitchFamily="18" charset="0"/>
                            <a:cs typeface="Arial" panose="020B0604020202020204" pitchFamily="34" charset="0"/>
                          </a:rPr>
                          <m:t>𝑡</m:t>
                        </m:r>
                      </m:den>
                    </m:f>
                  </m:oMath>
                </a14:m>
                <a:r>
                  <a:rPr lang="en-GB" sz="2400" dirty="0">
                    <a:solidFill>
                      <a:srgbClr val="202124"/>
                    </a:solidFill>
                    <a:latin typeface="arial" panose="020B0604020202020204" pitchFamily="34" charset="0"/>
                    <a:cs typeface="Arial" panose="020B0604020202020204" pitchFamily="34" charset="0"/>
                  </a:rPr>
                  <a:t>   </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distance </a:t>
                </a:r>
                <a14:m>
                  <m:oMath xmlns:m="http://schemas.openxmlformats.org/officeDocument/2006/math">
                    <m:d>
                      <m:dPr>
                        <m:ctrlPr>
                          <a:rPr lang="en-GB" sz="2400" b="0" i="1" smtClean="0">
                            <a:solidFill>
                              <a:srgbClr val="202124"/>
                            </a:solidFill>
                            <a:latin typeface="Cambria Math" panose="02040503050406030204" pitchFamily="18" charset="0"/>
                            <a:cs typeface="Arial" panose="020B0604020202020204" pitchFamily="34" charset="0"/>
                          </a:rPr>
                        </m:ctrlPr>
                      </m:dPr>
                      <m:e>
                        <m:r>
                          <a:rPr lang="en-GB" sz="2400" i="1">
                            <a:solidFill>
                              <a:srgbClr val="202124"/>
                            </a:solidFill>
                            <a:latin typeface="Cambria Math" panose="02040503050406030204" pitchFamily="18" charset="0"/>
                            <a:cs typeface="Arial" panose="020B0604020202020204" pitchFamily="34" charset="0"/>
                          </a:rPr>
                          <m:t>𝑑</m:t>
                        </m:r>
                      </m:e>
                    </m:d>
                  </m:oMath>
                </a14:m>
                <a:r>
                  <a:rPr lang="en-GB" sz="2400" dirty="0">
                    <a:solidFill>
                      <a:srgbClr val="202124"/>
                    </a:solidFill>
                    <a:latin typeface="arial" panose="020B0604020202020204" pitchFamily="34" charset="0"/>
                    <a:cs typeface="Arial" panose="020B0604020202020204" pitchFamily="34" charset="0"/>
                  </a:rPr>
                  <a:t> = disc circumference </a:t>
                </a:r>
              </a:p>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     = </a:t>
                </a:r>
                <a14:m>
                  <m:oMath xmlns:m="http://schemas.openxmlformats.org/officeDocument/2006/math">
                    <m:r>
                      <a:rPr lang="en-GB" sz="2400" b="0" i="1" smtClean="0">
                        <a:solidFill>
                          <a:srgbClr val="202124"/>
                        </a:solidFill>
                        <a:latin typeface="Cambria Math" panose="02040503050406030204" pitchFamily="18" charset="0"/>
                        <a:cs typeface="Arial" panose="020B0604020202020204" pitchFamily="34" charset="0"/>
                      </a:rPr>
                      <m:t>2</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𝜋</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𝑟</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=2 </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𝑥</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 </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𝜋</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 </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𝑥</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 70=  440 </m:t>
                    </m:r>
                    <m:r>
                      <a:rPr lang="en-GB" sz="2400" b="0" i="1" smtClean="0">
                        <a:solidFill>
                          <a:srgbClr val="202124"/>
                        </a:solidFill>
                        <a:latin typeface="Cambria Math" panose="02040503050406030204" pitchFamily="18" charset="0"/>
                        <a:ea typeface="Cambria Math" panose="02040503050406030204" pitchFamily="18" charset="0"/>
                        <a:cs typeface="Arial" panose="020B0604020202020204" pitchFamily="34" charset="0"/>
                      </a:rPr>
                      <m:t>𝑚𝑚</m:t>
                    </m:r>
                  </m:oMath>
                </a14:m>
                <a:endParaRPr lang="en-GB" sz="2400"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Speed (</a:t>
                </a:r>
                <a14:m>
                  <m:oMath xmlns:m="http://schemas.openxmlformats.org/officeDocument/2006/math">
                    <m:r>
                      <a:rPr lang="en-GB" sz="2400" i="1">
                        <a:solidFill>
                          <a:srgbClr val="202124"/>
                        </a:solidFill>
                        <a:latin typeface="Cambria Math" panose="02040503050406030204" pitchFamily="18" charset="0"/>
                        <a:cs typeface="Arial" panose="020B0604020202020204" pitchFamily="34" charset="0"/>
                      </a:rPr>
                      <m:t>𝑣</m:t>
                    </m:r>
                  </m:oMath>
                </a14:m>
                <a:r>
                  <a:rPr lang="en-GB" sz="2400" dirty="0">
                    <a:solidFill>
                      <a:srgbClr val="202124"/>
                    </a:solidFill>
                    <a:latin typeface="arial" panose="020B0604020202020204" pitchFamily="34" charset="0"/>
                    <a:cs typeface="Arial" panose="020B0604020202020204" pitchFamily="34" charset="0"/>
                  </a:rPr>
                  <a:t>) = </a:t>
                </a:r>
                <a14:m>
                  <m:oMath xmlns:m="http://schemas.openxmlformats.org/officeDocument/2006/math">
                    <m:f>
                      <m:fPr>
                        <m:ctrlPr>
                          <a:rPr lang="en-GB" sz="2400" i="1" smtClean="0">
                            <a:solidFill>
                              <a:srgbClr val="202124"/>
                            </a:solidFill>
                            <a:latin typeface="Cambria Math" panose="02040503050406030204" pitchFamily="18" charset="0"/>
                            <a:cs typeface="Arial" panose="020B0604020202020204" pitchFamily="34" charset="0"/>
                          </a:rPr>
                        </m:ctrlPr>
                      </m:fPr>
                      <m:num>
                        <m:r>
                          <a:rPr lang="en-GB" sz="2400" b="0" i="1" smtClean="0">
                            <a:solidFill>
                              <a:srgbClr val="202124"/>
                            </a:solidFill>
                            <a:latin typeface="Cambria Math" panose="02040503050406030204" pitchFamily="18" charset="0"/>
                            <a:cs typeface="Arial" panose="020B0604020202020204" pitchFamily="34" charset="0"/>
                          </a:rPr>
                          <m:t>440</m:t>
                        </m:r>
                      </m:num>
                      <m:den>
                        <m:r>
                          <a:rPr lang="en-GB" sz="2400" b="0" i="1" smtClean="0">
                            <a:solidFill>
                              <a:srgbClr val="202124"/>
                            </a:solidFill>
                            <a:latin typeface="Cambria Math" panose="02040503050406030204" pitchFamily="18" charset="0"/>
                            <a:cs typeface="Arial" panose="020B0604020202020204" pitchFamily="34" charset="0"/>
                          </a:rPr>
                          <m:t>3.6</m:t>
                        </m:r>
                      </m:den>
                    </m:f>
                    <m:r>
                      <a:rPr lang="en-GB" sz="2400" b="0" i="1" smtClean="0">
                        <a:solidFill>
                          <a:srgbClr val="202124"/>
                        </a:solidFill>
                        <a:latin typeface="Cambria Math" panose="02040503050406030204" pitchFamily="18" charset="0"/>
                        <a:cs typeface="Arial" panose="020B0604020202020204" pitchFamily="34" charset="0"/>
                      </a:rPr>
                      <m:t>=0.122 </m:t>
                    </m:r>
                    <m:r>
                      <a:rPr lang="en-GB" sz="2400" b="0" i="1" smtClean="0">
                        <a:solidFill>
                          <a:srgbClr val="202124"/>
                        </a:solidFill>
                        <a:latin typeface="Cambria Math" panose="02040503050406030204" pitchFamily="18" charset="0"/>
                        <a:cs typeface="Arial" panose="020B0604020202020204" pitchFamily="34" charset="0"/>
                      </a:rPr>
                      <m:t>𝑚</m:t>
                    </m:r>
                    <m:r>
                      <a:rPr lang="en-GB" sz="2400" b="0" i="1" smtClean="0">
                        <a:solidFill>
                          <a:srgbClr val="202124"/>
                        </a:solidFill>
                        <a:latin typeface="Cambria Math" panose="02040503050406030204" pitchFamily="18" charset="0"/>
                        <a:cs typeface="Arial" panose="020B0604020202020204" pitchFamily="34" charset="0"/>
                      </a:rPr>
                      <m:t>/</m:t>
                    </m:r>
                    <m:sSup>
                      <m:sSupPr>
                        <m:ctrlPr>
                          <a:rPr lang="en-GB" sz="2400" b="0" i="1" smtClean="0">
                            <a:solidFill>
                              <a:srgbClr val="202124"/>
                            </a:solidFill>
                            <a:latin typeface="Cambria Math" panose="02040503050406030204" pitchFamily="18" charset="0"/>
                            <a:cs typeface="Arial" panose="020B0604020202020204" pitchFamily="34" charset="0"/>
                          </a:rPr>
                        </m:ctrlPr>
                      </m:sSupPr>
                      <m:e>
                        <m:r>
                          <a:rPr lang="en-GB" sz="2400" b="0" i="1" smtClean="0">
                            <a:solidFill>
                              <a:srgbClr val="202124"/>
                            </a:solidFill>
                            <a:latin typeface="Cambria Math" panose="02040503050406030204" pitchFamily="18" charset="0"/>
                            <a:cs typeface="Arial" panose="020B0604020202020204" pitchFamily="34" charset="0"/>
                          </a:rPr>
                          <m:t>𝑠</m:t>
                        </m:r>
                      </m:e>
                      <m:sup>
                        <m:r>
                          <a:rPr lang="en-GB" sz="2400" b="0" i="1" smtClean="0">
                            <a:solidFill>
                              <a:srgbClr val="202124"/>
                            </a:solidFill>
                            <a:latin typeface="Cambria Math" panose="02040503050406030204" pitchFamily="18" charset="0"/>
                            <a:cs typeface="Arial" panose="020B0604020202020204" pitchFamily="34" charset="0"/>
                          </a:rPr>
                          <m:t>−1</m:t>
                        </m:r>
                      </m:sup>
                    </m:sSup>
                  </m:oMath>
                </a14:m>
                <a:endParaRPr lang="en-GB" sz="2400" dirty="0">
                  <a:solidFill>
                    <a:srgbClr val="202124"/>
                  </a:solidFill>
                  <a:latin typeface="arial" panose="020B0604020202020204" pitchFamily="34" charset="0"/>
                  <a:cs typeface="Arial" panose="020B0604020202020204" pitchFamily="34" charset="0"/>
                </a:endParaRPr>
              </a:p>
              <a:p>
                <a:pPr marL="342900" indent="-342900">
                  <a:lnSpc>
                    <a:spcPct val="90000"/>
                  </a:lnSpc>
                  <a:spcBef>
                    <a:spcPts val="600"/>
                  </a:spcBef>
                  <a:buFont typeface="Arial" panose="020B0604020202020204" pitchFamily="34" charset="0"/>
                  <a:buChar char="•"/>
                </a:pPr>
                <a:endParaRPr lang="en-GB" sz="2400" dirty="0">
                  <a:solidFill>
                    <a:srgbClr val="202124"/>
                  </a:solidFill>
                  <a:latin typeface="arial" panose="020B0604020202020204" pitchFamily="34" charset="0"/>
                  <a:cs typeface="Arial" panose="020B0604020202020204" pitchFamily="34" charset="0"/>
                </a:endParaRPr>
              </a:p>
              <a:p>
                <a:pPr marL="342900" indent="-342900">
                  <a:lnSpc>
                    <a:spcPct val="90000"/>
                  </a:lnSpc>
                  <a:spcBef>
                    <a:spcPts val="600"/>
                  </a:spcBef>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B8A56F0-22A0-30C0-B5FC-03E233DD316F}"/>
                  </a:ext>
                </a:extLst>
              </p:cNvPr>
              <p:cNvSpPr txBox="1">
                <a:spLocks noRot="1" noChangeAspect="1" noMove="1" noResize="1" noEditPoints="1" noAdjustHandles="1" noChangeArrowheads="1" noChangeShapeType="1" noTextEdit="1"/>
              </p:cNvSpPr>
              <p:nvPr/>
            </p:nvSpPr>
            <p:spPr>
              <a:xfrm>
                <a:off x="393538" y="1745178"/>
                <a:ext cx="5448462" cy="4962256"/>
              </a:xfrm>
              <a:prstGeom prst="rect">
                <a:avLst/>
              </a:prstGeom>
              <a:blipFill>
                <a:blip r:embed="rId2"/>
                <a:stretch>
                  <a:fillRect l="-1792" t="-1597"/>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0BC2EA4F-EB27-9023-312D-18BA1AE8AC15}"/>
              </a:ext>
            </a:extLst>
          </p:cNvPr>
          <p:cNvPicPr>
            <a:picLocks noChangeAspect="1"/>
          </p:cNvPicPr>
          <p:nvPr/>
        </p:nvPicPr>
        <p:blipFill>
          <a:blip r:embed="rId3"/>
          <a:stretch>
            <a:fillRect/>
          </a:stretch>
        </p:blipFill>
        <p:spPr>
          <a:xfrm>
            <a:off x="5597934" y="1237177"/>
            <a:ext cx="3309147" cy="4779879"/>
          </a:xfrm>
          <a:prstGeom prst="rect">
            <a:avLst/>
          </a:prstGeom>
        </p:spPr>
      </p:pic>
    </p:spTree>
    <p:extLst>
      <p:ext uri="{BB962C8B-B14F-4D97-AF65-F5344CB8AC3E}">
        <p14:creationId xmlns:p14="http://schemas.microsoft.com/office/powerpoint/2010/main" val="217932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8B8A56F0-22A0-30C0-B5FC-03E233DD316F}"/>
              </a:ext>
            </a:extLst>
          </p:cNvPr>
          <p:cNvSpPr txBox="1"/>
          <p:nvPr/>
        </p:nvSpPr>
        <p:spPr>
          <a:xfrm>
            <a:off x="401673" y="2286293"/>
            <a:ext cx="4318162"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Carry out tests with different weights and materials. What affect does this have on the rotations?</a:t>
            </a:r>
          </a:p>
          <a:p>
            <a:pPr>
              <a:lnSpc>
                <a:spcPct val="90000"/>
              </a:lnSpc>
              <a:spcBef>
                <a:spcPts val="1000"/>
              </a:spcBef>
            </a:pPr>
            <a:endParaRPr lang="en-GB" sz="2400" dirty="0">
              <a:solidFill>
                <a:srgbClr val="202124"/>
              </a:solidFill>
              <a:latin typeface="arial" panose="020B0604020202020204" pitchFamily="34" charset="0"/>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Calculate the force exerted on the discs</a:t>
            </a:r>
            <a:r>
              <a:rPr lang="en-GB" sz="2400" dirty="0">
                <a:solidFill>
                  <a:srgbClr val="202124"/>
                </a:solidFill>
                <a:latin typeface="Arial" panose="020B0604020202020204" pitchFamily="34" charset="0"/>
                <a:cs typeface="Arial" panose="020B0604020202020204" pitchFamily="34" charset="0"/>
              </a:rPr>
              <a:t>.</a:t>
            </a:r>
            <a:endParaRPr lang="en-GB" sz="2400" dirty="0">
              <a:solidFill>
                <a:srgbClr val="202124"/>
              </a:solidFill>
              <a:latin typeface="arial" panose="020B0604020202020204" pitchFamily="34" charset="0"/>
              <a:cs typeface="Arial" panose="020B0604020202020204" pitchFamily="34" charset="0"/>
            </a:endParaRPr>
          </a:p>
        </p:txBody>
      </p:sp>
      <p:pic>
        <p:nvPicPr>
          <p:cNvPr id="6" name="Picture 5" descr="A person driving a car&#10;&#10;Description automatically generated with low confidence">
            <a:extLst>
              <a:ext uri="{FF2B5EF4-FFF2-40B4-BE49-F238E27FC236}">
                <a16:creationId xmlns:a16="http://schemas.microsoft.com/office/drawing/2014/main" id="{B7C247FA-1DA7-FAE5-66FE-64BACBC24A35}"/>
              </a:ext>
            </a:extLst>
          </p:cNvPr>
          <p:cNvPicPr>
            <a:picLocks noChangeAspect="1"/>
          </p:cNvPicPr>
          <p:nvPr/>
        </p:nvPicPr>
        <p:blipFill>
          <a:blip r:embed="rId2"/>
          <a:stretch>
            <a:fillRect/>
          </a:stretch>
        </p:blipFill>
        <p:spPr>
          <a:xfrm>
            <a:off x="4728921" y="2286293"/>
            <a:ext cx="4013406" cy="2675604"/>
          </a:xfrm>
          <a:prstGeom prst="rect">
            <a:avLst/>
          </a:prstGeom>
        </p:spPr>
      </p:pic>
    </p:spTree>
    <p:extLst>
      <p:ext uri="{BB962C8B-B14F-4D97-AF65-F5344CB8AC3E}">
        <p14:creationId xmlns:p14="http://schemas.microsoft.com/office/powerpoint/2010/main" val="2859692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TotalTime>
  <Words>612</Words>
  <Application>Microsoft Office PowerPoint</Application>
  <PresentationFormat>On-screen Show (4:3)</PresentationFormat>
  <Paragraphs>61</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vt:lpstr>
      <vt:lpstr>Calibri</vt:lpstr>
      <vt:lpstr>Calibri Light</vt:lpstr>
      <vt:lpstr>Cambria Math</vt:lpstr>
      <vt:lpstr>Segoe UI Emoji</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 Anderson</cp:lastModifiedBy>
  <cp:revision>68</cp:revision>
  <dcterms:created xsi:type="dcterms:W3CDTF">2017-06-28T15:11:57Z</dcterms:created>
  <dcterms:modified xsi:type="dcterms:W3CDTF">2023-01-25T16:15:36Z</dcterms:modified>
</cp:coreProperties>
</file>