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684" r:id="rId5"/>
    <p:sldMasterId id="2147483708" r:id="rId6"/>
    <p:sldMasterId id="2147483720" r:id="rId7"/>
  </p:sldMasterIdLst>
  <p:notesMasterIdLst>
    <p:notesMasterId r:id="rId23"/>
  </p:notesMasterIdLst>
  <p:handoutMasterIdLst>
    <p:handoutMasterId r:id="rId24"/>
  </p:handoutMasterIdLst>
  <p:sldIdLst>
    <p:sldId id="270" r:id="rId8"/>
    <p:sldId id="257" r:id="rId9"/>
    <p:sldId id="285" r:id="rId10"/>
    <p:sldId id="276" r:id="rId11"/>
    <p:sldId id="287" r:id="rId12"/>
    <p:sldId id="273" r:id="rId13"/>
    <p:sldId id="274" r:id="rId14"/>
    <p:sldId id="275" r:id="rId15"/>
    <p:sldId id="278" r:id="rId16"/>
    <p:sldId id="277" r:id="rId17"/>
    <p:sldId id="279" r:id="rId18"/>
    <p:sldId id="281" r:id="rId19"/>
    <p:sldId id="282" r:id="rId20"/>
    <p:sldId id="283"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6B85B-38B0-48FB-A972-D910244DBA29}" v="24" dt="2022-12-16T11:03:42.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90950" autoAdjust="0"/>
  </p:normalViewPr>
  <p:slideViewPr>
    <p:cSldViewPr snapToGrid="0" snapToObjects="1">
      <p:cViewPr varScale="1">
        <p:scale>
          <a:sx n="61" d="100"/>
          <a:sy n="61" d="100"/>
        </p:scale>
        <p:origin x="1436"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Cooper" userId="293a8438-f0d7-47e1-b1f7-569d5d71461a" providerId="ADAL" clId="{AB46B85B-38B0-48FB-A972-D910244DBA29}"/>
    <pc:docChg chg="undo custSel addSld modSld sldOrd">
      <pc:chgData name="Ed Cooper" userId="293a8438-f0d7-47e1-b1f7-569d5d71461a" providerId="ADAL" clId="{AB46B85B-38B0-48FB-A972-D910244DBA29}" dt="2022-12-16T11:04:59.321" v="380" actId="1076"/>
      <pc:docMkLst>
        <pc:docMk/>
      </pc:docMkLst>
      <pc:sldChg chg="addSp delSp modSp">
        <pc:chgData name="Ed Cooper" userId="293a8438-f0d7-47e1-b1f7-569d5d71461a" providerId="ADAL" clId="{AB46B85B-38B0-48FB-A972-D910244DBA29}" dt="2022-12-13T11:40:40.191" v="78" actId="1035"/>
        <pc:sldMkLst>
          <pc:docMk/>
          <pc:sldMk cId="2477601537" sldId="276"/>
        </pc:sldMkLst>
        <pc:spChg chg="mod">
          <ac:chgData name="Ed Cooper" userId="293a8438-f0d7-47e1-b1f7-569d5d71461a" providerId="ADAL" clId="{AB46B85B-38B0-48FB-A972-D910244DBA29}" dt="2022-12-13T11:40:10.829" v="40" actId="1076"/>
          <ac:spMkLst>
            <pc:docMk/>
            <pc:sldMk cId="2477601537" sldId="276"/>
            <ac:spMk id="8" creationId="{7AA1B685-1540-460E-A81C-15A962A2C759}"/>
          </ac:spMkLst>
        </pc:spChg>
        <pc:spChg chg="add mod">
          <ac:chgData name="Ed Cooper" userId="293a8438-f0d7-47e1-b1f7-569d5d71461a" providerId="ADAL" clId="{AB46B85B-38B0-48FB-A972-D910244DBA29}" dt="2022-12-13T11:40:27.215" v="65" actId="20577"/>
          <ac:spMkLst>
            <pc:docMk/>
            <pc:sldMk cId="2477601537" sldId="276"/>
            <ac:spMk id="9" creationId="{75C4FD5D-0AF5-45BC-B801-FFCA3E3B3170}"/>
          </ac:spMkLst>
        </pc:spChg>
        <pc:picChg chg="add mod">
          <ac:chgData name="Ed Cooper" userId="293a8438-f0d7-47e1-b1f7-569d5d71461a" providerId="ADAL" clId="{AB46B85B-38B0-48FB-A972-D910244DBA29}" dt="2022-12-13T11:40:40.191" v="78" actId="1035"/>
          <ac:picMkLst>
            <pc:docMk/>
            <pc:sldMk cId="2477601537" sldId="276"/>
            <ac:picMk id="4" creationId="{A8EFDB88-9AFF-4EF0-956D-010B572C7A38}"/>
          </ac:picMkLst>
        </pc:picChg>
        <pc:picChg chg="del">
          <ac:chgData name="Ed Cooper" userId="293a8438-f0d7-47e1-b1f7-569d5d71461a" providerId="ADAL" clId="{AB46B85B-38B0-48FB-A972-D910244DBA29}" dt="2022-12-13T11:39:48.650" v="35" actId="478"/>
          <ac:picMkLst>
            <pc:docMk/>
            <pc:sldMk cId="2477601537" sldId="276"/>
            <ac:picMk id="5" creationId="{4656A90D-8E53-4BC7-BAFE-D636F1789391}"/>
          </ac:picMkLst>
        </pc:picChg>
        <pc:picChg chg="mod">
          <ac:chgData name="Ed Cooper" userId="293a8438-f0d7-47e1-b1f7-569d5d71461a" providerId="ADAL" clId="{AB46B85B-38B0-48FB-A972-D910244DBA29}" dt="2022-12-13T11:40:06.518" v="39" actId="1076"/>
          <ac:picMkLst>
            <pc:docMk/>
            <pc:sldMk cId="2477601537" sldId="276"/>
            <ac:picMk id="7" creationId="{ED55EFD5-1F39-404F-A394-AD90A4E5C8A1}"/>
          </ac:picMkLst>
        </pc:picChg>
      </pc:sldChg>
      <pc:sldChg chg="addSp modSp">
        <pc:chgData name="Ed Cooper" userId="293a8438-f0d7-47e1-b1f7-569d5d71461a" providerId="ADAL" clId="{AB46B85B-38B0-48FB-A972-D910244DBA29}" dt="2022-12-13T21:00:57.213" v="207" actId="1035"/>
        <pc:sldMkLst>
          <pc:docMk/>
          <pc:sldMk cId="2541183442" sldId="279"/>
        </pc:sldMkLst>
        <pc:picChg chg="mod">
          <ac:chgData name="Ed Cooper" userId="293a8438-f0d7-47e1-b1f7-569d5d71461a" providerId="ADAL" clId="{AB46B85B-38B0-48FB-A972-D910244DBA29}" dt="2022-12-13T21:00:33.545" v="171" actId="1076"/>
          <ac:picMkLst>
            <pc:docMk/>
            <pc:sldMk cId="2541183442" sldId="279"/>
            <ac:picMk id="4" creationId="{E4F799C6-D473-44DE-8279-EB373AAB57B9}"/>
          </ac:picMkLst>
        </pc:picChg>
        <pc:picChg chg="add mod modCrop">
          <ac:chgData name="Ed Cooper" userId="293a8438-f0d7-47e1-b1f7-569d5d71461a" providerId="ADAL" clId="{AB46B85B-38B0-48FB-A972-D910244DBA29}" dt="2022-12-13T21:00:57.213" v="207" actId="1035"/>
          <ac:picMkLst>
            <pc:docMk/>
            <pc:sldMk cId="2541183442" sldId="279"/>
            <ac:picMk id="7" creationId="{7956858A-8672-4645-B97D-446E6EC6CB48}"/>
          </ac:picMkLst>
        </pc:picChg>
      </pc:sldChg>
      <pc:sldChg chg="addSp modSp">
        <pc:chgData name="Ed Cooper" userId="293a8438-f0d7-47e1-b1f7-569d5d71461a" providerId="ADAL" clId="{AB46B85B-38B0-48FB-A972-D910244DBA29}" dt="2022-12-16T11:04:59.321" v="380" actId="1076"/>
        <pc:sldMkLst>
          <pc:docMk/>
          <pc:sldMk cId="937433053" sldId="281"/>
        </pc:sldMkLst>
        <pc:picChg chg="add mod modCrop">
          <ac:chgData name="Ed Cooper" userId="293a8438-f0d7-47e1-b1f7-569d5d71461a" providerId="ADAL" clId="{AB46B85B-38B0-48FB-A972-D910244DBA29}" dt="2022-12-16T11:04:59.321" v="380" actId="1076"/>
          <ac:picMkLst>
            <pc:docMk/>
            <pc:sldMk cId="937433053" sldId="281"/>
            <ac:picMk id="4" creationId="{5CBC1469-0F21-4C5D-852E-9BC8B5E2A881}"/>
          </ac:picMkLst>
        </pc:picChg>
        <pc:picChg chg="add mod modCrop">
          <ac:chgData name="Ed Cooper" userId="293a8438-f0d7-47e1-b1f7-569d5d71461a" providerId="ADAL" clId="{AB46B85B-38B0-48FB-A972-D910244DBA29}" dt="2022-12-13T21:02:09.605" v="219" actId="1076"/>
          <ac:picMkLst>
            <pc:docMk/>
            <pc:sldMk cId="937433053" sldId="281"/>
            <ac:picMk id="5" creationId="{FED6DDCB-5B5C-4B33-B9F1-B4994DC3A159}"/>
          </ac:picMkLst>
        </pc:picChg>
        <pc:picChg chg="add mod">
          <ac:chgData name="Ed Cooper" userId="293a8438-f0d7-47e1-b1f7-569d5d71461a" providerId="ADAL" clId="{AB46B85B-38B0-48FB-A972-D910244DBA29}" dt="2022-12-13T21:02:14.245" v="220" actId="1076"/>
          <ac:picMkLst>
            <pc:docMk/>
            <pc:sldMk cId="937433053" sldId="281"/>
            <ac:picMk id="8" creationId="{33D8E6AE-EBE8-489F-A17E-C04649FEA378}"/>
          </ac:picMkLst>
        </pc:picChg>
      </pc:sldChg>
      <pc:sldChg chg="addSp modSp ord">
        <pc:chgData name="Ed Cooper" userId="293a8438-f0d7-47e1-b1f7-569d5d71461a" providerId="ADAL" clId="{AB46B85B-38B0-48FB-A972-D910244DBA29}" dt="2022-12-13T21:04:08.333" v="237"/>
        <pc:sldMkLst>
          <pc:docMk/>
          <pc:sldMk cId="2911908625" sldId="282"/>
        </pc:sldMkLst>
        <pc:spChg chg="mod">
          <ac:chgData name="Ed Cooper" userId="293a8438-f0d7-47e1-b1f7-569d5d71461a" providerId="ADAL" clId="{AB46B85B-38B0-48FB-A972-D910244DBA29}" dt="2022-12-13T21:02:27.207" v="221" actId="1076"/>
          <ac:spMkLst>
            <pc:docMk/>
            <pc:sldMk cId="2911908625" sldId="282"/>
            <ac:spMk id="3" creationId="{01460210-EB5C-4302-843C-338FF32C9CC5}"/>
          </ac:spMkLst>
        </pc:spChg>
        <pc:picChg chg="add mod modCrop">
          <ac:chgData name="Ed Cooper" userId="293a8438-f0d7-47e1-b1f7-569d5d71461a" providerId="ADAL" clId="{AB46B85B-38B0-48FB-A972-D910244DBA29}" dt="2022-12-13T21:03:07.096" v="228" actId="1076"/>
          <ac:picMkLst>
            <pc:docMk/>
            <pc:sldMk cId="2911908625" sldId="282"/>
            <ac:picMk id="5" creationId="{514ECDE6-C8EB-44C4-85A9-0F04262D6230}"/>
          </ac:picMkLst>
        </pc:picChg>
        <pc:picChg chg="add mod modCrop">
          <ac:chgData name="Ed Cooper" userId="293a8438-f0d7-47e1-b1f7-569d5d71461a" providerId="ADAL" clId="{AB46B85B-38B0-48FB-A972-D910244DBA29}" dt="2022-12-13T21:03:55.472" v="236" actId="1076"/>
          <ac:picMkLst>
            <pc:docMk/>
            <pc:sldMk cId="2911908625" sldId="282"/>
            <ac:picMk id="8" creationId="{454BD3D4-899E-49B5-8275-D82C4127BA58}"/>
          </ac:picMkLst>
        </pc:picChg>
      </pc:sldChg>
      <pc:sldChg chg="addSp modSp">
        <pc:chgData name="Ed Cooper" userId="293a8438-f0d7-47e1-b1f7-569d5d71461a" providerId="ADAL" clId="{AB46B85B-38B0-48FB-A972-D910244DBA29}" dt="2022-12-13T21:06:14.888" v="292" actId="14100"/>
        <pc:sldMkLst>
          <pc:docMk/>
          <pc:sldMk cId="2255957679" sldId="283"/>
        </pc:sldMkLst>
        <pc:spChg chg="add mod">
          <ac:chgData name="Ed Cooper" userId="293a8438-f0d7-47e1-b1f7-569d5d71461a" providerId="ADAL" clId="{AB46B85B-38B0-48FB-A972-D910244DBA29}" dt="2022-12-13T21:05:43.448" v="286" actId="1076"/>
          <ac:spMkLst>
            <pc:docMk/>
            <pc:sldMk cId="2255957679" sldId="283"/>
            <ac:spMk id="7" creationId="{D27BB7E4-D41C-4E65-B417-760C5E13B637}"/>
          </ac:spMkLst>
        </pc:spChg>
        <pc:picChg chg="add mod modCrop">
          <ac:chgData name="Ed Cooper" userId="293a8438-f0d7-47e1-b1f7-569d5d71461a" providerId="ADAL" clId="{AB46B85B-38B0-48FB-A972-D910244DBA29}" dt="2022-12-13T21:04:59.518" v="245" actId="1076"/>
          <ac:picMkLst>
            <pc:docMk/>
            <pc:sldMk cId="2255957679" sldId="283"/>
            <ac:picMk id="5" creationId="{8DB92B20-3858-4DF1-8BE6-C5584A148917}"/>
          </ac:picMkLst>
        </pc:picChg>
        <pc:cxnChg chg="add mod">
          <ac:chgData name="Ed Cooper" userId="293a8438-f0d7-47e1-b1f7-569d5d71461a" providerId="ADAL" clId="{AB46B85B-38B0-48FB-A972-D910244DBA29}" dt="2022-12-13T21:06:14.888" v="292" actId="14100"/>
          <ac:cxnSpMkLst>
            <pc:docMk/>
            <pc:sldMk cId="2255957679" sldId="283"/>
            <ac:cxnSpMk id="9" creationId="{1F381DEB-C78D-495C-A0EF-3DA8AE069047}"/>
          </ac:cxnSpMkLst>
        </pc:cxnChg>
      </pc:sldChg>
      <pc:sldChg chg="addSp modSp">
        <pc:chgData name="Ed Cooper" userId="293a8438-f0d7-47e1-b1f7-569d5d71461a" providerId="ADAL" clId="{AB46B85B-38B0-48FB-A972-D910244DBA29}" dt="2022-12-13T21:08:43.087" v="336" actId="1038"/>
        <pc:sldMkLst>
          <pc:docMk/>
          <pc:sldMk cId="1347596785" sldId="284"/>
        </pc:sldMkLst>
        <pc:spChg chg="add mod">
          <ac:chgData name="Ed Cooper" userId="293a8438-f0d7-47e1-b1f7-569d5d71461a" providerId="ADAL" clId="{AB46B85B-38B0-48FB-A972-D910244DBA29}" dt="2022-12-13T21:08:43.087" v="336" actId="1038"/>
          <ac:spMkLst>
            <pc:docMk/>
            <pc:sldMk cId="1347596785" sldId="284"/>
            <ac:spMk id="9" creationId="{4F68F690-9710-40DA-9B7E-8F6EADA5929C}"/>
          </ac:spMkLst>
        </pc:spChg>
        <pc:picChg chg="add mod modCrop">
          <ac:chgData name="Ed Cooper" userId="293a8438-f0d7-47e1-b1f7-569d5d71461a" providerId="ADAL" clId="{AB46B85B-38B0-48FB-A972-D910244DBA29}" dt="2022-12-13T21:07:22.822" v="301" actId="14100"/>
          <ac:picMkLst>
            <pc:docMk/>
            <pc:sldMk cId="1347596785" sldId="284"/>
            <ac:picMk id="5" creationId="{B8C04631-9B2E-4EC6-9D05-EB133EB602B2}"/>
          </ac:picMkLst>
        </pc:picChg>
        <pc:cxnChg chg="add mod">
          <ac:chgData name="Ed Cooper" userId="293a8438-f0d7-47e1-b1f7-569d5d71461a" providerId="ADAL" clId="{AB46B85B-38B0-48FB-A972-D910244DBA29}" dt="2022-12-13T21:07:56.109" v="304" actId="1582"/>
          <ac:cxnSpMkLst>
            <pc:docMk/>
            <pc:sldMk cId="1347596785" sldId="284"/>
            <ac:cxnSpMk id="8" creationId="{66DEB600-1F04-477E-BA2D-06D3B0F253DB}"/>
          </ac:cxnSpMkLst>
        </pc:cxnChg>
      </pc:sldChg>
      <pc:sldChg chg="addSp delSp modSp add">
        <pc:chgData name="Ed Cooper" userId="293a8438-f0d7-47e1-b1f7-569d5d71461a" providerId="ADAL" clId="{AB46B85B-38B0-48FB-A972-D910244DBA29}" dt="2022-12-16T10:19:40.629" v="368" actId="1038"/>
        <pc:sldMkLst>
          <pc:docMk/>
          <pc:sldMk cId="3743532350" sldId="285"/>
        </pc:sldMkLst>
        <pc:spChg chg="del">
          <ac:chgData name="Ed Cooper" userId="293a8438-f0d7-47e1-b1f7-569d5d71461a" providerId="ADAL" clId="{AB46B85B-38B0-48FB-A972-D910244DBA29}" dt="2022-12-13T11:19:27.085" v="1" actId="478"/>
          <ac:spMkLst>
            <pc:docMk/>
            <pc:sldMk cId="3743532350" sldId="285"/>
            <ac:spMk id="2" creationId="{26B76A60-2BD2-465A-8974-F4ADEDAF8DEF}"/>
          </ac:spMkLst>
        </pc:spChg>
        <pc:spChg chg="add mod">
          <ac:chgData name="Ed Cooper" userId="293a8438-f0d7-47e1-b1f7-569d5d71461a" providerId="ADAL" clId="{AB46B85B-38B0-48FB-A972-D910244DBA29}" dt="2022-12-16T10:19:32.233" v="345" actId="1076"/>
          <ac:spMkLst>
            <pc:docMk/>
            <pc:sldMk cId="3743532350" sldId="285"/>
            <ac:spMk id="3" creationId="{F720C519-2499-4320-BBCF-545F462CCEE9}"/>
          </ac:spMkLst>
        </pc:spChg>
        <pc:spChg chg="add del mod">
          <ac:chgData name="Ed Cooper" userId="293a8438-f0d7-47e1-b1f7-569d5d71461a" providerId="ADAL" clId="{AB46B85B-38B0-48FB-A972-D910244DBA29}" dt="2022-12-13T11:20:22.514" v="23"/>
          <ac:spMkLst>
            <pc:docMk/>
            <pc:sldMk cId="3743532350" sldId="285"/>
            <ac:spMk id="4" creationId="{49B973D4-5D53-4C60-B17E-5EE7834C7681}"/>
          </ac:spMkLst>
        </pc:spChg>
        <pc:spChg chg="add mod">
          <ac:chgData name="Ed Cooper" userId="293a8438-f0d7-47e1-b1f7-569d5d71461a" providerId="ADAL" clId="{AB46B85B-38B0-48FB-A972-D910244DBA29}" dt="2022-12-13T11:45:06.692" v="163" actId="6549"/>
          <ac:spMkLst>
            <pc:docMk/>
            <pc:sldMk cId="3743532350" sldId="285"/>
            <ac:spMk id="7" creationId="{9130CFAC-57C5-47BB-BB9D-4AAC0E0A6168}"/>
          </ac:spMkLst>
        </pc:spChg>
        <pc:spChg chg="add mod">
          <ac:chgData name="Ed Cooper" userId="293a8438-f0d7-47e1-b1f7-569d5d71461a" providerId="ADAL" clId="{AB46B85B-38B0-48FB-A972-D910244DBA29}" dt="2022-12-16T10:19:40.629" v="368" actId="1038"/>
          <ac:spMkLst>
            <pc:docMk/>
            <pc:sldMk cId="3743532350" sldId="285"/>
            <ac:spMk id="8" creationId="{D85ABCFC-9169-4089-9FA3-A98DEE96E68C}"/>
          </ac:spMkLst>
        </pc:spChg>
        <pc:picChg chg="add del mod">
          <ac:chgData name="Ed Cooper" userId="293a8438-f0d7-47e1-b1f7-569d5d71461a" providerId="ADAL" clId="{AB46B85B-38B0-48FB-A972-D910244DBA29}" dt="2022-12-13T11:39:31.227" v="32" actId="21"/>
          <ac:picMkLst>
            <pc:docMk/>
            <pc:sldMk cId="3743532350" sldId="285"/>
            <ac:picMk id="5" creationId="{680D5804-37DA-49BA-9D7F-C637368BC772}"/>
          </ac:picMkLst>
        </pc:picChg>
        <pc:picChg chg="add mod">
          <ac:chgData name="Ed Cooper" userId="293a8438-f0d7-47e1-b1f7-569d5d71461a" providerId="ADAL" clId="{AB46B85B-38B0-48FB-A972-D910244DBA29}" dt="2022-12-16T10:19:34.933" v="356" actId="1038"/>
          <ac:picMkLst>
            <pc:docMk/>
            <pc:sldMk cId="3743532350" sldId="285"/>
            <ac:picMk id="6" creationId="{058E7C3E-6837-44AF-B662-EE09BB9628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07/02/2023</a:t>
            </a:fld>
            <a:endParaRPr lang="en-GB" dirty="0"/>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dirty="0"/>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07/02/2023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dirty="0"/>
          </a:p>
        </p:txBody>
      </p:sp>
    </p:spTree>
    <p:extLst>
      <p:ext uri="{BB962C8B-B14F-4D97-AF65-F5344CB8AC3E}">
        <p14:creationId xmlns:p14="http://schemas.microsoft.com/office/powerpoint/2010/main" val="30582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13</a:t>
            </a:fld>
            <a:endParaRPr lang="en-GB" dirty="0"/>
          </a:p>
        </p:txBody>
      </p:sp>
    </p:spTree>
    <p:extLst>
      <p:ext uri="{BB962C8B-B14F-4D97-AF65-F5344CB8AC3E}">
        <p14:creationId xmlns:p14="http://schemas.microsoft.com/office/powerpoint/2010/main" val="133194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Alternatively, thumb tacks and foam board.</a:t>
            </a:r>
          </a:p>
        </p:txBody>
      </p:sp>
      <p:sp>
        <p:nvSpPr>
          <p:cNvPr id="4" name="Slide Number Placeholder 3"/>
          <p:cNvSpPr>
            <a:spLocks noGrp="1"/>
          </p:cNvSpPr>
          <p:nvPr>
            <p:ph type="sldNum" sz="quarter" idx="5"/>
          </p:nvPr>
        </p:nvSpPr>
        <p:spPr/>
        <p:txBody>
          <a:bodyPr/>
          <a:lstStyle/>
          <a:p>
            <a:fld id="{37A6C618-01BC-4F34-BEEA-3EF1E0D0278F}" type="slidenum">
              <a:rPr lang="en-GB" smtClean="0"/>
              <a:t>14</a:t>
            </a:fld>
            <a:endParaRPr lang="en-GB" dirty="0"/>
          </a:p>
        </p:txBody>
      </p:sp>
    </p:spTree>
    <p:extLst>
      <p:ext uri="{BB962C8B-B14F-4D97-AF65-F5344CB8AC3E}">
        <p14:creationId xmlns:p14="http://schemas.microsoft.com/office/powerpoint/2010/main" val="198546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15</a:t>
            </a:fld>
            <a:endParaRPr lang="en-GB" dirty="0"/>
          </a:p>
        </p:txBody>
      </p:sp>
    </p:spTree>
    <p:extLst>
      <p:ext uri="{BB962C8B-B14F-4D97-AF65-F5344CB8AC3E}">
        <p14:creationId xmlns:p14="http://schemas.microsoft.com/office/powerpoint/2010/main" val="304445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dirty="0"/>
          </a:p>
        </p:txBody>
      </p:sp>
    </p:spTree>
    <p:extLst>
      <p:ext uri="{BB962C8B-B14F-4D97-AF65-F5344CB8AC3E}">
        <p14:creationId xmlns:p14="http://schemas.microsoft.com/office/powerpoint/2010/main" val="37399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dirty="0"/>
          </a:p>
        </p:txBody>
      </p:sp>
    </p:spTree>
    <p:extLst>
      <p:ext uri="{BB962C8B-B14F-4D97-AF65-F5344CB8AC3E}">
        <p14:creationId xmlns:p14="http://schemas.microsoft.com/office/powerpoint/2010/main" val="271791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7</a:t>
            </a:fld>
            <a:endParaRPr lang="en-GB" dirty="0"/>
          </a:p>
        </p:txBody>
      </p:sp>
    </p:spTree>
    <p:extLst>
      <p:ext uri="{BB962C8B-B14F-4D97-AF65-F5344CB8AC3E}">
        <p14:creationId xmlns:p14="http://schemas.microsoft.com/office/powerpoint/2010/main" val="69214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8</a:t>
            </a:fld>
            <a:endParaRPr lang="en-GB" dirty="0"/>
          </a:p>
        </p:txBody>
      </p:sp>
    </p:spTree>
    <p:extLst>
      <p:ext uri="{BB962C8B-B14F-4D97-AF65-F5344CB8AC3E}">
        <p14:creationId xmlns:p14="http://schemas.microsoft.com/office/powerpoint/2010/main" val="341837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9</a:t>
            </a:fld>
            <a:endParaRPr lang="en-GB" dirty="0"/>
          </a:p>
        </p:txBody>
      </p:sp>
    </p:spTree>
    <p:extLst>
      <p:ext uri="{BB962C8B-B14F-4D97-AF65-F5344CB8AC3E}">
        <p14:creationId xmlns:p14="http://schemas.microsoft.com/office/powerpoint/2010/main" val="343462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1:4, 1:2, 1:3, 3:1</a:t>
            </a:r>
          </a:p>
        </p:txBody>
      </p:sp>
      <p:sp>
        <p:nvSpPr>
          <p:cNvPr id="4" name="Slide Number Placeholder 3"/>
          <p:cNvSpPr>
            <a:spLocks noGrp="1"/>
          </p:cNvSpPr>
          <p:nvPr>
            <p:ph type="sldNum" sz="quarter" idx="5"/>
          </p:nvPr>
        </p:nvSpPr>
        <p:spPr/>
        <p:txBody>
          <a:bodyPr/>
          <a:lstStyle/>
          <a:p>
            <a:fld id="{37A6C618-01BC-4F34-BEEA-3EF1E0D0278F}" type="slidenum">
              <a:rPr lang="en-GB" smtClean="0"/>
              <a:t>10</a:t>
            </a:fld>
            <a:endParaRPr lang="en-GB" dirty="0"/>
          </a:p>
        </p:txBody>
      </p:sp>
    </p:spTree>
    <p:extLst>
      <p:ext uri="{BB962C8B-B14F-4D97-AF65-F5344CB8AC3E}">
        <p14:creationId xmlns:p14="http://schemas.microsoft.com/office/powerpoint/2010/main" val="263846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11</a:t>
            </a:fld>
            <a:endParaRPr lang="en-GB" dirty="0"/>
          </a:p>
        </p:txBody>
      </p:sp>
    </p:spTree>
    <p:extLst>
      <p:ext uri="{BB962C8B-B14F-4D97-AF65-F5344CB8AC3E}">
        <p14:creationId xmlns:p14="http://schemas.microsoft.com/office/powerpoint/2010/main" val="229638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12</a:t>
            </a:fld>
            <a:endParaRPr lang="en-GB" dirty="0"/>
          </a:p>
        </p:txBody>
      </p:sp>
    </p:spTree>
    <p:extLst>
      <p:ext uri="{BB962C8B-B14F-4D97-AF65-F5344CB8AC3E}">
        <p14:creationId xmlns:p14="http://schemas.microsoft.com/office/powerpoint/2010/main" val="333843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07/02/2023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pic>
        <p:nvPicPr>
          <p:cNvPr id="7" name="Picture 6">
            <a:extLst>
              <a:ext uri="{FF2B5EF4-FFF2-40B4-BE49-F238E27FC236}">
                <a16:creationId xmlns:a16="http://schemas.microsoft.com/office/drawing/2014/main" id="{A65BF387-6E12-1F82-015D-B72EC96EC37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97164" y="6113780"/>
            <a:ext cx="1035685" cy="744220"/>
          </a:xfrm>
          <a:prstGeom prst="rect">
            <a:avLst/>
          </a:prstGeom>
          <a:noFill/>
          <a:ln>
            <a:noFill/>
          </a:ln>
        </p:spPr>
      </p:pic>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0" y="1062355"/>
            <a:ext cx="9144000" cy="1200329"/>
          </a:xfrm>
          <a:prstGeom prst="rect">
            <a:avLst/>
          </a:prstGeom>
          <a:noFill/>
        </p:spPr>
        <p:txBody>
          <a:bodyPr wrap="square" rtlCol="0">
            <a:spAutoFit/>
          </a:bodyPr>
          <a:lstStyle/>
          <a:p>
            <a:pPr algn="ctr"/>
            <a:r>
              <a:rPr lang="en-GB" sz="3600" b="1" dirty="0">
                <a:solidFill>
                  <a:srgbClr val="0093D3"/>
                </a:solidFill>
                <a:latin typeface="Arial"/>
                <a:cs typeface="Arial"/>
              </a:rPr>
              <a:t>Bugatti Trust Museum and Study Centre Gear Ratios</a:t>
            </a:r>
          </a:p>
        </p:txBody>
      </p:sp>
      <p:sp>
        <p:nvSpPr>
          <p:cNvPr id="4" name="TextBox 3">
            <a:extLst>
              <a:ext uri="{FF2B5EF4-FFF2-40B4-BE49-F238E27FC236}">
                <a16:creationId xmlns:a16="http://schemas.microsoft.com/office/drawing/2014/main" id="{D7D83397-CCC0-4BFA-B43F-C32B14DC99B0}"/>
              </a:ext>
            </a:extLst>
          </p:cNvPr>
          <p:cNvSpPr txBox="1"/>
          <p:nvPr/>
        </p:nvSpPr>
        <p:spPr>
          <a:xfrm>
            <a:off x="1298447" y="5491825"/>
            <a:ext cx="654710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gear train</a:t>
            </a:r>
          </a:p>
        </p:txBody>
      </p:sp>
      <p:pic>
        <p:nvPicPr>
          <p:cNvPr id="2" name="Picture 1">
            <a:extLst>
              <a:ext uri="{FF2B5EF4-FFF2-40B4-BE49-F238E27FC236}">
                <a16:creationId xmlns:a16="http://schemas.microsoft.com/office/drawing/2014/main" id="{42CC87B2-8482-4407-BDD9-37CF76678F57}"/>
              </a:ext>
            </a:extLst>
          </p:cNvPr>
          <p:cNvPicPr>
            <a:picLocks noChangeAspect="1"/>
          </p:cNvPicPr>
          <p:nvPr/>
        </p:nvPicPr>
        <p:blipFill>
          <a:blip r:embed="rId2"/>
          <a:stretch>
            <a:fillRect/>
          </a:stretch>
        </p:blipFill>
        <p:spPr>
          <a:xfrm>
            <a:off x="2552014" y="2498617"/>
            <a:ext cx="4039971" cy="2698605"/>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Now practice…</a:t>
            </a:r>
          </a:p>
        </p:txBody>
      </p:sp>
      <p:sp>
        <p:nvSpPr>
          <p:cNvPr id="3" name="Rectangle 2">
            <a:extLst>
              <a:ext uri="{FF2B5EF4-FFF2-40B4-BE49-F238E27FC236}">
                <a16:creationId xmlns:a16="http://schemas.microsoft.com/office/drawing/2014/main" id="{5FBF4512-23E7-4ACF-9984-1442E43EE392}"/>
              </a:ext>
            </a:extLst>
          </p:cNvPr>
          <p:cNvSpPr/>
          <p:nvPr/>
        </p:nvSpPr>
        <p:spPr>
          <a:xfrm>
            <a:off x="290448" y="1524418"/>
            <a:ext cx="5515646" cy="1200329"/>
          </a:xfrm>
          <a:prstGeom prst="rect">
            <a:avLst/>
          </a:prstGeom>
        </p:spPr>
        <p:txBody>
          <a:bodyPr wrap="square">
            <a:spAutoFit/>
          </a:bodyPr>
          <a:lstStyle/>
          <a:p>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Calibri" panose="020F0502020204030204" pitchFamily="34" charset="0"/>
              </a:rPr>
              <a:t>Work out the following Gear Ratios:</a:t>
            </a:r>
          </a:p>
          <a:p>
            <a:endParaRPr lang="en-US" sz="240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graphicFrame>
        <p:nvGraphicFramePr>
          <p:cNvPr id="5" name="Table 6">
            <a:extLst>
              <a:ext uri="{FF2B5EF4-FFF2-40B4-BE49-F238E27FC236}">
                <a16:creationId xmlns:a16="http://schemas.microsoft.com/office/drawing/2014/main" id="{ECFFF1A0-9322-43A9-970D-F91A39257CC5}"/>
              </a:ext>
            </a:extLst>
          </p:cNvPr>
          <p:cNvGraphicFramePr>
            <a:graphicFrameLocks noGrp="1"/>
          </p:cNvGraphicFramePr>
          <p:nvPr>
            <p:extLst>
              <p:ext uri="{D42A27DB-BD31-4B8C-83A1-F6EECF244321}">
                <p14:modId xmlns:p14="http://schemas.microsoft.com/office/powerpoint/2010/main" val="974895330"/>
              </p:ext>
            </p:extLst>
          </p:nvPr>
        </p:nvGraphicFramePr>
        <p:xfrm>
          <a:off x="450265" y="2998590"/>
          <a:ext cx="4975539" cy="2286000"/>
        </p:xfrm>
        <a:graphic>
          <a:graphicData uri="http://schemas.openxmlformats.org/drawingml/2006/table">
            <a:tbl>
              <a:tblPr firstRow="1" bandRow="1">
                <a:tableStyleId>{F5AB1C69-6EDB-4FF4-983F-18BD219EF322}</a:tableStyleId>
              </a:tblPr>
              <a:tblGrid>
                <a:gridCol w="1658513">
                  <a:extLst>
                    <a:ext uri="{9D8B030D-6E8A-4147-A177-3AD203B41FA5}">
                      <a16:colId xmlns:a16="http://schemas.microsoft.com/office/drawing/2014/main" val="2969126513"/>
                    </a:ext>
                  </a:extLst>
                </a:gridCol>
                <a:gridCol w="1658513">
                  <a:extLst>
                    <a:ext uri="{9D8B030D-6E8A-4147-A177-3AD203B41FA5}">
                      <a16:colId xmlns:a16="http://schemas.microsoft.com/office/drawing/2014/main" val="194810815"/>
                    </a:ext>
                  </a:extLst>
                </a:gridCol>
                <a:gridCol w="1658513">
                  <a:extLst>
                    <a:ext uri="{9D8B030D-6E8A-4147-A177-3AD203B41FA5}">
                      <a16:colId xmlns:a16="http://schemas.microsoft.com/office/drawing/2014/main" val="309111271"/>
                    </a:ext>
                  </a:extLst>
                </a:gridCol>
              </a:tblGrid>
              <a:tr h="370840">
                <a:tc>
                  <a:txBody>
                    <a:bodyPr/>
                    <a:lstStyle/>
                    <a:p>
                      <a:pPr algn="ctr"/>
                      <a:r>
                        <a:rPr lang="en-GB" sz="2400" dirty="0"/>
                        <a:t>Driver</a:t>
                      </a:r>
                    </a:p>
                  </a:txBody>
                  <a:tcPr/>
                </a:tc>
                <a:tc>
                  <a:txBody>
                    <a:bodyPr/>
                    <a:lstStyle/>
                    <a:p>
                      <a:pPr algn="ctr"/>
                      <a:r>
                        <a:rPr lang="en-GB" sz="2400" dirty="0"/>
                        <a:t>Driven</a:t>
                      </a:r>
                    </a:p>
                  </a:txBody>
                  <a:tcPr/>
                </a:tc>
                <a:tc>
                  <a:txBody>
                    <a:bodyPr/>
                    <a:lstStyle/>
                    <a:p>
                      <a:pPr algn="ctr"/>
                      <a:r>
                        <a:rPr lang="en-GB" sz="2400" dirty="0"/>
                        <a:t>Ratio</a:t>
                      </a:r>
                    </a:p>
                  </a:txBody>
                  <a:tcPr/>
                </a:tc>
                <a:extLst>
                  <a:ext uri="{0D108BD9-81ED-4DB2-BD59-A6C34878D82A}">
                    <a16:rowId xmlns:a16="http://schemas.microsoft.com/office/drawing/2014/main" val="148102304"/>
                  </a:ext>
                </a:extLst>
              </a:tr>
              <a:tr h="370840">
                <a:tc>
                  <a:txBody>
                    <a:bodyPr/>
                    <a:lstStyle/>
                    <a:p>
                      <a:pPr algn="ctr"/>
                      <a:r>
                        <a:rPr lang="en-GB" sz="2400" dirty="0"/>
                        <a:t>80</a:t>
                      </a:r>
                    </a:p>
                  </a:txBody>
                  <a:tcPr/>
                </a:tc>
                <a:tc>
                  <a:txBody>
                    <a:bodyPr/>
                    <a:lstStyle/>
                    <a:p>
                      <a:pPr algn="ctr"/>
                      <a:r>
                        <a:rPr lang="en-GB" sz="2400" dirty="0"/>
                        <a:t>20</a:t>
                      </a:r>
                    </a:p>
                  </a:txBody>
                  <a:tcPr/>
                </a:tc>
                <a:tc>
                  <a:txBody>
                    <a:bodyPr/>
                    <a:lstStyle/>
                    <a:p>
                      <a:pPr algn="ctr"/>
                      <a:r>
                        <a:rPr lang="en-GB" sz="2400" dirty="0"/>
                        <a:t>1:  </a:t>
                      </a:r>
                    </a:p>
                  </a:txBody>
                  <a:tcPr/>
                </a:tc>
                <a:extLst>
                  <a:ext uri="{0D108BD9-81ED-4DB2-BD59-A6C34878D82A}">
                    <a16:rowId xmlns:a16="http://schemas.microsoft.com/office/drawing/2014/main" val="2915274387"/>
                  </a:ext>
                </a:extLst>
              </a:tr>
              <a:tr h="370840">
                <a:tc>
                  <a:txBody>
                    <a:bodyPr/>
                    <a:lstStyle/>
                    <a:p>
                      <a:pPr algn="ctr"/>
                      <a:r>
                        <a:rPr lang="en-GB" sz="2400" dirty="0"/>
                        <a:t>100</a:t>
                      </a:r>
                    </a:p>
                  </a:txBody>
                  <a:tcPr/>
                </a:tc>
                <a:tc>
                  <a:txBody>
                    <a:bodyPr/>
                    <a:lstStyle/>
                    <a:p>
                      <a:pPr algn="ctr"/>
                      <a:r>
                        <a:rPr lang="en-GB" sz="2400" dirty="0"/>
                        <a:t>50</a:t>
                      </a:r>
                    </a:p>
                  </a:txBody>
                  <a:tcPr/>
                </a:tc>
                <a:tc>
                  <a:txBody>
                    <a:bodyPr/>
                    <a:lstStyle/>
                    <a:p>
                      <a:pPr algn="ctr"/>
                      <a:endParaRPr lang="en-GB" sz="2400" dirty="0"/>
                    </a:p>
                  </a:txBody>
                  <a:tcPr/>
                </a:tc>
                <a:extLst>
                  <a:ext uri="{0D108BD9-81ED-4DB2-BD59-A6C34878D82A}">
                    <a16:rowId xmlns:a16="http://schemas.microsoft.com/office/drawing/2014/main" val="334013376"/>
                  </a:ext>
                </a:extLst>
              </a:tr>
              <a:tr h="370840">
                <a:tc>
                  <a:txBody>
                    <a:bodyPr/>
                    <a:lstStyle/>
                    <a:p>
                      <a:pPr algn="ctr"/>
                      <a:r>
                        <a:rPr lang="en-GB" sz="2400" dirty="0"/>
                        <a:t>60</a:t>
                      </a:r>
                    </a:p>
                  </a:txBody>
                  <a:tcPr/>
                </a:tc>
                <a:tc>
                  <a:txBody>
                    <a:bodyPr/>
                    <a:lstStyle/>
                    <a:p>
                      <a:pPr algn="ctr"/>
                      <a:r>
                        <a:rPr lang="en-GB" sz="2400" dirty="0"/>
                        <a:t>20</a:t>
                      </a:r>
                    </a:p>
                  </a:txBody>
                  <a:tcPr/>
                </a:tc>
                <a:tc>
                  <a:txBody>
                    <a:bodyPr/>
                    <a:lstStyle/>
                    <a:p>
                      <a:pPr algn="ctr"/>
                      <a:endParaRPr lang="en-GB" sz="2400" dirty="0"/>
                    </a:p>
                  </a:txBody>
                  <a:tcPr/>
                </a:tc>
                <a:extLst>
                  <a:ext uri="{0D108BD9-81ED-4DB2-BD59-A6C34878D82A}">
                    <a16:rowId xmlns:a16="http://schemas.microsoft.com/office/drawing/2014/main" val="1588150820"/>
                  </a:ext>
                </a:extLst>
              </a:tr>
              <a:tr h="370840">
                <a:tc>
                  <a:txBody>
                    <a:bodyPr/>
                    <a:lstStyle/>
                    <a:p>
                      <a:pPr algn="ctr"/>
                      <a:r>
                        <a:rPr lang="en-GB" sz="2400" dirty="0"/>
                        <a:t>30</a:t>
                      </a:r>
                    </a:p>
                  </a:txBody>
                  <a:tcPr/>
                </a:tc>
                <a:tc>
                  <a:txBody>
                    <a:bodyPr/>
                    <a:lstStyle/>
                    <a:p>
                      <a:pPr algn="ctr"/>
                      <a:r>
                        <a:rPr lang="en-GB" sz="2400" dirty="0"/>
                        <a:t>90</a:t>
                      </a:r>
                    </a:p>
                  </a:txBody>
                  <a:tcPr/>
                </a:tc>
                <a:tc>
                  <a:txBody>
                    <a:bodyPr/>
                    <a:lstStyle/>
                    <a:p>
                      <a:pPr algn="ctr"/>
                      <a:endParaRPr lang="en-GB" sz="2400" dirty="0"/>
                    </a:p>
                  </a:txBody>
                  <a:tcPr/>
                </a:tc>
                <a:extLst>
                  <a:ext uri="{0D108BD9-81ED-4DB2-BD59-A6C34878D82A}">
                    <a16:rowId xmlns:a16="http://schemas.microsoft.com/office/drawing/2014/main" val="3065289758"/>
                  </a:ext>
                </a:extLst>
              </a:tr>
            </a:tbl>
          </a:graphicData>
        </a:graphic>
      </p:graphicFrame>
      <p:grpSp>
        <p:nvGrpSpPr>
          <p:cNvPr id="7" name="Group 6">
            <a:extLst>
              <a:ext uri="{FF2B5EF4-FFF2-40B4-BE49-F238E27FC236}">
                <a16:creationId xmlns:a16="http://schemas.microsoft.com/office/drawing/2014/main" id="{9C85049B-B790-319C-69F7-BA29F674544E}"/>
              </a:ext>
            </a:extLst>
          </p:cNvPr>
          <p:cNvGrpSpPr/>
          <p:nvPr/>
        </p:nvGrpSpPr>
        <p:grpSpPr>
          <a:xfrm>
            <a:off x="5500645" y="1905418"/>
            <a:ext cx="3256544" cy="3088205"/>
            <a:chOff x="5197590" y="1084673"/>
            <a:chExt cx="3398919" cy="3206857"/>
          </a:xfrm>
        </p:grpSpPr>
        <p:grpSp>
          <p:nvGrpSpPr>
            <p:cNvPr id="8" name="Group 7">
              <a:extLst>
                <a:ext uri="{FF2B5EF4-FFF2-40B4-BE49-F238E27FC236}">
                  <a16:creationId xmlns:a16="http://schemas.microsoft.com/office/drawing/2014/main" id="{4B42AFCC-5E6D-31EC-15E8-AC354DE9603C}"/>
                </a:ext>
              </a:extLst>
            </p:cNvPr>
            <p:cNvGrpSpPr/>
            <p:nvPr/>
          </p:nvGrpSpPr>
          <p:grpSpPr>
            <a:xfrm>
              <a:off x="5197590" y="1084673"/>
              <a:ext cx="3398919" cy="3206857"/>
              <a:chOff x="5197592" y="1126236"/>
              <a:chExt cx="3398919" cy="3206857"/>
            </a:xfrm>
          </p:grpSpPr>
          <p:pic>
            <p:nvPicPr>
              <p:cNvPr id="11" name="Picture 10">
                <a:extLst>
                  <a:ext uri="{FF2B5EF4-FFF2-40B4-BE49-F238E27FC236}">
                    <a16:creationId xmlns:a16="http://schemas.microsoft.com/office/drawing/2014/main" id="{18649CD9-D8F7-F2B2-3C69-83CD0F6A0C7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21428812">
                <a:off x="5197592" y="1126236"/>
                <a:ext cx="3398919" cy="3206857"/>
              </a:xfrm>
              <a:prstGeom prst="rect">
                <a:avLst/>
              </a:prstGeom>
              <a:noFill/>
              <a:ln>
                <a:noFill/>
              </a:ln>
            </p:spPr>
          </p:pic>
          <p:sp>
            <p:nvSpPr>
              <p:cNvPr id="12" name="TextBox 11">
                <a:extLst>
                  <a:ext uri="{FF2B5EF4-FFF2-40B4-BE49-F238E27FC236}">
                    <a16:creationId xmlns:a16="http://schemas.microsoft.com/office/drawing/2014/main" id="{C04C0988-225E-5341-3EAC-38CEB6F4C061}"/>
                  </a:ext>
                </a:extLst>
              </p:cNvPr>
              <p:cNvSpPr txBox="1"/>
              <p:nvPr/>
            </p:nvSpPr>
            <p:spPr>
              <a:xfrm rot="20963525">
                <a:off x="5628529" y="1702163"/>
                <a:ext cx="2700939" cy="2585323"/>
              </a:xfrm>
              <a:prstGeom prst="rect">
                <a:avLst/>
              </a:prstGeom>
              <a:noFill/>
            </p:spPr>
            <p:txBody>
              <a:bodyPr wrap="square" rtlCol="0">
                <a:spAutoFit/>
              </a:bodyPr>
              <a:lstStyle/>
              <a:p>
                <a:pPr algn="ctr"/>
                <a:r>
                  <a:rPr lang="en-US" sz="2400" dirty="0"/>
                  <a:t>Gear Ratio = </a:t>
                </a:r>
              </a:p>
              <a:p>
                <a:pPr algn="ctr"/>
                <a:r>
                  <a:rPr lang="en-US" sz="2400" dirty="0"/>
                  <a:t>Number of teeth on the driven gear</a:t>
                </a:r>
              </a:p>
              <a:p>
                <a:endParaRPr lang="en-US" sz="2400" dirty="0"/>
              </a:p>
              <a:p>
                <a:pPr algn="ctr"/>
                <a:r>
                  <a:rPr lang="en-US" sz="2400" dirty="0"/>
                  <a:t>Number of teeth on the driver gear</a:t>
                </a:r>
                <a:endParaRPr lang="en-GB" sz="2400" dirty="0"/>
              </a:p>
              <a:p>
                <a:endParaRPr lang="en-GB" dirty="0"/>
              </a:p>
            </p:txBody>
          </p:sp>
        </p:grpSp>
        <p:cxnSp>
          <p:nvCxnSpPr>
            <p:cNvPr id="9" name="Straight Connector 8">
              <a:extLst>
                <a:ext uri="{FF2B5EF4-FFF2-40B4-BE49-F238E27FC236}">
                  <a16:creationId xmlns:a16="http://schemas.microsoft.com/office/drawing/2014/main" id="{535F30C0-E30A-C882-9E1B-1FAFE62FF401}"/>
                </a:ext>
              </a:extLst>
            </p:cNvPr>
            <p:cNvCxnSpPr/>
            <p:nvPr/>
          </p:nvCxnSpPr>
          <p:spPr>
            <a:xfrm flipV="1">
              <a:off x="5607362" y="2759873"/>
              <a:ext cx="2579377" cy="46990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7367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1 Mounting</a:t>
            </a: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3" name="TextBox 2">
            <a:extLst>
              <a:ext uri="{FF2B5EF4-FFF2-40B4-BE49-F238E27FC236}">
                <a16:creationId xmlns:a16="http://schemas.microsoft.com/office/drawing/2014/main" id="{01460210-EB5C-4302-843C-338FF32C9CC5}"/>
              </a:ext>
            </a:extLst>
          </p:cNvPr>
          <p:cNvSpPr txBox="1"/>
          <p:nvPr/>
        </p:nvSpPr>
        <p:spPr>
          <a:xfrm>
            <a:off x="281578" y="2324212"/>
            <a:ext cx="4032738" cy="1107996"/>
          </a:xfrm>
          <a:prstGeom prst="rect">
            <a:avLst/>
          </a:prstGeom>
          <a:noFill/>
        </p:spPr>
        <p:txBody>
          <a:bodyPr wrap="square" rtlCol="0">
            <a:spAutoFit/>
          </a:bodyPr>
          <a:lstStyle/>
          <a:p>
            <a:pPr marL="342900" indent="-342900">
              <a:buFont typeface="Arial" panose="020B0604020202020204" pitchFamily="34" charset="0"/>
              <a:buChar char="•"/>
            </a:pPr>
            <a:r>
              <a:rPr lang="en-GB" sz="2400" dirty="0"/>
              <a:t>Glue the Gear Ratio Activity Sheets onto card.</a:t>
            </a:r>
          </a:p>
          <a:p>
            <a:endParaRPr lang="en-GB" dirty="0"/>
          </a:p>
        </p:txBody>
      </p:sp>
      <p:pic>
        <p:nvPicPr>
          <p:cNvPr id="11" name="Picture 10">
            <a:extLst>
              <a:ext uri="{FF2B5EF4-FFF2-40B4-BE49-F238E27FC236}">
                <a16:creationId xmlns:a16="http://schemas.microsoft.com/office/drawing/2014/main" id="{29E16B5E-D470-AAB3-C55B-72F5F59FBC7F}"/>
              </a:ext>
            </a:extLst>
          </p:cNvPr>
          <p:cNvPicPr>
            <a:picLocks noChangeAspect="1"/>
          </p:cNvPicPr>
          <p:nvPr/>
        </p:nvPicPr>
        <p:blipFill>
          <a:blip r:embed="rId3"/>
          <a:stretch>
            <a:fillRect/>
          </a:stretch>
        </p:blipFill>
        <p:spPr>
          <a:xfrm>
            <a:off x="6919657" y="2887658"/>
            <a:ext cx="2059309" cy="2747432"/>
          </a:xfrm>
          <a:prstGeom prst="rect">
            <a:avLst/>
          </a:prstGeom>
          <a:ln>
            <a:solidFill>
              <a:schemeClr val="tx1"/>
            </a:solidFill>
          </a:ln>
        </p:spPr>
      </p:pic>
      <p:pic>
        <p:nvPicPr>
          <p:cNvPr id="8" name="Picture 7">
            <a:extLst>
              <a:ext uri="{FF2B5EF4-FFF2-40B4-BE49-F238E27FC236}">
                <a16:creationId xmlns:a16="http://schemas.microsoft.com/office/drawing/2014/main" id="{F3853738-3985-06AF-75AF-4703B1F05EE7}"/>
              </a:ext>
            </a:extLst>
          </p:cNvPr>
          <p:cNvPicPr>
            <a:picLocks noChangeAspect="1"/>
          </p:cNvPicPr>
          <p:nvPr/>
        </p:nvPicPr>
        <p:blipFill>
          <a:blip r:embed="rId4"/>
          <a:stretch>
            <a:fillRect/>
          </a:stretch>
        </p:blipFill>
        <p:spPr>
          <a:xfrm>
            <a:off x="4829685" y="1407837"/>
            <a:ext cx="2503273" cy="3316991"/>
          </a:xfrm>
          <a:prstGeom prst="rect">
            <a:avLst/>
          </a:prstGeom>
          <a:ln>
            <a:solidFill>
              <a:schemeClr val="tx1"/>
            </a:solidFill>
          </a:ln>
        </p:spPr>
      </p:pic>
    </p:spTree>
    <p:extLst>
      <p:ext uri="{BB962C8B-B14F-4D97-AF65-F5344CB8AC3E}">
        <p14:creationId xmlns:p14="http://schemas.microsoft.com/office/powerpoint/2010/main" val="254118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2 Cutting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3" name="TextBox 2">
            <a:extLst>
              <a:ext uri="{FF2B5EF4-FFF2-40B4-BE49-F238E27FC236}">
                <a16:creationId xmlns:a16="http://schemas.microsoft.com/office/drawing/2014/main" id="{01460210-EB5C-4302-843C-338FF32C9CC5}"/>
              </a:ext>
            </a:extLst>
          </p:cNvPr>
          <p:cNvSpPr txBox="1"/>
          <p:nvPr/>
        </p:nvSpPr>
        <p:spPr>
          <a:xfrm>
            <a:off x="393539" y="1864378"/>
            <a:ext cx="4768396" cy="2400657"/>
          </a:xfrm>
          <a:prstGeom prst="rect">
            <a:avLst/>
          </a:prstGeom>
          <a:noFill/>
        </p:spPr>
        <p:txBody>
          <a:bodyPr wrap="square" rtlCol="0">
            <a:spAutoFit/>
          </a:bodyPr>
          <a:lstStyle/>
          <a:p>
            <a:endParaRPr lang="en-GB" dirty="0"/>
          </a:p>
          <a:p>
            <a:pPr marL="342900" indent="-342900">
              <a:buFont typeface="Arial" panose="020B0604020202020204" pitchFamily="34" charset="0"/>
              <a:buChar char="•"/>
            </a:pPr>
            <a:r>
              <a:rPr lang="en-GB" sz="2400" dirty="0"/>
              <a:t>Cut around the gear shapes. </a:t>
            </a:r>
          </a:p>
          <a:p>
            <a:pPr marL="342900" indent="-342900">
              <a:buFont typeface="Arial" panose="020B0604020202020204" pitchFamily="34" charset="0"/>
              <a:buChar char="•"/>
            </a:pPr>
            <a:r>
              <a:rPr lang="en-GB" sz="2400" dirty="0"/>
              <a:t>Make a hole in the centre of each gear using a sharp pencil and sticky tack.</a:t>
            </a:r>
          </a:p>
          <a:p>
            <a:endParaRPr lang="en-GB" dirty="0"/>
          </a:p>
          <a:p>
            <a:endParaRPr lang="en-GB" dirty="0"/>
          </a:p>
        </p:txBody>
      </p:sp>
      <p:pic>
        <p:nvPicPr>
          <p:cNvPr id="8" name="Picture 7">
            <a:extLst>
              <a:ext uri="{FF2B5EF4-FFF2-40B4-BE49-F238E27FC236}">
                <a16:creationId xmlns:a16="http://schemas.microsoft.com/office/drawing/2014/main" id="{33D8E6AE-EBE8-489F-A17E-C04649FEA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380390" y="3433435"/>
            <a:ext cx="2944285" cy="2208214"/>
          </a:xfrm>
          <a:prstGeom prst="rect">
            <a:avLst/>
          </a:prstGeom>
        </p:spPr>
      </p:pic>
      <p:pic>
        <p:nvPicPr>
          <p:cNvPr id="5" name="Picture 4">
            <a:extLst>
              <a:ext uri="{FF2B5EF4-FFF2-40B4-BE49-F238E27FC236}">
                <a16:creationId xmlns:a16="http://schemas.microsoft.com/office/drawing/2014/main" id="{FED6DDCB-5B5C-4B33-B9F1-B4994DC3A1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776" b="13007"/>
          <a:stretch/>
        </p:blipFill>
        <p:spPr>
          <a:xfrm rot="5400000">
            <a:off x="4742544" y="1434952"/>
            <a:ext cx="2988397" cy="2287840"/>
          </a:xfrm>
          <a:prstGeom prst="rect">
            <a:avLst/>
          </a:prstGeom>
        </p:spPr>
      </p:pic>
    </p:spTree>
    <p:extLst>
      <p:ext uri="{BB962C8B-B14F-4D97-AF65-F5344CB8AC3E}">
        <p14:creationId xmlns:p14="http://schemas.microsoft.com/office/powerpoint/2010/main" val="93743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3 Gear Train</a:t>
            </a: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3" name="TextBox 2">
            <a:extLst>
              <a:ext uri="{FF2B5EF4-FFF2-40B4-BE49-F238E27FC236}">
                <a16:creationId xmlns:a16="http://schemas.microsoft.com/office/drawing/2014/main" id="{01460210-EB5C-4302-843C-338FF32C9CC5}"/>
              </a:ext>
            </a:extLst>
          </p:cNvPr>
          <p:cNvSpPr txBox="1"/>
          <p:nvPr/>
        </p:nvSpPr>
        <p:spPr>
          <a:xfrm>
            <a:off x="231307" y="1454005"/>
            <a:ext cx="7045793" cy="1477328"/>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342900" indent="-342900">
              <a:buFont typeface="Arial" panose="020B0604020202020204" pitchFamily="34" charset="0"/>
              <a:buChar char="•"/>
            </a:pPr>
            <a:r>
              <a:rPr lang="en-GB" sz="2400" dirty="0"/>
              <a:t>Look at the ratios on the worksheet</a:t>
            </a:r>
          </a:p>
          <a:p>
            <a:pPr marL="342900" indent="-342900">
              <a:buFont typeface="Arial" panose="020B0604020202020204" pitchFamily="34" charset="0"/>
              <a:buChar char="•"/>
            </a:pPr>
            <a:r>
              <a:rPr lang="en-GB" sz="2400" dirty="0"/>
              <a:t>Create a gear train that can achieve the given ratios</a:t>
            </a:r>
          </a:p>
          <a:p>
            <a:pPr marL="342900" indent="-342900">
              <a:buFont typeface="Arial" panose="020B0604020202020204" pitchFamily="34" charset="0"/>
              <a:buChar char="•"/>
            </a:pPr>
            <a:r>
              <a:rPr lang="en-GB" sz="2400" dirty="0"/>
              <a:t>How many different ways can you create each ratio?</a:t>
            </a:r>
            <a:endParaRPr lang="en-GB" dirty="0"/>
          </a:p>
        </p:txBody>
      </p:sp>
      <p:pic>
        <p:nvPicPr>
          <p:cNvPr id="8" name="Picture 7">
            <a:extLst>
              <a:ext uri="{FF2B5EF4-FFF2-40B4-BE49-F238E27FC236}">
                <a16:creationId xmlns:a16="http://schemas.microsoft.com/office/drawing/2014/main" id="{454BD3D4-899E-49B5-8275-D82C4127BA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2134"/>
          <a:stretch/>
        </p:blipFill>
        <p:spPr>
          <a:xfrm>
            <a:off x="4892329" y="2931333"/>
            <a:ext cx="3417038" cy="2916677"/>
          </a:xfrm>
          <a:prstGeom prst="rect">
            <a:avLst/>
          </a:prstGeom>
        </p:spPr>
      </p:pic>
      <p:pic>
        <p:nvPicPr>
          <p:cNvPr id="7" name="Picture 6">
            <a:extLst>
              <a:ext uri="{FF2B5EF4-FFF2-40B4-BE49-F238E27FC236}">
                <a16:creationId xmlns:a16="http://schemas.microsoft.com/office/drawing/2014/main" id="{32851E4A-F2D8-AEE0-416E-FDBBF3D93792}"/>
              </a:ext>
            </a:extLst>
          </p:cNvPr>
          <p:cNvPicPr>
            <a:picLocks noChangeAspect="1"/>
          </p:cNvPicPr>
          <p:nvPr/>
        </p:nvPicPr>
        <p:blipFill>
          <a:blip r:embed="rId4"/>
          <a:stretch>
            <a:fillRect/>
          </a:stretch>
        </p:blipFill>
        <p:spPr>
          <a:xfrm>
            <a:off x="684813" y="3576410"/>
            <a:ext cx="3998094" cy="1626521"/>
          </a:xfrm>
          <a:prstGeom prst="rect">
            <a:avLst/>
          </a:prstGeom>
        </p:spPr>
      </p:pic>
    </p:spTree>
    <p:extLst>
      <p:ext uri="{BB962C8B-B14F-4D97-AF65-F5344CB8AC3E}">
        <p14:creationId xmlns:p14="http://schemas.microsoft.com/office/powerpoint/2010/main" val="291190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4 Modelling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3" name="TextBox 2">
            <a:extLst>
              <a:ext uri="{FF2B5EF4-FFF2-40B4-BE49-F238E27FC236}">
                <a16:creationId xmlns:a16="http://schemas.microsoft.com/office/drawing/2014/main" id="{01460210-EB5C-4302-843C-338FF32C9CC5}"/>
              </a:ext>
            </a:extLst>
          </p:cNvPr>
          <p:cNvSpPr txBox="1"/>
          <p:nvPr/>
        </p:nvSpPr>
        <p:spPr>
          <a:xfrm>
            <a:off x="393539" y="2115616"/>
            <a:ext cx="3922822" cy="2215991"/>
          </a:xfrm>
          <a:prstGeom prst="rect">
            <a:avLst/>
          </a:prstGeom>
          <a:noFill/>
        </p:spPr>
        <p:txBody>
          <a:bodyPr wrap="square" rtlCol="0">
            <a:spAutoFit/>
          </a:bodyPr>
          <a:lstStyle/>
          <a:p>
            <a:endParaRPr lang="en-GB" dirty="0"/>
          </a:p>
          <a:p>
            <a:pPr marL="342900" indent="-342900">
              <a:buFont typeface="Arial" panose="020B0604020202020204" pitchFamily="34" charset="0"/>
              <a:buChar char="•"/>
            </a:pPr>
            <a:r>
              <a:rPr lang="en-GB" sz="2400" dirty="0"/>
              <a:t>Using a split pins, fix your selected gears to a piece of cardboard.</a:t>
            </a:r>
          </a:p>
          <a:p>
            <a:pPr marL="342900" indent="-342900">
              <a:buFont typeface="Arial" panose="020B0604020202020204" pitchFamily="34" charset="0"/>
              <a:buChar char="•"/>
            </a:pPr>
            <a:r>
              <a:rPr lang="en-GB" sz="2400" dirty="0"/>
              <a:t>The gears must mesh (the teeth must fit together).</a:t>
            </a:r>
          </a:p>
        </p:txBody>
      </p:sp>
      <p:pic>
        <p:nvPicPr>
          <p:cNvPr id="5" name="Picture 4">
            <a:extLst>
              <a:ext uri="{FF2B5EF4-FFF2-40B4-BE49-F238E27FC236}">
                <a16:creationId xmlns:a16="http://schemas.microsoft.com/office/drawing/2014/main" id="{8DB92B20-3858-4DF1-8BE6-C5584A148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448" t="24296" r="24369" b="27034"/>
          <a:stretch/>
        </p:blipFill>
        <p:spPr>
          <a:xfrm rot="5400000">
            <a:off x="4470076" y="1746212"/>
            <a:ext cx="2141449" cy="2286671"/>
          </a:xfrm>
          <a:prstGeom prst="rect">
            <a:avLst/>
          </a:prstGeom>
        </p:spPr>
      </p:pic>
      <p:sp>
        <p:nvSpPr>
          <p:cNvPr id="7" name="TextBox 6">
            <a:extLst>
              <a:ext uri="{FF2B5EF4-FFF2-40B4-BE49-F238E27FC236}">
                <a16:creationId xmlns:a16="http://schemas.microsoft.com/office/drawing/2014/main" id="{D27BB7E4-D41C-4E65-B417-760C5E13B637}"/>
              </a:ext>
            </a:extLst>
          </p:cNvPr>
          <p:cNvSpPr txBox="1"/>
          <p:nvPr/>
        </p:nvSpPr>
        <p:spPr>
          <a:xfrm>
            <a:off x="3858025" y="4100774"/>
            <a:ext cx="2286000" cy="461665"/>
          </a:xfrm>
          <a:prstGeom prst="rect">
            <a:avLst/>
          </a:prstGeom>
          <a:noFill/>
        </p:spPr>
        <p:txBody>
          <a:bodyPr wrap="square" rtlCol="0">
            <a:spAutoFit/>
          </a:bodyPr>
          <a:lstStyle/>
          <a:p>
            <a:pPr algn="ctr"/>
            <a:r>
              <a:rPr lang="en-GB" sz="2400" dirty="0"/>
              <a:t>Split pin</a:t>
            </a:r>
          </a:p>
        </p:txBody>
      </p:sp>
      <p:cxnSp>
        <p:nvCxnSpPr>
          <p:cNvPr id="9" name="Straight Arrow Connector 8">
            <a:extLst>
              <a:ext uri="{FF2B5EF4-FFF2-40B4-BE49-F238E27FC236}">
                <a16:creationId xmlns:a16="http://schemas.microsoft.com/office/drawing/2014/main" id="{1F381DEB-C78D-495C-A0EF-3DA8AE069047}"/>
              </a:ext>
            </a:extLst>
          </p:cNvPr>
          <p:cNvCxnSpPr>
            <a:cxnSpLocks/>
          </p:cNvCxnSpPr>
          <p:nvPr/>
        </p:nvCxnSpPr>
        <p:spPr>
          <a:xfrm flipV="1">
            <a:off x="5001025" y="2757226"/>
            <a:ext cx="539775" cy="1402053"/>
          </a:xfrm>
          <a:prstGeom prst="straightConnector1">
            <a:avLst/>
          </a:prstGeom>
          <a:ln w="60325">
            <a:solidFill>
              <a:srgbClr val="00B050"/>
            </a:solidFill>
            <a:tailEnd type="triangle"/>
          </a:ln>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38669233-848F-D521-8970-65CCB0BB5F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2134"/>
          <a:stretch/>
        </p:blipFill>
        <p:spPr>
          <a:xfrm>
            <a:off x="6765240" y="2335782"/>
            <a:ext cx="2067779" cy="1764992"/>
          </a:xfrm>
          <a:prstGeom prst="rect">
            <a:avLst/>
          </a:prstGeom>
        </p:spPr>
      </p:pic>
      <p:pic>
        <p:nvPicPr>
          <p:cNvPr id="16" name="Picture 15">
            <a:extLst>
              <a:ext uri="{FF2B5EF4-FFF2-40B4-BE49-F238E27FC236}">
                <a16:creationId xmlns:a16="http://schemas.microsoft.com/office/drawing/2014/main" id="{C61BE7CB-F975-10AA-10B5-073FC9036F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5826" t="39486" r="35021" b="30644"/>
          <a:stretch/>
        </p:blipFill>
        <p:spPr>
          <a:xfrm>
            <a:off x="7780847" y="4331607"/>
            <a:ext cx="638734" cy="1563427"/>
          </a:xfrm>
          <a:prstGeom prst="rect">
            <a:avLst/>
          </a:prstGeom>
          <a:ln w="31750">
            <a:solidFill>
              <a:schemeClr val="tx1"/>
            </a:solidFill>
          </a:ln>
        </p:spPr>
      </p:pic>
      <p:cxnSp>
        <p:nvCxnSpPr>
          <p:cNvPr id="17" name="Straight Arrow Connector 16">
            <a:extLst>
              <a:ext uri="{FF2B5EF4-FFF2-40B4-BE49-F238E27FC236}">
                <a16:creationId xmlns:a16="http://schemas.microsoft.com/office/drawing/2014/main" id="{846AA814-D84F-63FE-A5C0-1179D1F46134}"/>
              </a:ext>
            </a:extLst>
          </p:cNvPr>
          <p:cNvCxnSpPr>
            <a:cxnSpLocks/>
          </p:cNvCxnSpPr>
          <p:nvPr/>
        </p:nvCxnSpPr>
        <p:spPr>
          <a:xfrm flipV="1">
            <a:off x="8058629" y="3657600"/>
            <a:ext cx="41585" cy="846865"/>
          </a:xfrm>
          <a:prstGeom prst="straightConnector1">
            <a:avLst/>
          </a:prstGeom>
          <a:ln w="60325">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id="{F9526432-C896-0D46-AF71-DBFC94F01B68}"/>
              </a:ext>
            </a:extLst>
          </p:cNvPr>
          <p:cNvSpPr txBox="1"/>
          <p:nvPr/>
        </p:nvSpPr>
        <p:spPr>
          <a:xfrm>
            <a:off x="5541136" y="4813039"/>
            <a:ext cx="2286000" cy="830997"/>
          </a:xfrm>
          <a:prstGeom prst="rect">
            <a:avLst/>
          </a:prstGeom>
          <a:noFill/>
        </p:spPr>
        <p:txBody>
          <a:bodyPr wrap="square" rtlCol="0">
            <a:spAutoFit/>
          </a:bodyPr>
          <a:lstStyle/>
          <a:p>
            <a:pPr algn="ctr"/>
            <a:r>
              <a:rPr lang="en-GB" sz="2400" dirty="0"/>
              <a:t>Close up view of gears meshing</a:t>
            </a:r>
          </a:p>
        </p:txBody>
      </p:sp>
    </p:spTree>
    <p:extLst>
      <p:ext uri="{BB962C8B-B14F-4D97-AF65-F5344CB8AC3E}">
        <p14:creationId xmlns:p14="http://schemas.microsoft.com/office/powerpoint/2010/main" val="225595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7016C4-1235-9F7B-F805-DD681A852D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2134"/>
          <a:stretch/>
        </p:blipFill>
        <p:spPr>
          <a:xfrm>
            <a:off x="5381608" y="1609326"/>
            <a:ext cx="3417038" cy="2916677"/>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Checking your results</a:t>
            </a: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3" name="TextBox 2">
            <a:extLst>
              <a:ext uri="{FF2B5EF4-FFF2-40B4-BE49-F238E27FC236}">
                <a16:creationId xmlns:a16="http://schemas.microsoft.com/office/drawing/2014/main" id="{01460210-EB5C-4302-843C-338FF32C9CC5}"/>
              </a:ext>
            </a:extLst>
          </p:cNvPr>
          <p:cNvSpPr txBox="1"/>
          <p:nvPr/>
        </p:nvSpPr>
        <p:spPr>
          <a:xfrm>
            <a:off x="393539" y="1963826"/>
            <a:ext cx="3441042"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Check your answer by counting  the revolutions of the two gears.</a:t>
            </a:r>
          </a:p>
          <a:p>
            <a:pPr marL="342900" indent="-342900">
              <a:buFont typeface="Arial" panose="020B0604020202020204" pitchFamily="34" charset="0"/>
              <a:buChar char="•"/>
            </a:pPr>
            <a:r>
              <a:rPr lang="en-GB" sz="2400" dirty="0"/>
              <a:t>Use the lines on the gears to help you count.</a:t>
            </a:r>
          </a:p>
        </p:txBody>
      </p:sp>
      <p:pic>
        <p:nvPicPr>
          <p:cNvPr id="5" name="Picture 4">
            <a:extLst>
              <a:ext uri="{FF2B5EF4-FFF2-40B4-BE49-F238E27FC236}">
                <a16:creationId xmlns:a16="http://schemas.microsoft.com/office/drawing/2014/main" id="{B8C04631-9B2E-4EC6-9D05-EB133EB602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493" t="4421" r="2904" b="9139"/>
          <a:stretch/>
        </p:blipFill>
        <p:spPr>
          <a:xfrm>
            <a:off x="3762393" y="4064024"/>
            <a:ext cx="2152270" cy="1797989"/>
          </a:xfrm>
          <a:prstGeom prst="rect">
            <a:avLst/>
          </a:prstGeom>
        </p:spPr>
      </p:pic>
      <p:cxnSp>
        <p:nvCxnSpPr>
          <p:cNvPr id="8" name="Straight Arrow Connector 7">
            <a:extLst>
              <a:ext uri="{FF2B5EF4-FFF2-40B4-BE49-F238E27FC236}">
                <a16:creationId xmlns:a16="http://schemas.microsoft.com/office/drawing/2014/main" id="{66DEB600-1F04-477E-BA2D-06D3B0F253DB}"/>
              </a:ext>
            </a:extLst>
          </p:cNvPr>
          <p:cNvCxnSpPr>
            <a:cxnSpLocks/>
          </p:cNvCxnSpPr>
          <p:nvPr/>
        </p:nvCxnSpPr>
        <p:spPr>
          <a:xfrm flipV="1">
            <a:off x="3428834" y="2471291"/>
            <a:ext cx="3162466" cy="1359911"/>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F68F690-9710-40DA-9B7E-8F6EADA5929C}"/>
              </a:ext>
            </a:extLst>
          </p:cNvPr>
          <p:cNvSpPr txBox="1"/>
          <p:nvPr/>
        </p:nvSpPr>
        <p:spPr>
          <a:xfrm>
            <a:off x="6178021" y="4941713"/>
            <a:ext cx="2366211" cy="461665"/>
          </a:xfrm>
          <a:prstGeom prst="rect">
            <a:avLst/>
          </a:prstGeom>
          <a:noFill/>
        </p:spPr>
        <p:txBody>
          <a:bodyPr wrap="square" rtlCol="0">
            <a:spAutoFit/>
          </a:bodyPr>
          <a:lstStyle/>
          <a:p>
            <a:r>
              <a:rPr lang="en-GB" sz="2400" dirty="0"/>
              <a:t>This ratio is 1:2</a:t>
            </a:r>
            <a:endParaRPr lang="en-GB" dirty="0"/>
          </a:p>
        </p:txBody>
      </p:sp>
    </p:spTree>
    <p:extLst>
      <p:ext uri="{BB962C8B-B14F-4D97-AF65-F5344CB8AC3E}">
        <p14:creationId xmlns:p14="http://schemas.microsoft.com/office/powerpoint/2010/main" val="134759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0C519-2499-4320-BBCF-545F462CCEE9}"/>
              </a:ext>
            </a:extLst>
          </p:cNvPr>
          <p:cNvSpPr txBox="1"/>
          <p:nvPr/>
        </p:nvSpPr>
        <p:spPr>
          <a:xfrm>
            <a:off x="196210" y="1231789"/>
            <a:ext cx="6066255"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What or who is ‘Bugatti’?</a:t>
            </a:r>
          </a:p>
        </p:txBody>
      </p:sp>
      <p:pic>
        <p:nvPicPr>
          <p:cNvPr id="6" name="Picture 5">
            <a:extLst>
              <a:ext uri="{FF2B5EF4-FFF2-40B4-BE49-F238E27FC236}">
                <a16:creationId xmlns:a16="http://schemas.microsoft.com/office/drawing/2014/main" id="{058E7C3E-6837-44AF-B662-EE09BB9628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2674" y="1878120"/>
            <a:ext cx="2028893" cy="2820411"/>
          </a:xfrm>
          <a:prstGeom prst="rect">
            <a:avLst/>
          </a:prstGeom>
        </p:spPr>
      </p:pic>
      <p:sp>
        <p:nvSpPr>
          <p:cNvPr id="7" name="Rectangle 6">
            <a:extLst>
              <a:ext uri="{FF2B5EF4-FFF2-40B4-BE49-F238E27FC236}">
                <a16:creationId xmlns:a16="http://schemas.microsoft.com/office/drawing/2014/main" id="{9130CFAC-57C5-47BB-BB9D-4AAC0E0A6168}"/>
              </a:ext>
            </a:extLst>
          </p:cNvPr>
          <p:cNvSpPr/>
          <p:nvPr/>
        </p:nvSpPr>
        <p:spPr>
          <a:xfrm>
            <a:off x="288770" y="1867452"/>
            <a:ext cx="6162134" cy="120032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4D5156"/>
                </a:solidFill>
              </a:rPr>
              <a:t>Ettore Bugatti was born in Milan, Italy.</a:t>
            </a:r>
          </a:p>
          <a:p>
            <a:pPr marL="285750" indent="-285750">
              <a:buFont typeface="Arial" panose="020B0604020202020204" pitchFamily="34" charset="0"/>
              <a:buChar char="•"/>
            </a:pPr>
            <a:r>
              <a:rPr lang="en-US" sz="2400" dirty="0">
                <a:solidFill>
                  <a:srgbClr val="4D5156"/>
                </a:solidFill>
              </a:rPr>
              <a:t>His company was founded in 1909 and manufactured high-performance cars.</a:t>
            </a:r>
          </a:p>
        </p:txBody>
      </p:sp>
      <p:sp>
        <p:nvSpPr>
          <p:cNvPr id="8" name="TextBox 7">
            <a:extLst>
              <a:ext uri="{FF2B5EF4-FFF2-40B4-BE49-F238E27FC236}">
                <a16:creationId xmlns:a16="http://schemas.microsoft.com/office/drawing/2014/main" id="{D85ABCFC-9169-4089-9FA3-A98DEE96E68C}"/>
              </a:ext>
            </a:extLst>
          </p:cNvPr>
          <p:cNvSpPr txBox="1"/>
          <p:nvPr/>
        </p:nvSpPr>
        <p:spPr>
          <a:xfrm>
            <a:off x="6436643" y="4811438"/>
            <a:ext cx="2680953" cy="461665"/>
          </a:xfrm>
          <a:prstGeom prst="rect">
            <a:avLst/>
          </a:prstGeom>
          <a:noFill/>
        </p:spPr>
        <p:txBody>
          <a:bodyPr wrap="square" rtlCol="0">
            <a:spAutoFit/>
          </a:bodyPr>
          <a:lstStyle/>
          <a:p>
            <a:pPr algn="ctr"/>
            <a:r>
              <a:rPr lang="en-GB" sz="2400" dirty="0"/>
              <a:t>Ettore Bugatti</a:t>
            </a:r>
          </a:p>
        </p:txBody>
      </p:sp>
      <p:sp>
        <p:nvSpPr>
          <p:cNvPr id="4" name="Rectangle 3">
            <a:extLst>
              <a:ext uri="{FF2B5EF4-FFF2-40B4-BE49-F238E27FC236}">
                <a16:creationId xmlns:a16="http://schemas.microsoft.com/office/drawing/2014/main" id="{261CE793-88B3-494F-6808-DE5E08D8397B}"/>
              </a:ext>
            </a:extLst>
          </p:cNvPr>
          <p:cNvSpPr/>
          <p:nvPr/>
        </p:nvSpPr>
        <p:spPr>
          <a:xfrm>
            <a:off x="243623" y="2974582"/>
            <a:ext cx="6018842" cy="1107996"/>
          </a:xfrm>
          <a:prstGeom prst="rect">
            <a:avLst/>
          </a:prstGeom>
        </p:spPr>
        <p:txBody>
          <a:bodyPr wrap="square">
            <a:spAutoFit/>
          </a:bodyPr>
          <a:lstStyle/>
          <a:p>
            <a:pPr marL="285750" indent="-285750">
              <a:buFont typeface="Arial" panose="020B0604020202020204" pitchFamily="34" charset="0"/>
              <a:buChar char="•"/>
            </a:pPr>
            <a:r>
              <a:rPr lang="en-GB" sz="2400" dirty="0">
                <a:solidFill>
                  <a:srgbClr val="4D5156"/>
                </a:solidFill>
              </a:rPr>
              <a:t>The 1924 Bugatti Type 35 was one of the most successful racing cars in the world.</a:t>
            </a:r>
            <a:endParaRPr lang="en-US" sz="2400" dirty="0">
              <a:solidFill>
                <a:srgbClr val="4D5156"/>
              </a:solidFill>
            </a:endParaRPr>
          </a:p>
          <a:p>
            <a:pPr marL="285750" indent="-285750">
              <a:buFont typeface="Arial" panose="020B0604020202020204" pitchFamily="34" charset="0"/>
              <a:buChar char="•"/>
            </a:pPr>
            <a:endParaRPr lang="en-GB" dirty="0"/>
          </a:p>
        </p:txBody>
      </p:sp>
      <p:pic>
        <p:nvPicPr>
          <p:cNvPr id="9" name="Picture 8" descr="A picture containing text, outdoor, old&#10;&#10;Description automatically generated">
            <a:extLst>
              <a:ext uri="{FF2B5EF4-FFF2-40B4-BE49-F238E27FC236}">
                <a16:creationId xmlns:a16="http://schemas.microsoft.com/office/drawing/2014/main" id="{75CC0AC4-E2D9-3098-86F1-FDC531C77B21}"/>
              </a:ext>
            </a:extLst>
          </p:cNvPr>
          <p:cNvPicPr>
            <a:picLocks noChangeAspect="1"/>
          </p:cNvPicPr>
          <p:nvPr/>
        </p:nvPicPr>
        <p:blipFill>
          <a:blip r:embed="rId3"/>
          <a:stretch>
            <a:fillRect/>
          </a:stretch>
        </p:blipFill>
        <p:spPr>
          <a:xfrm>
            <a:off x="1565149" y="3909772"/>
            <a:ext cx="3194357" cy="2065684"/>
          </a:xfrm>
          <a:prstGeom prst="rect">
            <a:avLst/>
          </a:prstGeom>
        </p:spPr>
      </p:pic>
    </p:spTree>
    <p:extLst>
      <p:ext uri="{BB962C8B-B14F-4D97-AF65-F5344CB8AC3E}">
        <p14:creationId xmlns:p14="http://schemas.microsoft.com/office/powerpoint/2010/main" val="374353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130839"/>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What are Gears?</a:t>
            </a:r>
          </a:p>
        </p:txBody>
      </p:sp>
      <p:sp>
        <p:nvSpPr>
          <p:cNvPr id="3" name="Rectangle 2">
            <a:extLst>
              <a:ext uri="{FF2B5EF4-FFF2-40B4-BE49-F238E27FC236}">
                <a16:creationId xmlns:a16="http://schemas.microsoft.com/office/drawing/2014/main" id="{5FBF4512-23E7-4ACF-9984-1442E43EE392}"/>
              </a:ext>
            </a:extLst>
          </p:cNvPr>
          <p:cNvSpPr/>
          <p:nvPr/>
        </p:nvSpPr>
        <p:spPr>
          <a:xfrm>
            <a:off x="392971" y="1864376"/>
            <a:ext cx="6465029" cy="830997"/>
          </a:xfrm>
          <a:prstGeom prst="rect">
            <a:avLst/>
          </a:prstGeom>
        </p:spPr>
        <p:txBody>
          <a:bodyPr wrap="square">
            <a:spAutoFit/>
          </a:bodyPr>
          <a:lstStyle/>
          <a:p>
            <a:pPr marL="342900" indent="-342900">
              <a:buFont typeface="Arial" panose="020B0604020202020204" pitchFamily="34" charset="0"/>
              <a:buChar char="•"/>
            </a:pPr>
            <a:r>
              <a:rPr lang="en-US" sz="2400" dirty="0"/>
              <a:t>A gear is a wheel with teeth.</a:t>
            </a:r>
          </a:p>
          <a:p>
            <a:pPr marL="342900" indent="-342900">
              <a:buFont typeface="Arial" panose="020B0604020202020204" pitchFamily="34" charset="0"/>
              <a:buChar char="•"/>
            </a:pPr>
            <a:r>
              <a:rPr lang="en-US" sz="2400" dirty="0"/>
              <a:t>The teeth mesh together with other gears.</a:t>
            </a: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pic>
        <p:nvPicPr>
          <p:cNvPr id="11" name="Picture 2" descr="Gears, Spur Gears, Cogwheel, Cogs">
            <a:extLst>
              <a:ext uri="{FF2B5EF4-FFF2-40B4-BE49-F238E27FC236}">
                <a16:creationId xmlns:a16="http://schemas.microsoft.com/office/drawing/2014/main" id="{948D41DE-F436-F097-067E-D41B0EF83F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4495542" y="1544963"/>
            <a:ext cx="3501921" cy="53392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36FDEAD-5C14-E578-2035-BAA64BC77F56}"/>
              </a:ext>
            </a:extLst>
          </p:cNvPr>
          <p:cNvSpPr/>
          <p:nvPr/>
        </p:nvSpPr>
        <p:spPr>
          <a:xfrm>
            <a:off x="392971" y="2616680"/>
            <a:ext cx="2947129" cy="3046988"/>
          </a:xfrm>
          <a:prstGeom prst="rect">
            <a:avLst/>
          </a:prstGeom>
        </p:spPr>
        <p:txBody>
          <a:bodyPr wrap="square">
            <a:spAutoFit/>
          </a:bodyPr>
          <a:lstStyle/>
          <a:p>
            <a:pPr marL="342900" indent="-342900">
              <a:buFont typeface="Arial" panose="020B0604020202020204" pitchFamily="34" charset="0"/>
              <a:buChar char="•"/>
            </a:pPr>
            <a:r>
              <a:rPr lang="en-US" sz="2400" dirty="0"/>
              <a:t>Gears are used to change the speed at which something turns. </a:t>
            </a:r>
          </a:p>
          <a:p>
            <a:pPr marL="342900" indent="-342900">
              <a:buFont typeface="Arial" panose="020B0604020202020204" pitchFamily="34" charset="0"/>
              <a:buChar char="•"/>
            </a:pPr>
            <a:r>
              <a:rPr lang="en-US" sz="2400" dirty="0"/>
              <a:t>A series of gears that turn each other are called a ‘gear train’.</a:t>
            </a:r>
          </a:p>
        </p:txBody>
      </p:sp>
    </p:spTree>
    <p:extLst>
      <p:ext uri="{BB962C8B-B14F-4D97-AF65-F5344CB8AC3E}">
        <p14:creationId xmlns:p14="http://schemas.microsoft.com/office/powerpoint/2010/main" val="247760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Uses of Gears</a:t>
            </a:r>
          </a:p>
        </p:txBody>
      </p:sp>
      <p:sp>
        <p:nvSpPr>
          <p:cNvPr id="3" name="Rectangle 2">
            <a:extLst>
              <a:ext uri="{FF2B5EF4-FFF2-40B4-BE49-F238E27FC236}">
                <a16:creationId xmlns:a16="http://schemas.microsoft.com/office/drawing/2014/main" id="{5FBF4512-23E7-4ACF-9984-1442E43EE392}"/>
              </a:ext>
            </a:extLst>
          </p:cNvPr>
          <p:cNvSpPr/>
          <p:nvPr/>
        </p:nvSpPr>
        <p:spPr>
          <a:xfrm>
            <a:off x="198617" y="1905418"/>
            <a:ext cx="3678734" cy="3046988"/>
          </a:xfrm>
          <a:prstGeom prst="rect">
            <a:avLst/>
          </a:prstGeom>
        </p:spPr>
        <p:txBody>
          <a:bodyPr wrap="square">
            <a:spAutoFit/>
          </a:bodyPr>
          <a:lstStyle/>
          <a:p>
            <a:pPr marL="342900" indent="-342900">
              <a:buFont typeface="Arial" panose="020B0604020202020204" pitchFamily="34" charset="0"/>
              <a:buChar char="•"/>
            </a:pPr>
            <a:r>
              <a:rPr lang="en-US" sz="2400" dirty="0"/>
              <a:t>Gears are used in cars, bicycles, </a:t>
            </a:r>
            <a:r>
              <a:rPr lang="en-GB" sz="2400" dirty="0"/>
              <a:t>powered wheel chairs, </a:t>
            </a:r>
            <a:r>
              <a:rPr lang="en-US" sz="2400" dirty="0"/>
              <a:t>drills, </a:t>
            </a:r>
            <a:r>
              <a:rPr lang="en-GB" sz="2400" dirty="0"/>
              <a:t>wind-up toys …</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They are commonly made from metal or plastic, depending on the needs of the product.</a:t>
            </a:r>
            <a:endParaRPr lang="en-US" sz="2400" dirty="0"/>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9" name="TextBox 8">
            <a:extLst>
              <a:ext uri="{FF2B5EF4-FFF2-40B4-BE49-F238E27FC236}">
                <a16:creationId xmlns:a16="http://schemas.microsoft.com/office/drawing/2014/main" id="{75C4FD5D-0AF5-45BC-B801-FFCA3E3B3170}"/>
              </a:ext>
            </a:extLst>
          </p:cNvPr>
          <p:cNvSpPr txBox="1"/>
          <p:nvPr/>
        </p:nvSpPr>
        <p:spPr>
          <a:xfrm>
            <a:off x="5266650" y="5524790"/>
            <a:ext cx="2865958" cy="461665"/>
          </a:xfrm>
          <a:prstGeom prst="rect">
            <a:avLst/>
          </a:prstGeom>
          <a:noFill/>
        </p:spPr>
        <p:txBody>
          <a:bodyPr wrap="square" rtlCol="0">
            <a:spAutoFit/>
          </a:bodyPr>
          <a:lstStyle/>
          <a:p>
            <a:r>
              <a:rPr lang="en-GB" sz="2400" dirty="0"/>
              <a:t>Early Bugatti gear box</a:t>
            </a:r>
          </a:p>
        </p:txBody>
      </p:sp>
      <p:pic>
        <p:nvPicPr>
          <p:cNvPr id="7" name="Picture 6" descr="A machine on the white cover&#10;&#10;Description automatically generated with low confidence">
            <a:extLst>
              <a:ext uri="{FF2B5EF4-FFF2-40B4-BE49-F238E27FC236}">
                <a16:creationId xmlns:a16="http://schemas.microsoft.com/office/drawing/2014/main" id="{4B021ACF-E8DE-094D-00F2-840CE1A5A055}"/>
              </a:ext>
            </a:extLst>
          </p:cNvPr>
          <p:cNvPicPr>
            <a:picLocks noChangeAspect="1"/>
          </p:cNvPicPr>
          <p:nvPr/>
        </p:nvPicPr>
        <p:blipFill>
          <a:blip r:embed="rId3"/>
          <a:stretch>
            <a:fillRect/>
          </a:stretch>
        </p:blipFill>
        <p:spPr>
          <a:xfrm>
            <a:off x="4270890" y="1260036"/>
            <a:ext cx="4590377" cy="4292067"/>
          </a:xfrm>
          <a:prstGeom prst="rect">
            <a:avLst/>
          </a:prstGeom>
        </p:spPr>
      </p:pic>
    </p:spTree>
    <p:extLst>
      <p:ext uri="{BB962C8B-B14F-4D97-AF65-F5344CB8AC3E}">
        <p14:creationId xmlns:p14="http://schemas.microsoft.com/office/powerpoint/2010/main" val="413942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How Gears Work</a:t>
            </a:r>
          </a:p>
        </p:txBody>
      </p:sp>
      <p:sp>
        <p:nvSpPr>
          <p:cNvPr id="9" name="Rectangle 8">
            <a:extLst>
              <a:ext uri="{FF2B5EF4-FFF2-40B4-BE49-F238E27FC236}">
                <a16:creationId xmlns:a16="http://schemas.microsoft.com/office/drawing/2014/main" id="{24E93155-3E57-4894-87E2-924AEDF1095F}"/>
              </a:ext>
            </a:extLst>
          </p:cNvPr>
          <p:cNvSpPr/>
          <p:nvPr/>
        </p:nvSpPr>
        <p:spPr>
          <a:xfrm>
            <a:off x="289561" y="1779418"/>
            <a:ext cx="8486139" cy="1569660"/>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mj-lt"/>
              </a:rPr>
              <a:t>This type of gear is called a spur gear. </a:t>
            </a:r>
          </a:p>
          <a:p>
            <a:pPr marL="285750" indent="-285750">
              <a:buFont typeface="Arial" panose="020B0604020202020204" pitchFamily="34" charset="0"/>
              <a:buChar char="•"/>
            </a:pPr>
            <a:r>
              <a:rPr lang="en-US" sz="2400" dirty="0">
                <a:solidFill>
                  <a:srgbClr val="000000"/>
                </a:solidFill>
                <a:latin typeface="+mj-lt"/>
              </a:rPr>
              <a:t>Gear ‘</a:t>
            </a:r>
            <a:r>
              <a:rPr lang="en-US" sz="2400" dirty="0">
                <a:solidFill>
                  <a:srgbClr val="FF0000"/>
                </a:solidFill>
                <a:latin typeface="+mj-lt"/>
              </a:rPr>
              <a:t>A</a:t>
            </a:r>
            <a:r>
              <a:rPr lang="en-US" sz="2400" dirty="0">
                <a:solidFill>
                  <a:srgbClr val="000000"/>
                </a:solidFill>
                <a:latin typeface="+mj-lt"/>
              </a:rPr>
              <a:t>’ is called the ‘driver’ because this is turned by a motor. </a:t>
            </a:r>
          </a:p>
          <a:p>
            <a:pPr marL="285750" indent="-285750">
              <a:buFont typeface="Arial" panose="020B0604020202020204" pitchFamily="34" charset="0"/>
              <a:buChar char="•"/>
            </a:pPr>
            <a:r>
              <a:rPr lang="en-US" sz="2400" dirty="0">
                <a:solidFill>
                  <a:srgbClr val="000000"/>
                </a:solidFill>
                <a:latin typeface="+mj-lt"/>
              </a:rPr>
              <a:t>As gear ‘</a:t>
            </a:r>
            <a:r>
              <a:rPr lang="en-US" sz="2400" dirty="0">
                <a:solidFill>
                  <a:srgbClr val="FF0000"/>
                </a:solidFill>
                <a:latin typeface="+mj-lt"/>
              </a:rPr>
              <a:t>A</a:t>
            </a:r>
            <a:r>
              <a:rPr lang="en-US" sz="2400" dirty="0">
                <a:solidFill>
                  <a:srgbClr val="000000"/>
                </a:solidFill>
                <a:latin typeface="+mj-lt"/>
              </a:rPr>
              <a:t>’ turns it meshes with (and turns) gear ‘B’. </a:t>
            </a:r>
          </a:p>
          <a:p>
            <a:pPr marL="285750" indent="-285750">
              <a:buFont typeface="Arial" panose="020B0604020202020204" pitchFamily="34" charset="0"/>
              <a:buChar char="•"/>
            </a:pPr>
            <a:r>
              <a:rPr lang="en-US" sz="2400" dirty="0">
                <a:solidFill>
                  <a:srgbClr val="000000"/>
                </a:solidFill>
                <a:latin typeface="+mj-lt"/>
              </a:rPr>
              <a:t>Gear ‘</a:t>
            </a:r>
            <a:r>
              <a:rPr lang="en-US" sz="2400" dirty="0">
                <a:solidFill>
                  <a:srgbClr val="FF0000"/>
                </a:solidFill>
                <a:latin typeface="+mj-lt"/>
              </a:rPr>
              <a:t>B</a:t>
            </a:r>
            <a:r>
              <a:rPr lang="en-US" sz="2400" dirty="0">
                <a:solidFill>
                  <a:srgbClr val="000000"/>
                </a:solidFill>
                <a:latin typeface="+mj-lt"/>
              </a:rPr>
              <a:t>’ is called the ‘driven’ gear.</a:t>
            </a:r>
          </a:p>
        </p:txBody>
      </p:sp>
      <p:grpSp>
        <p:nvGrpSpPr>
          <p:cNvPr id="11" name="Group 10">
            <a:extLst>
              <a:ext uri="{FF2B5EF4-FFF2-40B4-BE49-F238E27FC236}">
                <a16:creationId xmlns:a16="http://schemas.microsoft.com/office/drawing/2014/main" id="{CA646996-02C9-9BC9-5F97-82C78682E6C3}"/>
              </a:ext>
            </a:extLst>
          </p:cNvPr>
          <p:cNvGrpSpPr/>
          <p:nvPr/>
        </p:nvGrpSpPr>
        <p:grpSpPr>
          <a:xfrm>
            <a:off x="4367435" y="3010418"/>
            <a:ext cx="4432575" cy="3043662"/>
            <a:chOff x="4506954" y="2942568"/>
            <a:chExt cx="4432575" cy="3043662"/>
          </a:xfrm>
        </p:grpSpPr>
        <p:grpSp>
          <p:nvGrpSpPr>
            <p:cNvPr id="8" name="Group 7">
              <a:extLst>
                <a:ext uri="{FF2B5EF4-FFF2-40B4-BE49-F238E27FC236}">
                  <a16:creationId xmlns:a16="http://schemas.microsoft.com/office/drawing/2014/main" id="{26C0DE8E-EC17-CF8E-FEC7-BDDFB1419ABE}"/>
                </a:ext>
              </a:extLst>
            </p:cNvPr>
            <p:cNvGrpSpPr/>
            <p:nvPr/>
          </p:nvGrpSpPr>
          <p:grpSpPr>
            <a:xfrm>
              <a:off x="4506954" y="2942568"/>
              <a:ext cx="4432575" cy="3043662"/>
              <a:chOff x="4506954" y="2942568"/>
              <a:chExt cx="4432575" cy="3043662"/>
            </a:xfrm>
          </p:grpSpPr>
          <p:pic>
            <p:nvPicPr>
              <p:cNvPr id="5" name="Picture 4" descr="Shape, arrow&#10;&#10;Description automatically generated">
                <a:extLst>
                  <a:ext uri="{FF2B5EF4-FFF2-40B4-BE49-F238E27FC236}">
                    <a16:creationId xmlns:a16="http://schemas.microsoft.com/office/drawing/2014/main" id="{B245EE9B-CAFD-8E4F-D18E-619CCC6FB18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506954" y="2942568"/>
                <a:ext cx="3172268" cy="3043662"/>
              </a:xfrm>
              <a:prstGeom prst="rect">
                <a:avLst/>
              </a:prstGeom>
            </p:spPr>
          </p:pic>
          <p:pic>
            <p:nvPicPr>
              <p:cNvPr id="7" name="Picture 6" descr="A diagram of a question mark&#10;&#10;Description automatically generated with low confidence">
                <a:extLst>
                  <a:ext uri="{FF2B5EF4-FFF2-40B4-BE49-F238E27FC236}">
                    <a16:creationId xmlns:a16="http://schemas.microsoft.com/office/drawing/2014/main" id="{C1F3E7E5-C1C6-94A2-826E-C6121D7938FD}"/>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267657" y="3184368"/>
                <a:ext cx="1671872" cy="2200583"/>
              </a:xfrm>
              <a:prstGeom prst="rect">
                <a:avLst/>
              </a:prstGeom>
            </p:spPr>
          </p:pic>
        </p:grpSp>
        <p:grpSp>
          <p:nvGrpSpPr>
            <p:cNvPr id="10" name="Group 9">
              <a:extLst>
                <a:ext uri="{FF2B5EF4-FFF2-40B4-BE49-F238E27FC236}">
                  <a16:creationId xmlns:a16="http://schemas.microsoft.com/office/drawing/2014/main" id="{07D948F4-EB3A-8824-58BE-4029C129B0D7}"/>
                </a:ext>
              </a:extLst>
            </p:cNvPr>
            <p:cNvGrpSpPr/>
            <p:nvPr/>
          </p:nvGrpSpPr>
          <p:grpSpPr>
            <a:xfrm>
              <a:off x="5911123" y="4134880"/>
              <a:ext cx="2316338" cy="621906"/>
              <a:chOff x="5911123" y="4134880"/>
              <a:chExt cx="2316338" cy="621906"/>
            </a:xfrm>
          </p:grpSpPr>
          <p:sp>
            <p:nvSpPr>
              <p:cNvPr id="4" name="TextBox 3">
                <a:extLst>
                  <a:ext uri="{FF2B5EF4-FFF2-40B4-BE49-F238E27FC236}">
                    <a16:creationId xmlns:a16="http://schemas.microsoft.com/office/drawing/2014/main" id="{3DB7C655-D99A-40A8-BF7E-EF0FB33B0C08}"/>
                  </a:ext>
                </a:extLst>
              </p:cNvPr>
              <p:cNvSpPr txBox="1"/>
              <p:nvPr/>
            </p:nvSpPr>
            <p:spPr>
              <a:xfrm>
                <a:off x="5911123" y="4134880"/>
                <a:ext cx="353962" cy="584775"/>
              </a:xfrm>
              <a:prstGeom prst="rect">
                <a:avLst/>
              </a:prstGeom>
              <a:noFill/>
            </p:spPr>
            <p:txBody>
              <a:bodyPr wrap="square" rtlCol="0">
                <a:spAutoFit/>
              </a:bodyPr>
              <a:lstStyle/>
              <a:p>
                <a:r>
                  <a:rPr lang="en-GB" sz="3200" b="1" dirty="0">
                    <a:solidFill>
                      <a:srgbClr val="FF0000"/>
                    </a:solidFill>
                  </a:rPr>
                  <a:t>A</a:t>
                </a:r>
                <a:endParaRPr lang="en-GB" b="1" dirty="0">
                  <a:solidFill>
                    <a:srgbClr val="FF0000"/>
                  </a:solidFill>
                </a:endParaRPr>
              </a:p>
            </p:txBody>
          </p:sp>
          <p:sp>
            <p:nvSpPr>
              <p:cNvPr id="12" name="TextBox 11">
                <a:extLst>
                  <a:ext uri="{FF2B5EF4-FFF2-40B4-BE49-F238E27FC236}">
                    <a16:creationId xmlns:a16="http://schemas.microsoft.com/office/drawing/2014/main" id="{E488927B-57B5-4157-863E-74B490FDC328}"/>
                  </a:ext>
                </a:extLst>
              </p:cNvPr>
              <p:cNvSpPr txBox="1"/>
              <p:nvPr/>
            </p:nvSpPr>
            <p:spPr>
              <a:xfrm>
                <a:off x="7873499" y="4172011"/>
                <a:ext cx="353962" cy="584775"/>
              </a:xfrm>
              <a:prstGeom prst="rect">
                <a:avLst/>
              </a:prstGeom>
              <a:noFill/>
            </p:spPr>
            <p:txBody>
              <a:bodyPr wrap="square" rtlCol="0">
                <a:spAutoFit/>
              </a:bodyPr>
              <a:lstStyle/>
              <a:p>
                <a:r>
                  <a:rPr lang="en-GB" sz="3200" b="1" dirty="0">
                    <a:solidFill>
                      <a:srgbClr val="FF0000"/>
                    </a:solidFill>
                  </a:rPr>
                  <a:t>B</a:t>
                </a:r>
                <a:endParaRPr lang="en-GB" b="1" dirty="0">
                  <a:solidFill>
                    <a:srgbClr val="FF0000"/>
                  </a:solidFill>
                </a:endParaRPr>
              </a:p>
            </p:txBody>
          </p:sp>
        </p:grpSp>
      </p:grpSp>
      <p:sp>
        <p:nvSpPr>
          <p:cNvPr id="3" name="Rectangle 2">
            <a:extLst>
              <a:ext uri="{FF2B5EF4-FFF2-40B4-BE49-F238E27FC236}">
                <a16:creationId xmlns:a16="http://schemas.microsoft.com/office/drawing/2014/main" id="{4B30E791-D07C-A857-433B-09629FD97227}"/>
              </a:ext>
            </a:extLst>
          </p:cNvPr>
          <p:cNvSpPr/>
          <p:nvPr/>
        </p:nvSpPr>
        <p:spPr>
          <a:xfrm>
            <a:off x="289561" y="3918908"/>
            <a:ext cx="3596639" cy="1200329"/>
          </a:xfrm>
          <a:prstGeom prst="rect">
            <a:avLst/>
          </a:prstGeom>
        </p:spPr>
        <p:txBody>
          <a:bodyPr wrap="square">
            <a:spAutoFit/>
          </a:bodyPr>
          <a:lstStyle/>
          <a:p>
            <a:pPr marL="285750" indent="-285750">
              <a:buFont typeface="Arial" panose="020B0604020202020204" pitchFamily="34" charset="0"/>
              <a:buChar char="•"/>
            </a:pPr>
            <a:r>
              <a:rPr lang="en-US" sz="2400" i="1" dirty="0">
                <a:solidFill>
                  <a:srgbClr val="000000"/>
                </a:solidFill>
                <a:latin typeface="+mj-lt"/>
              </a:rPr>
              <a:t>Note that gear </a:t>
            </a:r>
            <a:r>
              <a:rPr lang="en-US" sz="2400" i="1" dirty="0">
                <a:solidFill>
                  <a:srgbClr val="FF0000"/>
                </a:solidFill>
                <a:latin typeface="+mj-lt"/>
              </a:rPr>
              <a:t>B</a:t>
            </a:r>
            <a:r>
              <a:rPr lang="en-US" sz="2400" i="1" dirty="0">
                <a:solidFill>
                  <a:srgbClr val="000000"/>
                </a:solidFill>
                <a:latin typeface="+mj-lt"/>
              </a:rPr>
              <a:t> will be turning in the opposite direction to gear </a:t>
            </a:r>
            <a:r>
              <a:rPr lang="en-US" sz="2400" i="1" dirty="0">
                <a:solidFill>
                  <a:srgbClr val="FF0000"/>
                </a:solidFill>
                <a:latin typeface="+mj-lt"/>
              </a:rPr>
              <a:t>A</a:t>
            </a:r>
            <a:r>
              <a:rPr lang="en-US" sz="2400" i="1" dirty="0">
                <a:solidFill>
                  <a:srgbClr val="000000"/>
                </a:solidFill>
                <a:latin typeface="+mj-lt"/>
              </a:rPr>
              <a:t>.</a:t>
            </a:r>
            <a:endParaRPr lang="en-GB" sz="2400" i="1" dirty="0">
              <a:latin typeface="+mj-lt"/>
            </a:endParaRPr>
          </a:p>
        </p:txBody>
      </p:sp>
      <p:sp>
        <p:nvSpPr>
          <p:cNvPr id="16" name="Arc 15">
            <a:extLst>
              <a:ext uri="{FF2B5EF4-FFF2-40B4-BE49-F238E27FC236}">
                <a16:creationId xmlns:a16="http://schemas.microsoft.com/office/drawing/2014/main" id="{59BB76A1-CCC8-47DF-D921-116A92569F78}"/>
              </a:ext>
            </a:extLst>
          </p:cNvPr>
          <p:cNvSpPr/>
          <p:nvPr/>
        </p:nvSpPr>
        <p:spPr>
          <a:xfrm rot="6825272">
            <a:off x="6449773" y="4861796"/>
            <a:ext cx="1151182" cy="660705"/>
          </a:xfrm>
          <a:prstGeom prst="arc">
            <a:avLst>
              <a:gd name="adj1" fmla="val 16200000"/>
              <a:gd name="adj2" fmla="val 20643019"/>
            </a:avLst>
          </a:prstGeom>
          <a:ln>
            <a:headEnd type="triangle" w="lg" len="lg"/>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Arc 12">
            <a:extLst>
              <a:ext uri="{FF2B5EF4-FFF2-40B4-BE49-F238E27FC236}">
                <a16:creationId xmlns:a16="http://schemas.microsoft.com/office/drawing/2014/main" id="{A6962CB1-AFE0-991E-B8C8-29EA7AECC096}"/>
              </a:ext>
            </a:extLst>
          </p:cNvPr>
          <p:cNvSpPr/>
          <p:nvPr/>
        </p:nvSpPr>
        <p:spPr>
          <a:xfrm rot="19884351" flipV="1">
            <a:off x="7653346" y="4744371"/>
            <a:ext cx="960031" cy="900092"/>
          </a:xfrm>
          <a:prstGeom prst="arc">
            <a:avLst>
              <a:gd name="adj1" fmla="val 13217485"/>
              <a:gd name="adj2" fmla="val 18730961"/>
            </a:avLst>
          </a:prstGeom>
          <a:ln>
            <a:headEnd type="triangle" w="lg" len="lg"/>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749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Gear Ratio</a:t>
            </a: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sp>
        <p:nvSpPr>
          <p:cNvPr id="9" name="Rectangle 8">
            <a:extLst>
              <a:ext uri="{FF2B5EF4-FFF2-40B4-BE49-F238E27FC236}">
                <a16:creationId xmlns:a16="http://schemas.microsoft.com/office/drawing/2014/main" id="{A8D0D0B4-BAD5-42E9-BBBF-9CCFE5CBAF72}"/>
              </a:ext>
            </a:extLst>
          </p:cNvPr>
          <p:cNvSpPr/>
          <p:nvPr/>
        </p:nvSpPr>
        <p:spPr>
          <a:xfrm>
            <a:off x="276155" y="2241754"/>
            <a:ext cx="4044092" cy="3046988"/>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mj-lt"/>
              </a:rPr>
              <a:t>Gear ‘</a:t>
            </a:r>
            <a:r>
              <a:rPr lang="en-US" sz="2400" dirty="0">
                <a:solidFill>
                  <a:srgbClr val="FF0000"/>
                </a:solidFill>
                <a:latin typeface="+mj-lt"/>
              </a:rPr>
              <a:t>A</a:t>
            </a:r>
            <a:r>
              <a:rPr lang="en-US" sz="2400" dirty="0">
                <a:solidFill>
                  <a:srgbClr val="000000"/>
                </a:solidFill>
                <a:latin typeface="+mj-lt"/>
              </a:rPr>
              <a:t>’ has 20 teeth and gear ‘</a:t>
            </a:r>
            <a:r>
              <a:rPr lang="en-US" sz="2400" dirty="0">
                <a:solidFill>
                  <a:srgbClr val="FF0000"/>
                </a:solidFill>
                <a:latin typeface="+mj-lt"/>
              </a:rPr>
              <a:t>B</a:t>
            </a:r>
            <a:r>
              <a:rPr lang="en-US" sz="2400" dirty="0">
                <a:solidFill>
                  <a:srgbClr val="000000"/>
                </a:solidFill>
                <a:latin typeface="+mj-lt"/>
              </a:rPr>
              <a:t>’ has 10 teeth. If gear ‘</a:t>
            </a:r>
            <a:r>
              <a:rPr lang="en-US" sz="2400" dirty="0">
                <a:solidFill>
                  <a:srgbClr val="FF0000"/>
                </a:solidFill>
                <a:latin typeface="+mj-lt"/>
              </a:rPr>
              <a:t>A</a:t>
            </a:r>
            <a:r>
              <a:rPr lang="en-US" sz="2400" dirty="0">
                <a:solidFill>
                  <a:srgbClr val="000000"/>
                </a:solidFill>
                <a:latin typeface="+mj-lt"/>
              </a:rPr>
              <a:t>’ turns one revolution, how many times will gear ‘</a:t>
            </a:r>
            <a:r>
              <a:rPr lang="en-US" sz="2400" dirty="0">
                <a:solidFill>
                  <a:srgbClr val="FF0000"/>
                </a:solidFill>
                <a:latin typeface="+mj-lt"/>
              </a:rPr>
              <a:t>B</a:t>
            </a:r>
            <a:r>
              <a:rPr lang="en-US" sz="2400" dirty="0">
                <a:solidFill>
                  <a:srgbClr val="000000"/>
                </a:solidFill>
                <a:latin typeface="+mj-lt"/>
              </a:rPr>
              <a:t>’ turn ?</a:t>
            </a:r>
          </a:p>
          <a:p>
            <a:pPr marL="342900" indent="-342900">
              <a:buFont typeface="Arial" panose="020B0604020202020204" pitchFamily="34" charset="0"/>
              <a:buChar char="•"/>
            </a:pPr>
            <a:endParaRPr lang="en-US" sz="2400" dirty="0">
              <a:solidFill>
                <a:srgbClr val="000000"/>
              </a:solidFill>
              <a:latin typeface="+mj-lt"/>
            </a:endParaRPr>
          </a:p>
          <a:p>
            <a:pPr marL="342900" indent="-342900">
              <a:buFont typeface="Arial" panose="020B0604020202020204" pitchFamily="34" charset="0"/>
              <a:buChar char="•"/>
            </a:pPr>
            <a:r>
              <a:rPr lang="en-US" sz="2400" dirty="0">
                <a:solidFill>
                  <a:srgbClr val="000000"/>
                </a:solidFill>
                <a:latin typeface="+mj-lt"/>
              </a:rPr>
              <a:t>Which gear revolves the fastest ?</a:t>
            </a:r>
            <a:endParaRPr lang="en-GB" sz="2400" dirty="0">
              <a:latin typeface="+mj-lt"/>
            </a:endParaRPr>
          </a:p>
        </p:txBody>
      </p:sp>
      <p:grpSp>
        <p:nvGrpSpPr>
          <p:cNvPr id="3" name="Group 2">
            <a:extLst>
              <a:ext uri="{FF2B5EF4-FFF2-40B4-BE49-F238E27FC236}">
                <a16:creationId xmlns:a16="http://schemas.microsoft.com/office/drawing/2014/main" id="{36D7B6F1-9869-75F4-B6B8-E5FF61B499F7}"/>
              </a:ext>
            </a:extLst>
          </p:cNvPr>
          <p:cNvGrpSpPr/>
          <p:nvPr/>
        </p:nvGrpSpPr>
        <p:grpSpPr>
          <a:xfrm>
            <a:off x="4489813" y="1905418"/>
            <a:ext cx="4432575" cy="3043662"/>
            <a:chOff x="4506954" y="2942568"/>
            <a:chExt cx="4432575" cy="3043662"/>
          </a:xfrm>
        </p:grpSpPr>
        <p:grpSp>
          <p:nvGrpSpPr>
            <p:cNvPr id="5" name="Group 4">
              <a:extLst>
                <a:ext uri="{FF2B5EF4-FFF2-40B4-BE49-F238E27FC236}">
                  <a16:creationId xmlns:a16="http://schemas.microsoft.com/office/drawing/2014/main" id="{80767739-DE12-C942-4C57-A7A6FD7F603F}"/>
                </a:ext>
              </a:extLst>
            </p:cNvPr>
            <p:cNvGrpSpPr/>
            <p:nvPr/>
          </p:nvGrpSpPr>
          <p:grpSpPr>
            <a:xfrm>
              <a:off x="4506954" y="2942568"/>
              <a:ext cx="4432575" cy="3043662"/>
              <a:chOff x="4506954" y="2942568"/>
              <a:chExt cx="4432575" cy="3043662"/>
            </a:xfrm>
          </p:grpSpPr>
          <p:pic>
            <p:nvPicPr>
              <p:cNvPr id="12" name="Picture 11" descr="Shape, arrow&#10;&#10;Description automatically generated">
                <a:extLst>
                  <a:ext uri="{FF2B5EF4-FFF2-40B4-BE49-F238E27FC236}">
                    <a16:creationId xmlns:a16="http://schemas.microsoft.com/office/drawing/2014/main" id="{818CE71D-907E-05D0-C89D-F0AB19D09A8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506954" y="2942568"/>
                <a:ext cx="3172268" cy="3043662"/>
              </a:xfrm>
              <a:prstGeom prst="rect">
                <a:avLst/>
              </a:prstGeom>
            </p:spPr>
          </p:pic>
          <p:pic>
            <p:nvPicPr>
              <p:cNvPr id="13" name="Picture 12" descr="A diagram of a question mark&#10;&#10;Description automatically generated with low confidence">
                <a:extLst>
                  <a:ext uri="{FF2B5EF4-FFF2-40B4-BE49-F238E27FC236}">
                    <a16:creationId xmlns:a16="http://schemas.microsoft.com/office/drawing/2014/main" id="{E2D54ED1-34C9-842D-D4C6-F576C54B2ED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267657" y="3184368"/>
                <a:ext cx="1671872" cy="2200583"/>
              </a:xfrm>
              <a:prstGeom prst="rect">
                <a:avLst/>
              </a:prstGeom>
            </p:spPr>
          </p:pic>
        </p:grpSp>
        <p:grpSp>
          <p:nvGrpSpPr>
            <p:cNvPr id="7" name="Group 6">
              <a:extLst>
                <a:ext uri="{FF2B5EF4-FFF2-40B4-BE49-F238E27FC236}">
                  <a16:creationId xmlns:a16="http://schemas.microsoft.com/office/drawing/2014/main" id="{7B34BC60-C507-0008-5C8F-21841CCC1528}"/>
                </a:ext>
              </a:extLst>
            </p:cNvPr>
            <p:cNvGrpSpPr/>
            <p:nvPr/>
          </p:nvGrpSpPr>
          <p:grpSpPr>
            <a:xfrm>
              <a:off x="5911123" y="4134880"/>
              <a:ext cx="2316338" cy="621906"/>
              <a:chOff x="5911123" y="4134880"/>
              <a:chExt cx="2316338" cy="621906"/>
            </a:xfrm>
          </p:grpSpPr>
          <p:sp>
            <p:nvSpPr>
              <p:cNvPr id="8" name="TextBox 7">
                <a:extLst>
                  <a:ext uri="{FF2B5EF4-FFF2-40B4-BE49-F238E27FC236}">
                    <a16:creationId xmlns:a16="http://schemas.microsoft.com/office/drawing/2014/main" id="{3BFA9B41-05C5-BA2F-353D-392F9C75A4FA}"/>
                  </a:ext>
                </a:extLst>
              </p:cNvPr>
              <p:cNvSpPr txBox="1"/>
              <p:nvPr/>
            </p:nvSpPr>
            <p:spPr>
              <a:xfrm>
                <a:off x="5911123" y="4134880"/>
                <a:ext cx="353962" cy="584775"/>
              </a:xfrm>
              <a:prstGeom prst="rect">
                <a:avLst/>
              </a:prstGeom>
              <a:noFill/>
            </p:spPr>
            <p:txBody>
              <a:bodyPr wrap="square" rtlCol="0">
                <a:spAutoFit/>
              </a:bodyPr>
              <a:lstStyle/>
              <a:p>
                <a:r>
                  <a:rPr lang="en-GB" sz="3200" b="1" dirty="0">
                    <a:solidFill>
                      <a:srgbClr val="FF0000"/>
                    </a:solidFill>
                  </a:rPr>
                  <a:t>A</a:t>
                </a:r>
                <a:endParaRPr lang="en-GB" b="1" dirty="0">
                  <a:solidFill>
                    <a:srgbClr val="FF0000"/>
                  </a:solidFill>
                </a:endParaRPr>
              </a:p>
            </p:txBody>
          </p:sp>
          <p:sp>
            <p:nvSpPr>
              <p:cNvPr id="11" name="TextBox 10">
                <a:extLst>
                  <a:ext uri="{FF2B5EF4-FFF2-40B4-BE49-F238E27FC236}">
                    <a16:creationId xmlns:a16="http://schemas.microsoft.com/office/drawing/2014/main" id="{07A517A3-973D-3E78-025E-28AAAAE1E3FC}"/>
                  </a:ext>
                </a:extLst>
              </p:cNvPr>
              <p:cNvSpPr txBox="1"/>
              <p:nvPr/>
            </p:nvSpPr>
            <p:spPr>
              <a:xfrm>
                <a:off x="7873499" y="4172011"/>
                <a:ext cx="353962" cy="584775"/>
              </a:xfrm>
              <a:prstGeom prst="rect">
                <a:avLst/>
              </a:prstGeom>
              <a:noFill/>
            </p:spPr>
            <p:txBody>
              <a:bodyPr wrap="square" rtlCol="0">
                <a:spAutoFit/>
              </a:bodyPr>
              <a:lstStyle/>
              <a:p>
                <a:r>
                  <a:rPr lang="en-GB" sz="3200" b="1" dirty="0">
                    <a:solidFill>
                      <a:srgbClr val="FF0000"/>
                    </a:solidFill>
                  </a:rPr>
                  <a:t>B</a:t>
                </a:r>
                <a:endParaRPr lang="en-GB" b="1" dirty="0">
                  <a:solidFill>
                    <a:srgbClr val="FF0000"/>
                  </a:solidFill>
                </a:endParaRPr>
              </a:p>
            </p:txBody>
          </p:sp>
        </p:grpSp>
      </p:grpSp>
    </p:spTree>
    <p:extLst>
      <p:ext uri="{BB962C8B-B14F-4D97-AF65-F5344CB8AC3E}">
        <p14:creationId xmlns:p14="http://schemas.microsoft.com/office/powerpoint/2010/main" val="142806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Calculation</a:t>
            </a:r>
          </a:p>
        </p:txBody>
      </p:sp>
      <p:sp>
        <p:nvSpPr>
          <p:cNvPr id="3" name="Rectangle 2">
            <a:extLst>
              <a:ext uri="{FF2B5EF4-FFF2-40B4-BE49-F238E27FC236}">
                <a16:creationId xmlns:a16="http://schemas.microsoft.com/office/drawing/2014/main" id="{5FBF4512-23E7-4ACF-9984-1442E43EE392}"/>
              </a:ext>
            </a:extLst>
          </p:cNvPr>
          <p:cNvSpPr/>
          <p:nvPr/>
        </p:nvSpPr>
        <p:spPr>
          <a:xfrm>
            <a:off x="304582" y="2019718"/>
            <a:ext cx="4765586" cy="4154984"/>
          </a:xfrm>
          <a:prstGeom prst="rect">
            <a:avLst/>
          </a:prstGeom>
        </p:spPr>
        <p:txBody>
          <a:bodyPr wrap="square">
            <a:spAutoFit/>
          </a:bodyPr>
          <a:lstStyle/>
          <a:p>
            <a:endParaRPr lang="en-US" sz="2400" dirty="0">
              <a:solidFill>
                <a:srgbClr val="000000"/>
              </a:solidFill>
              <a:latin typeface="Calibri" panose="020F0502020204030204" pitchFamily="34" charset="0"/>
            </a:endParaRPr>
          </a:p>
          <a:p>
            <a:r>
              <a:rPr lang="en-US" sz="2400" dirty="0"/>
              <a:t>Gear Ratio = 	Number of teeth on 			    the driven gear</a:t>
            </a:r>
          </a:p>
          <a:p>
            <a:r>
              <a:rPr lang="en-US" sz="2400" dirty="0"/>
              <a:t>		Number of teeth on 			   the driver gear</a:t>
            </a:r>
          </a:p>
          <a:p>
            <a:endParaRPr lang="en-US" sz="2400" dirty="0"/>
          </a:p>
          <a:p>
            <a:r>
              <a:rPr lang="en-US" sz="2400" dirty="0"/>
              <a:t>Gear Ratio  = 	10</a:t>
            </a:r>
          </a:p>
          <a:p>
            <a:r>
              <a:rPr lang="en-US" sz="2400" dirty="0"/>
              <a:t>		20</a:t>
            </a:r>
          </a:p>
          <a:p>
            <a:endParaRPr lang="en-US" sz="2400" dirty="0"/>
          </a:p>
          <a:p>
            <a:r>
              <a:rPr lang="en-US" sz="2400" dirty="0"/>
              <a:t>= 0.5 or 1:2</a:t>
            </a:r>
          </a:p>
          <a:p>
            <a:pPr marL="342900" indent="-342900">
              <a:buFont typeface="Arial" panose="020B0604020202020204" pitchFamily="34" charset="0"/>
              <a:buChar char="•"/>
            </a:pPr>
            <a:endParaRPr lang="en-US" sz="240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1ACE2A05-650E-486D-AE42-B3EE477AA99A}"/>
              </a:ext>
            </a:extLst>
          </p:cNvPr>
          <p:cNvSpPr txBox="1"/>
          <p:nvPr/>
        </p:nvSpPr>
        <p:spPr>
          <a:xfrm rot="21183566">
            <a:off x="5821208" y="2263572"/>
            <a:ext cx="2473045" cy="400110"/>
          </a:xfrm>
          <a:prstGeom prst="rect">
            <a:avLst/>
          </a:prstGeom>
          <a:noFill/>
        </p:spPr>
        <p:txBody>
          <a:bodyPr wrap="square" rtlCol="0">
            <a:spAutoFit/>
          </a:bodyPr>
          <a:lstStyle/>
          <a:p>
            <a:endParaRPr lang="en-GB" sz="2000" dirty="0"/>
          </a:p>
        </p:txBody>
      </p:sp>
      <p:grpSp>
        <p:nvGrpSpPr>
          <p:cNvPr id="7" name="Group 6">
            <a:extLst>
              <a:ext uri="{FF2B5EF4-FFF2-40B4-BE49-F238E27FC236}">
                <a16:creationId xmlns:a16="http://schemas.microsoft.com/office/drawing/2014/main" id="{61D2B4C1-AC22-C9C6-33C5-435F081A34F4}"/>
              </a:ext>
            </a:extLst>
          </p:cNvPr>
          <p:cNvGrpSpPr/>
          <p:nvPr/>
        </p:nvGrpSpPr>
        <p:grpSpPr>
          <a:xfrm>
            <a:off x="5358270" y="1905418"/>
            <a:ext cx="3398919" cy="3206857"/>
            <a:chOff x="5197590" y="1084673"/>
            <a:chExt cx="3398919" cy="3206857"/>
          </a:xfrm>
        </p:grpSpPr>
        <p:grpSp>
          <p:nvGrpSpPr>
            <p:cNvPr id="5" name="Group 4">
              <a:extLst>
                <a:ext uri="{FF2B5EF4-FFF2-40B4-BE49-F238E27FC236}">
                  <a16:creationId xmlns:a16="http://schemas.microsoft.com/office/drawing/2014/main" id="{31DABAAD-C097-A3D2-3B09-3ACDC0A95AB7}"/>
                </a:ext>
              </a:extLst>
            </p:cNvPr>
            <p:cNvGrpSpPr/>
            <p:nvPr/>
          </p:nvGrpSpPr>
          <p:grpSpPr>
            <a:xfrm>
              <a:off x="5197590" y="1084673"/>
              <a:ext cx="3398919" cy="3206857"/>
              <a:chOff x="5197592" y="1126236"/>
              <a:chExt cx="3398919" cy="3206857"/>
            </a:xfrm>
          </p:grpSpPr>
          <p:pic>
            <p:nvPicPr>
              <p:cNvPr id="9" name="Picture 8">
                <a:extLst>
                  <a:ext uri="{FF2B5EF4-FFF2-40B4-BE49-F238E27FC236}">
                    <a16:creationId xmlns:a16="http://schemas.microsoft.com/office/drawing/2014/main" id="{1D8AA856-F8C4-4937-8DCC-A54C5261586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21428812">
                <a:off x="5197592" y="1126236"/>
                <a:ext cx="3398919" cy="3206857"/>
              </a:xfrm>
              <a:prstGeom prst="rect">
                <a:avLst/>
              </a:prstGeom>
              <a:noFill/>
              <a:ln>
                <a:noFill/>
              </a:ln>
            </p:spPr>
          </p:pic>
          <p:sp>
            <p:nvSpPr>
              <p:cNvPr id="4" name="TextBox 3">
                <a:extLst>
                  <a:ext uri="{FF2B5EF4-FFF2-40B4-BE49-F238E27FC236}">
                    <a16:creationId xmlns:a16="http://schemas.microsoft.com/office/drawing/2014/main" id="{18AC5A86-97DC-4B53-AEFB-1F740E7EA63E}"/>
                  </a:ext>
                </a:extLst>
              </p:cNvPr>
              <p:cNvSpPr txBox="1"/>
              <p:nvPr/>
            </p:nvSpPr>
            <p:spPr>
              <a:xfrm rot="20963525">
                <a:off x="5628529" y="1702163"/>
                <a:ext cx="2700939" cy="2585323"/>
              </a:xfrm>
              <a:prstGeom prst="rect">
                <a:avLst/>
              </a:prstGeom>
              <a:noFill/>
            </p:spPr>
            <p:txBody>
              <a:bodyPr wrap="square" rtlCol="0">
                <a:spAutoFit/>
              </a:bodyPr>
              <a:lstStyle/>
              <a:p>
                <a:pPr algn="ctr"/>
                <a:r>
                  <a:rPr lang="en-US" sz="2400" dirty="0"/>
                  <a:t>Gear Ratio = </a:t>
                </a:r>
              </a:p>
              <a:p>
                <a:pPr algn="ctr"/>
                <a:r>
                  <a:rPr lang="en-US" sz="2400" dirty="0"/>
                  <a:t>Number of teeth on the driven gear</a:t>
                </a:r>
              </a:p>
              <a:p>
                <a:endParaRPr lang="en-US" sz="2400" dirty="0"/>
              </a:p>
              <a:p>
                <a:pPr algn="ctr"/>
                <a:r>
                  <a:rPr lang="en-US" sz="2400" dirty="0"/>
                  <a:t>Number of teeth on the driver gear</a:t>
                </a:r>
                <a:endParaRPr lang="en-GB" sz="2400" dirty="0"/>
              </a:p>
              <a:p>
                <a:endParaRPr lang="en-GB" dirty="0"/>
              </a:p>
            </p:txBody>
          </p:sp>
        </p:grpSp>
        <p:cxnSp>
          <p:nvCxnSpPr>
            <p:cNvPr id="13" name="Straight Connector 12">
              <a:extLst>
                <a:ext uri="{FF2B5EF4-FFF2-40B4-BE49-F238E27FC236}">
                  <a16:creationId xmlns:a16="http://schemas.microsoft.com/office/drawing/2014/main" id="{9FAA5213-3DFB-49BD-BD39-3A6254C6D2E8}"/>
                </a:ext>
              </a:extLst>
            </p:cNvPr>
            <p:cNvCxnSpPr/>
            <p:nvPr/>
          </p:nvCxnSpPr>
          <p:spPr>
            <a:xfrm flipV="1">
              <a:off x="5607362" y="2759873"/>
              <a:ext cx="2579377" cy="469900"/>
            </a:xfrm>
            <a:prstGeom prst="line">
              <a:avLst/>
            </a:prstGeom>
          </p:spPr>
          <p:style>
            <a:lnRef idx="2">
              <a:schemeClr val="dk1"/>
            </a:lnRef>
            <a:fillRef idx="0">
              <a:schemeClr val="dk1"/>
            </a:fillRef>
            <a:effectRef idx="1">
              <a:schemeClr val="dk1"/>
            </a:effectRef>
            <a:fontRef idx="minor">
              <a:schemeClr val="tx1"/>
            </a:fontRef>
          </p:style>
        </p:cxnSp>
      </p:grpSp>
      <p:cxnSp>
        <p:nvCxnSpPr>
          <p:cNvPr id="15" name="Straight Connector 14">
            <a:extLst>
              <a:ext uri="{FF2B5EF4-FFF2-40B4-BE49-F238E27FC236}">
                <a16:creationId xmlns:a16="http://schemas.microsoft.com/office/drawing/2014/main" id="{62D7003C-E8F8-401F-A65B-C4E2CC290B6E}"/>
              </a:ext>
            </a:extLst>
          </p:cNvPr>
          <p:cNvCxnSpPr/>
          <p:nvPr/>
        </p:nvCxnSpPr>
        <p:spPr>
          <a:xfrm>
            <a:off x="2159000" y="3184666"/>
            <a:ext cx="2588972"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3DC050E-DA9C-43D6-92C9-65188B457A34}"/>
              </a:ext>
            </a:extLst>
          </p:cNvPr>
          <p:cNvCxnSpPr>
            <a:cxnSpLocks/>
          </p:cNvCxnSpPr>
          <p:nvPr/>
        </p:nvCxnSpPr>
        <p:spPr>
          <a:xfrm>
            <a:off x="2159000" y="4619766"/>
            <a:ext cx="406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9175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 Answer - Explained</a:t>
            </a:r>
          </a:p>
        </p:txBody>
      </p:sp>
      <p:sp>
        <p:nvSpPr>
          <p:cNvPr id="4" name="Rectangle 3">
            <a:extLst>
              <a:ext uri="{FF2B5EF4-FFF2-40B4-BE49-F238E27FC236}">
                <a16:creationId xmlns:a16="http://schemas.microsoft.com/office/drawing/2014/main" id="{1A032680-64E0-43AB-A54F-9F63A678358D}"/>
              </a:ext>
            </a:extLst>
          </p:cNvPr>
          <p:cNvSpPr/>
          <p:nvPr/>
        </p:nvSpPr>
        <p:spPr>
          <a:xfrm>
            <a:off x="292100" y="2147218"/>
            <a:ext cx="4762500" cy="3416320"/>
          </a:xfrm>
          <a:prstGeom prst="rect">
            <a:avLst/>
          </a:prstGeom>
        </p:spPr>
        <p:txBody>
          <a:bodyPr wrap="square">
            <a:spAutoFit/>
          </a:bodyPr>
          <a:lstStyle/>
          <a:p>
            <a:pPr marL="342900" indent="-342900">
              <a:buFont typeface="Arial" panose="020B0604020202020204" pitchFamily="34" charset="0"/>
              <a:buChar char="•"/>
            </a:pPr>
            <a:r>
              <a:rPr lang="en-US" sz="2400" b="1" i="1" dirty="0">
                <a:solidFill>
                  <a:srgbClr val="000000"/>
                </a:solidFill>
              </a:rPr>
              <a:t>When gear 'A' completes one revolution gear 'B' turns 2 revolutions.</a:t>
            </a:r>
            <a:endParaRPr lang="en-US" sz="2400" i="1" dirty="0">
              <a:solidFill>
                <a:srgbClr val="000000"/>
              </a:solidFill>
            </a:endParaRPr>
          </a:p>
          <a:p>
            <a:pPr marL="342900" indent="-342900">
              <a:buFont typeface="Arial" panose="020B0604020202020204" pitchFamily="34" charset="0"/>
              <a:buChar char="•"/>
            </a:pPr>
            <a:r>
              <a:rPr lang="en-US" sz="2400" dirty="0">
                <a:solidFill>
                  <a:srgbClr val="000000"/>
                </a:solidFill>
              </a:rPr>
              <a:t>If </a:t>
            </a:r>
            <a:r>
              <a:rPr lang="en-US" sz="2400" dirty="0"/>
              <a:t>a large gear (gear ‘A’) turns a small gear (gear ‘B’) the speed increases.</a:t>
            </a:r>
          </a:p>
          <a:p>
            <a:pPr marL="342900" indent="-342900">
              <a:buFont typeface="Arial" panose="020B0604020202020204" pitchFamily="34" charset="0"/>
              <a:buChar char="•"/>
            </a:pPr>
            <a:r>
              <a:rPr lang="en-US" sz="2400" dirty="0"/>
              <a:t>If a small gear turns a large gear the opposite happens and the speed decreases.</a:t>
            </a:r>
            <a:endParaRPr lang="en-GB" sz="2400" b="1" dirty="0"/>
          </a:p>
        </p:txBody>
      </p:sp>
      <p:grpSp>
        <p:nvGrpSpPr>
          <p:cNvPr id="3" name="Group 2">
            <a:extLst>
              <a:ext uri="{FF2B5EF4-FFF2-40B4-BE49-F238E27FC236}">
                <a16:creationId xmlns:a16="http://schemas.microsoft.com/office/drawing/2014/main" id="{DD04E014-4C76-4CFF-2518-3547E5438CED}"/>
              </a:ext>
            </a:extLst>
          </p:cNvPr>
          <p:cNvGrpSpPr/>
          <p:nvPr/>
        </p:nvGrpSpPr>
        <p:grpSpPr>
          <a:xfrm>
            <a:off x="4572000" y="2147218"/>
            <a:ext cx="4432575" cy="3043662"/>
            <a:chOff x="4506954" y="2942568"/>
            <a:chExt cx="4432575" cy="3043662"/>
          </a:xfrm>
        </p:grpSpPr>
        <p:grpSp>
          <p:nvGrpSpPr>
            <p:cNvPr id="7" name="Group 6">
              <a:extLst>
                <a:ext uri="{FF2B5EF4-FFF2-40B4-BE49-F238E27FC236}">
                  <a16:creationId xmlns:a16="http://schemas.microsoft.com/office/drawing/2014/main" id="{4AA10091-B5D3-B5D1-67B5-C6D7AF19B475}"/>
                </a:ext>
              </a:extLst>
            </p:cNvPr>
            <p:cNvGrpSpPr/>
            <p:nvPr/>
          </p:nvGrpSpPr>
          <p:grpSpPr>
            <a:xfrm>
              <a:off x="4506954" y="2942568"/>
              <a:ext cx="4432575" cy="3043662"/>
              <a:chOff x="4506954" y="2942568"/>
              <a:chExt cx="4432575" cy="3043662"/>
            </a:xfrm>
          </p:grpSpPr>
          <p:pic>
            <p:nvPicPr>
              <p:cNvPr id="12" name="Picture 11" descr="Shape, arrow&#10;&#10;Description automatically generated">
                <a:extLst>
                  <a:ext uri="{FF2B5EF4-FFF2-40B4-BE49-F238E27FC236}">
                    <a16:creationId xmlns:a16="http://schemas.microsoft.com/office/drawing/2014/main" id="{828CCC98-25F2-D2FB-2E92-FC8B50F18E36}"/>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506954" y="2942568"/>
                <a:ext cx="3172268" cy="3043662"/>
              </a:xfrm>
              <a:prstGeom prst="rect">
                <a:avLst/>
              </a:prstGeom>
            </p:spPr>
          </p:pic>
          <p:pic>
            <p:nvPicPr>
              <p:cNvPr id="13" name="Picture 12" descr="A diagram of a question mark&#10;&#10;Description automatically generated with low confidence">
                <a:extLst>
                  <a:ext uri="{FF2B5EF4-FFF2-40B4-BE49-F238E27FC236}">
                    <a16:creationId xmlns:a16="http://schemas.microsoft.com/office/drawing/2014/main" id="{CFADCB57-60CE-F7A7-505C-4941F14BFEA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267657" y="3184368"/>
                <a:ext cx="1671872" cy="2200583"/>
              </a:xfrm>
              <a:prstGeom prst="rect">
                <a:avLst/>
              </a:prstGeom>
            </p:spPr>
          </p:pic>
        </p:grpSp>
        <p:grpSp>
          <p:nvGrpSpPr>
            <p:cNvPr id="8" name="Group 7">
              <a:extLst>
                <a:ext uri="{FF2B5EF4-FFF2-40B4-BE49-F238E27FC236}">
                  <a16:creationId xmlns:a16="http://schemas.microsoft.com/office/drawing/2014/main" id="{C7523761-A3C6-C0AE-41CE-7A84F194C6B2}"/>
                </a:ext>
              </a:extLst>
            </p:cNvPr>
            <p:cNvGrpSpPr/>
            <p:nvPr/>
          </p:nvGrpSpPr>
          <p:grpSpPr>
            <a:xfrm>
              <a:off x="5911123" y="4134880"/>
              <a:ext cx="2316338" cy="621906"/>
              <a:chOff x="5911123" y="4134880"/>
              <a:chExt cx="2316338" cy="621906"/>
            </a:xfrm>
          </p:grpSpPr>
          <p:sp>
            <p:nvSpPr>
              <p:cNvPr id="9" name="TextBox 8">
                <a:extLst>
                  <a:ext uri="{FF2B5EF4-FFF2-40B4-BE49-F238E27FC236}">
                    <a16:creationId xmlns:a16="http://schemas.microsoft.com/office/drawing/2014/main" id="{3C1315FF-201B-B97A-CAF1-65CD113F33FD}"/>
                  </a:ext>
                </a:extLst>
              </p:cNvPr>
              <p:cNvSpPr txBox="1"/>
              <p:nvPr/>
            </p:nvSpPr>
            <p:spPr>
              <a:xfrm>
                <a:off x="5911123" y="4134880"/>
                <a:ext cx="353962" cy="584775"/>
              </a:xfrm>
              <a:prstGeom prst="rect">
                <a:avLst/>
              </a:prstGeom>
              <a:noFill/>
            </p:spPr>
            <p:txBody>
              <a:bodyPr wrap="square" rtlCol="0">
                <a:spAutoFit/>
              </a:bodyPr>
              <a:lstStyle/>
              <a:p>
                <a:r>
                  <a:rPr lang="en-GB" sz="3200" b="1" dirty="0">
                    <a:solidFill>
                      <a:srgbClr val="FF0000"/>
                    </a:solidFill>
                  </a:rPr>
                  <a:t>A</a:t>
                </a:r>
                <a:endParaRPr lang="en-GB" b="1" dirty="0">
                  <a:solidFill>
                    <a:srgbClr val="FF0000"/>
                  </a:solidFill>
                </a:endParaRPr>
              </a:p>
            </p:txBody>
          </p:sp>
          <p:sp>
            <p:nvSpPr>
              <p:cNvPr id="11" name="TextBox 10">
                <a:extLst>
                  <a:ext uri="{FF2B5EF4-FFF2-40B4-BE49-F238E27FC236}">
                    <a16:creationId xmlns:a16="http://schemas.microsoft.com/office/drawing/2014/main" id="{8D56829D-F31C-C622-1E8D-EBFFDFBCAC63}"/>
                  </a:ext>
                </a:extLst>
              </p:cNvPr>
              <p:cNvSpPr txBox="1"/>
              <p:nvPr/>
            </p:nvSpPr>
            <p:spPr>
              <a:xfrm>
                <a:off x="7873499" y="4172011"/>
                <a:ext cx="353962" cy="584775"/>
              </a:xfrm>
              <a:prstGeom prst="rect">
                <a:avLst/>
              </a:prstGeom>
              <a:noFill/>
            </p:spPr>
            <p:txBody>
              <a:bodyPr wrap="square" rtlCol="0">
                <a:spAutoFit/>
              </a:bodyPr>
              <a:lstStyle/>
              <a:p>
                <a:r>
                  <a:rPr lang="en-GB" sz="3200" b="1" dirty="0">
                    <a:solidFill>
                      <a:srgbClr val="FF0000"/>
                    </a:solidFill>
                  </a:rPr>
                  <a:t>B</a:t>
                </a:r>
                <a:endParaRPr lang="en-GB" b="1" dirty="0">
                  <a:solidFill>
                    <a:srgbClr val="FF0000"/>
                  </a:solidFill>
                </a:endParaRPr>
              </a:p>
            </p:txBody>
          </p:sp>
        </p:grpSp>
      </p:grpSp>
    </p:spTree>
    <p:extLst>
      <p:ext uri="{BB962C8B-B14F-4D97-AF65-F5344CB8AC3E}">
        <p14:creationId xmlns:p14="http://schemas.microsoft.com/office/powerpoint/2010/main" val="3597505033"/>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7ef59ffa-03b4-4cf8-9ac4-3e911814cc0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7" ma:contentTypeDescription="Create a new document." ma:contentTypeScope="" ma:versionID="b8da55280a7ac9506e5c1d1d867d0d27">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73b2a0e5d1efef2c509f6db9475ae11b"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8A197-294F-4DB2-8A71-3D03BFC50835}">
  <ds:schemaRefs>
    <ds:schemaRef ds:uri="http://purl.org/dc/elements/1.1/"/>
    <ds:schemaRef ds:uri="accd350c-b984-42cf-bbe1-f539aeb1d405"/>
    <ds:schemaRef ds:uri="http://www.w3.org/XML/1998/namespace"/>
    <ds:schemaRef ds:uri="http://schemas.microsoft.com/office/infopath/2007/PartnerControls"/>
    <ds:schemaRef ds:uri="http://schemas.microsoft.com/office/2006/documentManagement/types"/>
    <ds:schemaRef ds:uri="http://purl.org/dc/dcmitype/"/>
    <ds:schemaRef ds:uri="http://purl.org/dc/terms/"/>
    <ds:schemaRef ds:uri="http://schemas.openxmlformats.org/package/2006/metadata/core-properties"/>
    <ds:schemaRef ds:uri="7ef59ffa-03b4-4cf8-9ac4-3e911814cc06"/>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BADBAF6-7E4D-4021-8619-0794C927E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4C795E-7D10-4AA7-A2C8-0DB6BC2B25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1081</TotalTime>
  <Words>707</Words>
  <Application>Microsoft Office PowerPoint</Application>
  <PresentationFormat>On-screen Show (4:3)</PresentationFormat>
  <Paragraphs>111</Paragraphs>
  <Slides>15</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rangloi kolam patterns presentation</dc:title>
  <dc:subject>Learn how to make Rangoli kolam patterns</dc:subject>
  <dc:creator>Attainment in Education</dc:creator>
  <cp:keywords>Colour, Diwali, material selection, patterns, prints, rangoli, kolam, sand</cp:keywords>
  <dc:description/>
  <cp:lastModifiedBy>Holly Margerison-Smith</cp:lastModifiedBy>
  <cp:revision>151</cp:revision>
  <dcterms:created xsi:type="dcterms:W3CDTF">2017-06-28T15:11:57Z</dcterms:created>
  <dcterms:modified xsi:type="dcterms:W3CDTF">2023-02-07T13:13:59Z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