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8" r:id="rId2"/>
    <p:sldId id="259" r:id="rId3"/>
    <p:sldId id="260" r:id="rId4"/>
    <p:sldId id="264" r:id="rId5"/>
    <p:sldId id="261" r:id="rId6"/>
    <p:sldId id="266" r:id="rId7"/>
    <p:sldId id="262" r:id="rId8"/>
    <p:sldId id="263" r:id="rId9"/>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2" autoAdjust="0"/>
    <p:restoredTop sz="85316" autoAdjust="0"/>
  </p:normalViewPr>
  <p:slideViewPr>
    <p:cSldViewPr snapToGrid="0" snapToObjects="1">
      <p:cViewPr varScale="1">
        <p:scale>
          <a:sx n="71" d="100"/>
          <a:sy n="71" d="100"/>
        </p:scale>
        <p:origin x="29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0CEB0882-C231-4D57-91EB-F408056FFFFB}" type="datetimeFigureOut">
              <a:rPr lang="en-GB" smtClean="0"/>
              <a:t>13/02/2023</a:t>
            </a:fld>
            <a:endParaRPr lang="en-GB" dirty="0"/>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8C20FFFB-3882-43E1-AB20-2D2C8B58F6AD}" type="slidenum">
              <a:rPr lang="en-GB" smtClean="0"/>
              <a:t>‹#›</a:t>
            </a:fld>
            <a:endParaRPr lang="en-GB" dirty="0"/>
          </a:p>
        </p:txBody>
      </p:sp>
    </p:spTree>
    <p:extLst>
      <p:ext uri="{BB962C8B-B14F-4D97-AF65-F5344CB8AC3E}">
        <p14:creationId xmlns:p14="http://schemas.microsoft.com/office/powerpoint/2010/main" val="68298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context/situation with learners. Have learners heard of World Book Day? </a:t>
            </a:r>
          </a:p>
        </p:txBody>
      </p:sp>
      <p:sp>
        <p:nvSpPr>
          <p:cNvPr id="4" name="Slide Number Placeholder 3"/>
          <p:cNvSpPr>
            <a:spLocks noGrp="1"/>
          </p:cNvSpPr>
          <p:nvPr>
            <p:ph type="sldNum" sz="quarter" idx="5"/>
          </p:nvPr>
        </p:nvSpPr>
        <p:spPr/>
        <p:txBody>
          <a:bodyPr/>
          <a:lstStyle/>
          <a:p>
            <a:fld id="{8C20FFFB-3882-43E1-AB20-2D2C8B58F6AD}" type="slidenum">
              <a:rPr lang="en-GB" smtClean="0"/>
              <a:t>3</a:t>
            </a:fld>
            <a:endParaRPr lang="en-GB" dirty="0"/>
          </a:p>
        </p:txBody>
      </p:sp>
    </p:spTree>
    <p:extLst>
      <p:ext uri="{BB962C8B-B14F-4D97-AF65-F5344CB8AC3E}">
        <p14:creationId xmlns:p14="http://schemas.microsoft.com/office/powerpoint/2010/main" val="395113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considering how the design will be attached to the door, if it is a fire door ensure that the material of the door is not pierced or penetrated (for example by using tacks or staples) as these would invalidate the protection offered by the door.</a:t>
            </a:r>
          </a:p>
        </p:txBody>
      </p:sp>
      <p:sp>
        <p:nvSpPr>
          <p:cNvPr id="4" name="Slide Number Placeholder 3"/>
          <p:cNvSpPr>
            <a:spLocks noGrp="1"/>
          </p:cNvSpPr>
          <p:nvPr>
            <p:ph type="sldNum" sz="quarter" idx="5"/>
          </p:nvPr>
        </p:nvSpPr>
        <p:spPr/>
        <p:txBody>
          <a:bodyPr/>
          <a:lstStyle/>
          <a:p>
            <a:fld id="{8C20FFFB-3882-43E1-AB20-2D2C8B58F6AD}" type="slidenum">
              <a:rPr lang="en-GB" smtClean="0"/>
              <a:t>4</a:t>
            </a:fld>
            <a:endParaRPr lang="en-GB" dirty="0"/>
          </a:p>
        </p:txBody>
      </p:sp>
    </p:spTree>
    <p:extLst>
      <p:ext uri="{BB962C8B-B14F-4D97-AF65-F5344CB8AC3E}">
        <p14:creationId xmlns:p14="http://schemas.microsoft.com/office/powerpoint/2010/main" val="383800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r>
              <a:rPr lang="en-GB" dirty="0"/>
              <a:t>When considering the design, ensure that no essential features of the door are obstructed. </a:t>
            </a:r>
          </a:p>
          <a:p>
            <a:endParaRPr lang="en-GB" dirty="0"/>
          </a:p>
        </p:txBody>
      </p:sp>
      <p:sp>
        <p:nvSpPr>
          <p:cNvPr id="4" name="Slide Number Placeholder 3"/>
          <p:cNvSpPr>
            <a:spLocks noGrp="1"/>
          </p:cNvSpPr>
          <p:nvPr>
            <p:ph type="sldNum" sz="quarter" idx="5"/>
          </p:nvPr>
        </p:nvSpPr>
        <p:spPr/>
        <p:txBody>
          <a:bodyPr/>
          <a:lstStyle/>
          <a:p>
            <a:fld id="{8C20FFFB-3882-43E1-AB20-2D2C8B58F6AD}" type="slidenum">
              <a:rPr lang="en-GB" smtClean="0"/>
              <a:t>5</a:t>
            </a:fld>
            <a:endParaRPr lang="en-GB" dirty="0"/>
          </a:p>
        </p:txBody>
      </p:sp>
    </p:spTree>
    <p:extLst>
      <p:ext uri="{BB962C8B-B14F-4D97-AF65-F5344CB8AC3E}">
        <p14:creationId xmlns:p14="http://schemas.microsoft.com/office/powerpoint/2010/main" val="384395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20FFFB-3882-43E1-AB20-2D2C8B58F6AD}" type="slidenum">
              <a:rPr lang="en-GB" smtClean="0"/>
              <a:t>8</a:t>
            </a:fld>
            <a:endParaRPr lang="en-GB" dirty="0"/>
          </a:p>
        </p:txBody>
      </p:sp>
    </p:spTree>
    <p:extLst>
      <p:ext uri="{BB962C8B-B14F-4D97-AF65-F5344CB8AC3E}">
        <p14:creationId xmlns:p14="http://schemas.microsoft.com/office/powerpoint/2010/main" val="1443067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2/13/2023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2/13/2023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2/13/2023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1.png"/><Relationship Id="rId4" Type="http://schemas.microsoft.com/office/2007/relationships/hdphoto" Target="../media/hdphoto3.wdp"/><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3.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AE269-D48D-465B-A43A-B36BE87AB404}"/>
              </a:ext>
            </a:extLst>
          </p:cNvPr>
          <p:cNvSpPr txBox="1"/>
          <p:nvPr/>
        </p:nvSpPr>
        <p:spPr>
          <a:xfrm>
            <a:off x="751483" y="899030"/>
            <a:ext cx="7344816" cy="830997"/>
          </a:xfrm>
          <a:prstGeom prst="rect">
            <a:avLst/>
          </a:prstGeom>
          <a:noFill/>
        </p:spPr>
        <p:txBody>
          <a:bodyPr wrap="square">
            <a:spAutoFit/>
          </a:bodyPr>
          <a:lstStyle/>
          <a:p>
            <a:pPr algn="ctr" fontAlgn="base"/>
            <a:r>
              <a:rPr lang="en-GB" sz="4800" b="1" dirty="0">
                <a:effectLst/>
                <a:ea typeface="Times New Roman" panose="02020603050405020304" pitchFamily="18" charset="0"/>
              </a:rPr>
              <a:t>Book themed door display</a:t>
            </a:r>
          </a:p>
        </p:txBody>
      </p:sp>
      <p:sp>
        <p:nvSpPr>
          <p:cNvPr id="5" name="TextBox 4">
            <a:extLst>
              <a:ext uri="{FF2B5EF4-FFF2-40B4-BE49-F238E27FC236}">
                <a16:creationId xmlns:a16="http://schemas.microsoft.com/office/drawing/2014/main" id="{80DB0F35-8CC2-48A2-9F6B-3104B8CC3B92}"/>
              </a:ext>
            </a:extLst>
          </p:cNvPr>
          <p:cNvSpPr txBox="1"/>
          <p:nvPr/>
        </p:nvSpPr>
        <p:spPr>
          <a:xfrm>
            <a:off x="0" y="5413053"/>
            <a:ext cx="9144000" cy="584775"/>
          </a:xfrm>
          <a:prstGeom prst="rect">
            <a:avLst/>
          </a:prstGeom>
          <a:noFill/>
        </p:spPr>
        <p:txBody>
          <a:bodyPr wrap="square">
            <a:spAutoFit/>
          </a:bodyPr>
          <a:lstStyle/>
          <a:p>
            <a:pPr algn="ctr" fontAlgn="base"/>
            <a:r>
              <a:rPr lang="en-GB" sz="3200" dirty="0">
                <a:effectLst/>
                <a:ea typeface="Times New Roman" panose="02020603050405020304" pitchFamily="18" charset="0"/>
              </a:rPr>
              <a:t>Decorating a classroom door with a book theme </a:t>
            </a:r>
          </a:p>
        </p:txBody>
      </p:sp>
      <p:pic>
        <p:nvPicPr>
          <p:cNvPr id="4" name="Picture 3">
            <a:extLst>
              <a:ext uri="{FF2B5EF4-FFF2-40B4-BE49-F238E27FC236}">
                <a16:creationId xmlns:a16="http://schemas.microsoft.com/office/drawing/2014/main" id="{A0089BB8-01B0-C84C-C7D3-149D646FF5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05" b="-7658"/>
          <a:stretch/>
        </p:blipFill>
        <p:spPr>
          <a:xfrm rot="5400000">
            <a:off x="4481718" y="2540456"/>
            <a:ext cx="3500897" cy="1923189"/>
          </a:xfrm>
          <a:prstGeom prst="rect">
            <a:avLst/>
          </a:prstGeom>
        </p:spPr>
      </p:pic>
      <p:pic>
        <p:nvPicPr>
          <p:cNvPr id="7" name="Picture 6">
            <a:extLst>
              <a:ext uri="{FF2B5EF4-FFF2-40B4-BE49-F238E27FC236}">
                <a16:creationId xmlns:a16="http://schemas.microsoft.com/office/drawing/2014/main" id="{521481E9-4025-AD20-D695-A273640EE16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269050" y="2648119"/>
            <a:ext cx="3361916" cy="1846843"/>
          </a:xfrm>
          <a:prstGeom prst="rect">
            <a:avLst/>
          </a:prstGeom>
        </p:spPr>
      </p:pic>
      <p:sp>
        <p:nvSpPr>
          <p:cNvPr id="8" name="Right Arrow 7">
            <a:extLst>
              <a:ext uri="{FF2B5EF4-FFF2-40B4-BE49-F238E27FC236}">
                <a16:creationId xmlns:a16="http://schemas.microsoft.com/office/drawing/2014/main" id="{2F01D4D6-D1D1-6A76-161B-0CD4B19AFCEC}"/>
              </a:ext>
            </a:extLst>
          </p:cNvPr>
          <p:cNvSpPr/>
          <p:nvPr/>
        </p:nvSpPr>
        <p:spPr>
          <a:xfrm>
            <a:off x="4169892" y="3190240"/>
            <a:ext cx="804217" cy="477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1824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FC974-8C34-4834-BB81-C127D2614497}"/>
              </a:ext>
            </a:extLst>
          </p:cNvPr>
          <p:cNvSpPr txBox="1"/>
          <p:nvPr/>
        </p:nvSpPr>
        <p:spPr>
          <a:xfrm>
            <a:off x="589496" y="1074509"/>
            <a:ext cx="7965008"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009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270386" y="1111446"/>
            <a:ext cx="2954677"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Objective</a:t>
            </a:r>
          </a:p>
        </p:txBody>
      </p:sp>
      <p:sp>
        <p:nvSpPr>
          <p:cNvPr id="2" name="Title 1">
            <a:extLst>
              <a:ext uri="{FF2B5EF4-FFF2-40B4-BE49-F238E27FC236}">
                <a16:creationId xmlns:a16="http://schemas.microsoft.com/office/drawing/2014/main" id="{D33500C5-5E30-4AD7-4ED5-854ED6796FE1}"/>
              </a:ext>
            </a:extLst>
          </p:cNvPr>
          <p:cNvSpPr txBox="1">
            <a:spLocks/>
          </p:cNvSpPr>
          <p:nvPr/>
        </p:nvSpPr>
        <p:spPr>
          <a:xfrm>
            <a:off x="270386" y="1760518"/>
            <a:ext cx="2954677" cy="183358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400" b="1" dirty="0">
              <a:latin typeface="+mn-lt"/>
              <a:cs typeface="Arial" panose="020B0604020202020204" pitchFamily="34" charset="0"/>
            </a:endParaRPr>
          </a:p>
        </p:txBody>
      </p:sp>
      <p:sp>
        <p:nvSpPr>
          <p:cNvPr id="3" name="Title 1">
            <a:extLst>
              <a:ext uri="{FF2B5EF4-FFF2-40B4-BE49-F238E27FC236}">
                <a16:creationId xmlns:a16="http://schemas.microsoft.com/office/drawing/2014/main" id="{9690785B-E284-D664-9E5C-BACDF8A26BC6}"/>
              </a:ext>
            </a:extLst>
          </p:cNvPr>
          <p:cNvSpPr txBox="1">
            <a:spLocks/>
          </p:cNvSpPr>
          <p:nvPr/>
        </p:nvSpPr>
        <p:spPr>
          <a:xfrm>
            <a:off x="270386" y="1834860"/>
            <a:ext cx="8603228" cy="167559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2400" b="0" i="0" u="none" strike="noStrike" dirty="0">
                <a:solidFill>
                  <a:srgbClr val="222222"/>
                </a:solidFill>
                <a:effectLst/>
                <a:latin typeface="Arial" panose="020B0604020202020204" pitchFamily="34" charset="0"/>
              </a:rPr>
              <a:t>We are going to turn our classroom door into a book cover for World Book Day! </a:t>
            </a:r>
          </a:p>
          <a:p>
            <a:pPr algn="l">
              <a:lnSpc>
                <a:spcPct val="100000"/>
              </a:lnSpc>
            </a:pPr>
            <a:endParaRPr lang="en-GB" sz="2400" b="0" i="0" u="none" strike="noStrike" dirty="0">
              <a:solidFill>
                <a:srgbClr val="222222"/>
              </a:solidFill>
              <a:effectLst/>
              <a:latin typeface="Arial" panose="020B0604020202020204" pitchFamily="34" charset="0"/>
            </a:endParaRPr>
          </a:p>
          <a:p>
            <a:pPr algn="l">
              <a:lnSpc>
                <a:spcPct val="100000"/>
              </a:lnSpc>
            </a:pPr>
            <a:endParaRPr lang="en-GB" sz="2400" b="1" dirty="0">
              <a:latin typeface="+mn-lt"/>
              <a:cs typeface="Arial" panose="020B0604020202020204" pitchFamily="34" charset="0"/>
            </a:endParaRPr>
          </a:p>
          <a:p>
            <a:pPr algn="l">
              <a:lnSpc>
                <a:spcPct val="100000"/>
              </a:lnSpc>
            </a:pPr>
            <a:endParaRPr lang="en-GB" sz="1200" b="1" dirty="0">
              <a:latin typeface="+mn-lt"/>
              <a:cs typeface="Arial" panose="020B0604020202020204" pitchFamily="34" charset="0"/>
            </a:endParaRPr>
          </a:p>
        </p:txBody>
      </p:sp>
      <p:pic>
        <p:nvPicPr>
          <p:cNvPr id="5" name="Picture 4">
            <a:extLst>
              <a:ext uri="{FF2B5EF4-FFF2-40B4-BE49-F238E27FC236}">
                <a16:creationId xmlns:a16="http://schemas.microsoft.com/office/drawing/2014/main" id="{76F5DEE9-4B42-3430-5BB8-9F1EA30209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705" b="-7658"/>
          <a:stretch/>
        </p:blipFill>
        <p:spPr>
          <a:xfrm rot="5400000">
            <a:off x="6615162" y="3687307"/>
            <a:ext cx="2944233" cy="1617390"/>
          </a:xfrm>
          <a:prstGeom prst="rect">
            <a:avLst/>
          </a:prstGeom>
        </p:spPr>
      </p:pic>
      <p:pic>
        <p:nvPicPr>
          <p:cNvPr id="6" name="Picture 5">
            <a:extLst>
              <a:ext uri="{FF2B5EF4-FFF2-40B4-BE49-F238E27FC236}">
                <a16:creationId xmlns:a16="http://schemas.microsoft.com/office/drawing/2014/main" id="{6D6F41C4-1C78-F320-BD42-A5E20DEB4A4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331321" y="3777852"/>
            <a:ext cx="2827350" cy="1553183"/>
          </a:xfrm>
          <a:prstGeom prst="rect">
            <a:avLst/>
          </a:prstGeom>
        </p:spPr>
      </p:pic>
      <p:sp>
        <p:nvSpPr>
          <p:cNvPr id="7" name="Right Arrow 7">
            <a:extLst>
              <a:ext uri="{FF2B5EF4-FFF2-40B4-BE49-F238E27FC236}">
                <a16:creationId xmlns:a16="http://schemas.microsoft.com/office/drawing/2014/main" id="{6DB498AF-CC38-7990-B0B0-37C2FD5344C5}"/>
              </a:ext>
            </a:extLst>
          </p:cNvPr>
          <p:cNvSpPr/>
          <p:nvPr/>
        </p:nvSpPr>
        <p:spPr>
          <a:xfrm>
            <a:off x="6724400" y="4353646"/>
            <a:ext cx="511752" cy="401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58D99C84-6903-4E50-F002-9D3E96FD0964}"/>
              </a:ext>
            </a:extLst>
          </p:cNvPr>
          <p:cNvSpPr txBox="1">
            <a:spLocks/>
          </p:cNvSpPr>
          <p:nvPr/>
        </p:nvSpPr>
        <p:spPr>
          <a:xfrm>
            <a:off x="270386" y="2796677"/>
            <a:ext cx="4495206" cy="311393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0" i="0" u="none" strike="noStrike" dirty="0">
                <a:solidFill>
                  <a:srgbClr val="222222"/>
                </a:solidFill>
                <a:effectLst/>
                <a:latin typeface="Arial" panose="020B0604020202020204" pitchFamily="34" charset="0"/>
              </a:rPr>
              <a:t>Which book do you think we should use? </a:t>
            </a:r>
          </a:p>
          <a:p>
            <a:pPr algn="l"/>
            <a:endParaRPr lang="en-GB" sz="2400" dirty="0">
              <a:solidFill>
                <a:srgbClr val="222222"/>
              </a:solidFill>
              <a:latin typeface="Arial" panose="020B0604020202020204" pitchFamily="34" charset="0"/>
            </a:endParaRPr>
          </a:p>
          <a:p>
            <a:pPr algn="l"/>
            <a:r>
              <a:rPr lang="en-GB" sz="2400" b="0" i="0" u="none" strike="noStrike" dirty="0">
                <a:solidFill>
                  <a:srgbClr val="222222"/>
                </a:solidFill>
                <a:effectLst/>
                <a:latin typeface="Arial" panose="020B0604020202020204" pitchFamily="34" charset="0"/>
              </a:rPr>
              <a:t>Why do you like that book?</a:t>
            </a:r>
          </a:p>
          <a:p>
            <a:pPr algn="l"/>
            <a:endParaRPr lang="en-GB" sz="2400" dirty="0">
              <a:solidFill>
                <a:srgbClr val="222222"/>
              </a:solidFill>
              <a:latin typeface="Arial" panose="020B0604020202020204" pitchFamily="34" charset="0"/>
            </a:endParaRPr>
          </a:p>
          <a:p>
            <a:pPr algn="l"/>
            <a:r>
              <a:rPr lang="en-GB" sz="2400" b="0" i="0" u="none" strike="noStrike" dirty="0">
                <a:solidFill>
                  <a:srgbClr val="222222"/>
                </a:solidFill>
                <a:effectLst/>
                <a:latin typeface="Arial" panose="020B0604020202020204" pitchFamily="34" charset="0"/>
              </a:rPr>
              <a:t>What do you need to think about when designing the decoration for the door?</a:t>
            </a:r>
            <a:endParaRPr lang="en-GB" sz="2400" b="1" dirty="0">
              <a:latin typeface="+mn-lt"/>
              <a:cs typeface="Arial" panose="020B0604020202020204" pitchFamily="34" charset="0"/>
            </a:endParaRPr>
          </a:p>
          <a:p>
            <a:pPr algn="l"/>
            <a:endParaRPr lang="en-GB" sz="1200" b="1" dirty="0">
              <a:latin typeface="+mn-lt"/>
              <a:cs typeface="Arial" panose="020B0604020202020204" pitchFamily="34" charset="0"/>
            </a:endParaRPr>
          </a:p>
        </p:txBody>
      </p:sp>
    </p:spTree>
    <p:extLst>
      <p:ext uri="{BB962C8B-B14F-4D97-AF65-F5344CB8AC3E}">
        <p14:creationId xmlns:p14="http://schemas.microsoft.com/office/powerpoint/2010/main" val="173428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AE269-D48D-465B-A43A-B36BE87AB404}"/>
              </a:ext>
            </a:extLst>
          </p:cNvPr>
          <p:cNvSpPr txBox="1"/>
          <p:nvPr/>
        </p:nvSpPr>
        <p:spPr>
          <a:xfrm>
            <a:off x="328092" y="1171412"/>
            <a:ext cx="7344816" cy="646331"/>
          </a:xfrm>
          <a:prstGeom prst="rect">
            <a:avLst/>
          </a:prstGeom>
          <a:noFill/>
        </p:spPr>
        <p:txBody>
          <a:bodyPr wrap="square">
            <a:spAutoFit/>
          </a:bodyPr>
          <a:lstStyle/>
          <a:p>
            <a:pPr fontAlgn="base"/>
            <a:r>
              <a:rPr lang="en-GB" sz="3600" b="1" dirty="0">
                <a:effectLst/>
                <a:ea typeface="Times New Roman" panose="02020603050405020304" pitchFamily="18" charset="0"/>
              </a:rPr>
              <a:t>Research</a:t>
            </a:r>
          </a:p>
        </p:txBody>
      </p:sp>
      <p:sp>
        <p:nvSpPr>
          <p:cNvPr id="5" name="TextBox 4">
            <a:extLst>
              <a:ext uri="{FF2B5EF4-FFF2-40B4-BE49-F238E27FC236}">
                <a16:creationId xmlns:a16="http://schemas.microsoft.com/office/drawing/2014/main" id="{80DB0F35-8CC2-48A2-9F6B-3104B8CC3B92}"/>
              </a:ext>
            </a:extLst>
          </p:cNvPr>
          <p:cNvSpPr txBox="1"/>
          <p:nvPr/>
        </p:nvSpPr>
        <p:spPr>
          <a:xfrm>
            <a:off x="328092" y="1905506"/>
            <a:ext cx="4360217" cy="3046988"/>
          </a:xfrm>
          <a:prstGeom prst="rect">
            <a:avLst/>
          </a:prstGeom>
          <a:noFill/>
        </p:spPr>
        <p:txBody>
          <a:bodyPr wrap="square">
            <a:spAutoFit/>
          </a:bodyPr>
          <a:lstStyle/>
          <a:p>
            <a:pPr marL="457200" indent="-457200" fontAlgn="base">
              <a:buFont typeface="Arial" panose="020B0604020202020204" pitchFamily="34" charset="0"/>
              <a:buChar char="•"/>
            </a:pPr>
            <a:r>
              <a:rPr lang="en-GB" sz="2400" dirty="0">
                <a:effectLst/>
                <a:ea typeface="Times New Roman" panose="02020603050405020304" pitchFamily="18" charset="0"/>
              </a:rPr>
              <a:t>How big is the door?</a:t>
            </a:r>
            <a:endParaRPr lang="en-GB" sz="2400" dirty="0">
              <a:ea typeface="Times New Roman" panose="02020603050405020304" pitchFamily="18" charset="0"/>
            </a:endParaRPr>
          </a:p>
          <a:p>
            <a:pPr marL="457200" indent="-457200" fontAlgn="base">
              <a:buFont typeface="Arial" panose="020B0604020202020204" pitchFamily="34" charset="0"/>
              <a:buChar char="•"/>
            </a:pPr>
            <a:r>
              <a:rPr lang="en-GB" sz="2400" dirty="0">
                <a:effectLst/>
                <a:ea typeface="Times New Roman" panose="02020603050405020304" pitchFamily="18" charset="0"/>
              </a:rPr>
              <a:t>What features does the door have: a window? A handle?</a:t>
            </a:r>
          </a:p>
          <a:p>
            <a:pPr marL="457200" indent="-457200" fontAlgn="base">
              <a:buFont typeface="Arial" panose="020B0604020202020204" pitchFamily="34" charset="0"/>
              <a:buChar char="•"/>
            </a:pPr>
            <a:r>
              <a:rPr lang="en-GB" sz="2400" dirty="0">
                <a:effectLst/>
                <a:ea typeface="Times New Roman" panose="02020603050405020304" pitchFamily="18" charset="0"/>
              </a:rPr>
              <a:t>Does the features have to be left uncovered?</a:t>
            </a:r>
          </a:p>
          <a:p>
            <a:pPr marL="457200" indent="-457200" fontAlgn="base">
              <a:buFont typeface="Arial" panose="020B0604020202020204" pitchFamily="34" charset="0"/>
              <a:buChar char="•"/>
            </a:pPr>
            <a:endParaRPr lang="en-GB" sz="2400" dirty="0">
              <a:ea typeface="Times New Roman" panose="02020603050405020304" pitchFamily="18" charset="0"/>
            </a:endParaRPr>
          </a:p>
          <a:p>
            <a:pPr marL="457200" indent="-457200" fontAlgn="base">
              <a:buFont typeface="Arial" panose="020B0604020202020204" pitchFamily="34" charset="0"/>
              <a:buChar char="•"/>
            </a:pPr>
            <a:r>
              <a:rPr lang="en-GB" sz="2400" dirty="0">
                <a:ea typeface="Times New Roman" panose="02020603050405020304" pitchFamily="18" charset="0"/>
              </a:rPr>
              <a:t>How can you attach the design to the door?</a:t>
            </a:r>
            <a:endParaRPr lang="en-GB" sz="2400" dirty="0">
              <a:effectLst/>
              <a:ea typeface="Times New Roman" panose="02020603050405020304" pitchFamily="18" charset="0"/>
            </a:endParaRPr>
          </a:p>
        </p:txBody>
      </p:sp>
      <p:grpSp>
        <p:nvGrpSpPr>
          <p:cNvPr id="3" name="Group 2">
            <a:extLst>
              <a:ext uri="{FF2B5EF4-FFF2-40B4-BE49-F238E27FC236}">
                <a16:creationId xmlns:a16="http://schemas.microsoft.com/office/drawing/2014/main" id="{C1E1EFEB-0370-320B-AE52-5717E00CC576}"/>
              </a:ext>
            </a:extLst>
          </p:cNvPr>
          <p:cNvGrpSpPr/>
          <p:nvPr/>
        </p:nvGrpSpPr>
        <p:grpSpPr>
          <a:xfrm>
            <a:off x="4461565" y="1586910"/>
            <a:ext cx="4565884" cy="3989745"/>
            <a:chOff x="4064000" y="1586909"/>
            <a:chExt cx="4565884" cy="3989745"/>
          </a:xfrm>
        </p:grpSpPr>
        <p:pic>
          <p:nvPicPr>
            <p:cNvPr id="7" name="Picture 6">
              <a:extLst>
                <a:ext uri="{FF2B5EF4-FFF2-40B4-BE49-F238E27FC236}">
                  <a16:creationId xmlns:a16="http://schemas.microsoft.com/office/drawing/2014/main" id="{E8D4F40B-DF86-A17E-D86F-1D6AEC929176}"/>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rot="158931">
              <a:off x="4064000" y="1586909"/>
              <a:ext cx="3547267" cy="3989745"/>
            </a:xfrm>
            <a:prstGeom prst="rect">
              <a:avLst/>
            </a:prstGeom>
          </p:spPr>
        </p:pic>
        <p:sp>
          <p:nvSpPr>
            <p:cNvPr id="8" name="TextBox 7">
              <a:extLst>
                <a:ext uri="{FF2B5EF4-FFF2-40B4-BE49-F238E27FC236}">
                  <a16:creationId xmlns:a16="http://schemas.microsoft.com/office/drawing/2014/main" id="{3BC59F80-63DA-91DA-E2EF-B0C4BF88A9AF}"/>
                </a:ext>
              </a:extLst>
            </p:cNvPr>
            <p:cNvSpPr txBox="1"/>
            <p:nvPr/>
          </p:nvSpPr>
          <p:spPr>
            <a:xfrm>
              <a:off x="6908800" y="2737366"/>
              <a:ext cx="1638852" cy="461665"/>
            </a:xfrm>
            <a:prstGeom prst="rect">
              <a:avLst/>
            </a:prstGeom>
            <a:noFill/>
          </p:spPr>
          <p:txBody>
            <a:bodyPr wrap="square" rtlCol="0">
              <a:spAutoFit/>
            </a:bodyPr>
            <a:lstStyle/>
            <a:p>
              <a:r>
                <a:rPr lang="en-US" sz="2400" i="1" dirty="0"/>
                <a:t>Window</a:t>
              </a:r>
            </a:p>
          </p:txBody>
        </p:sp>
        <p:sp>
          <p:nvSpPr>
            <p:cNvPr id="9" name="TextBox 8">
              <a:extLst>
                <a:ext uri="{FF2B5EF4-FFF2-40B4-BE49-F238E27FC236}">
                  <a16:creationId xmlns:a16="http://schemas.microsoft.com/office/drawing/2014/main" id="{CFE52A9A-2D92-789C-1591-6EB9166B688B}"/>
                </a:ext>
              </a:extLst>
            </p:cNvPr>
            <p:cNvSpPr txBox="1"/>
            <p:nvPr/>
          </p:nvSpPr>
          <p:spPr>
            <a:xfrm>
              <a:off x="6991032" y="3287229"/>
              <a:ext cx="1638852" cy="461665"/>
            </a:xfrm>
            <a:prstGeom prst="rect">
              <a:avLst/>
            </a:prstGeom>
            <a:noFill/>
          </p:spPr>
          <p:txBody>
            <a:bodyPr wrap="square" rtlCol="0">
              <a:spAutoFit/>
            </a:bodyPr>
            <a:lstStyle/>
            <a:p>
              <a:r>
                <a:rPr lang="en-US" sz="2400" i="1" dirty="0"/>
                <a:t>Handle</a:t>
              </a:r>
            </a:p>
          </p:txBody>
        </p:sp>
      </p:grpSp>
    </p:spTree>
    <p:extLst>
      <p:ext uri="{BB962C8B-B14F-4D97-AF65-F5344CB8AC3E}">
        <p14:creationId xmlns:p14="http://schemas.microsoft.com/office/powerpoint/2010/main" val="103772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B1CC7F-53F8-1B17-650E-BF6BF01FCD6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45000"/>
                    </a14:imgEffect>
                  </a14:imgLayer>
                </a14:imgProps>
              </a:ext>
              <a:ext uri="{28A0092B-C50C-407E-A947-70E740481C1C}">
                <a14:useLocalDpi xmlns:a14="http://schemas.microsoft.com/office/drawing/2010/main"/>
              </a:ext>
            </a:extLst>
          </a:blip>
          <a:srcRect b="8741"/>
          <a:stretch/>
        </p:blipFill>
        <p:spPr>
          <a:xfrm rot="159397">
            <a:off x="6185109" y="2097382"/>
            <a:ext cx="2905827" cy="3895588"/>
          </a:xfrm>
          <a:prstGeom prst="rect">
            <a:avLst/>
          </a:prstGeom>
        </p:spPr>
      </p:pic>
      <p:sp>
        <p:nvSpPr>
          <p:cNvPr id="2" name="TextBox 1">
            <a:extLst>
              <a:ext uri="{FF2B5EF4-FFF2-40B4-BE49-F238E27FC236}">
                <a16:creationId xmlns:a16="http://schemas.microsoft.com/office/drawing/2014/main" id="{CC6AE269-D48D-465B-A43A-B36BE87AB404}"/>
              </a:ext>
            </a:extLst>
          </p:cNvPr>
          <p:cNvSpPr txBox="1"/>
          <p:nvPr/>
        </p:nvSpPr>
        <p:spPr>
          <a:xfrm>
            <a:off x="328092" y="1171412"/>
            <a:ext cx="7344816" cy="646331"/>
          </a:xfrm>
          <a:prstGeom prst="rect">
            <a:avLst/>
          </a:prstGeom>
          <a:noFill/>
        </p:spPr>
        <p:txBody>
          <a:bodyPr wrap="square">
            <a:spAutoFit/>
          </a:bodyPr>
          <a:lstStyle/>
          <a:p>
            <a:pPr fontAlgn="base"/>
            <a:r>
              <a:rPr lang="en-GB" sz="3600" b="1" dirty="0">
                <a:effectLst/>
                <a:ea typeface="Times New Roman" panose="02020603050405020304" pitchFamily="18" charset="0"/>
              </a:rPr>
              <a:t>Generate Ideas</a:t>
            </a:r>
          </a:p>
        </p:txBody>
      </p:sp>
      <p:sp>
        <p:nvSpPr>
          <p:cNvPr id="5" name="TextBox 4">
            <a:extLst>
              <a:ext uri="{FF2B5EF4-FFF2-40B4-BE49-F238E27FC236}">
                <a16:creationId xmlns:a16="http://schemas.microsoft.com/office/drawing/2014/main" id="{80DB0F35-8CC2-48A2-9F6B-3104B8CC3B92}"/>
              </a:ext>
            </a:extLst>
          </p:cNvPr>
          <p:cNvSpPr txBox="1"/>
          <p:nvPr/>
        </p:nvSpPr>
        <p:spPr>
          <a:xfrm>
            <a:off x="211783" y="1844207"/>
            <a:ext cx="6457810" cy="4154984"/>
          </a:xfrm>
          <a:prstGeom prst="rect">
            <a:avLst/>
          </a:prstGeom>
          <a:noFill/>
        </p:spPr>
        <p:txBody>
          <a:bodyPr wrap="square">
            <a:spAutoFit/>
          </a:bodyPr>
          <a:lstStyle/>
          <a:p>
            <a:pPr marL="342900" indent="-342900" fontAlgn="base">
              <a:buFont typeface="Arial" panose="020B0604020202020204" pitchFamily="34" charset="0"/>
              <a:buChar char="•"/>
            </a:pPr>
            <a:r>
              <a:rPr lang="en-GB" sz="2400" dirty="0">
                <a:effectLst/>
                <a:ea typeface="Times New Roman" panose="02020603050405020304" pitchFamily="18" charset="0"/>
              </a:rPr>
              <a:t>What book do you want to use?</a:t>
            </a:r>
          </a:p>
          <a:p>
            <a:pPr marL="342900" indent="-342900" fontAlgn="base">
              <a:buFont typeface="Arial" panose="020B0604020202020204" pitchFamily="34" charset="0"/>
              <a:buChar char="•"/>
            </a:pPr>
            <a:r>
              <a:rPr lang="en-GB" sz="2400" dirty="0">
                <a:ea typeface="Times New Roman" panose="02020603050405020304" pitchFamily="18" charset="0"/>
              </a:rPr>
              <a:t>What key features do you remember about the story? What does this book make you think of?</a:t>
            </a:r>
          </a:p>
          <a:p>
            <a:pPr marL="342900" indent="-342900" fontAlgn="base">
              <a:buFont typeface="Arial" panose="020B0604020202020204" pitchFamily="34" charset="0"/>
              <a:buChar char="•"/>
            </a:pPr>
            <a:r>
              <a:rPr lang="en-GB" sz="2400" dirty="0">
                <a:effectLst/>
                <a:ea typeface="Times New Roman" panose="02020603050405020304" pitchFamily="18" charset="0"/>
              </a:rPr>
              <a:t>What would you put on the cover of this book to make someone want to read the book?</a:t>
            </a:r>
          </a:p>
          <a:p>
            <a:pPr marL="342900" indent="-342900" fontAlgn="base">
              <a:buFont typeface="Arial" panose="020B0604020202020204" pitchFamily="34" charset="0"/>
              <a:buChar char="•"/>
            </a:pPr>
            <a:endParaRPr lang="en-GB" sz="2400" dirty="0">
              <a:ea typeface="Times New Roman" panose="02020603050405020304" pitchFamily="18" charset="0"/>
            </a:endParaRPr>
          </a:p>
          <a:p>
            <a:pPr marL="342900" indent="-342900" fontAlgn="base">
              <a:buFont typeface="Arial" panose="020B0604020202020204" pitchFamily="34" charset="0"/>
              <a:buChar char="•"/>
            </a:pPr>
            <a:r>
              <a:rPr lang="en-GB" sz="2400" dirty="0">
                <a:effectLst/>
                <a:ea typeface="Times New Roman" panose="02020603050405020304" pitchFamily="18" charset="0"/>
              </a:rPr>
              <a:t>Are you going to draw the artwork? </a:t>
            </a:r>
            <a:r>
              <a:rPr lang="en-GB" sz="2400" dirty="0">
                <a:ea typeface="Times New Roman" panose="02020603050405020304" pitchFamily="18" charset="0"/>
              </a:rPr>
              <a:t>Or use printed images? Or something else?</a:t>
            </a:r>
            <a:endParaRPr lang="en-GB" sz="2400" dirty="0">
              <a:effectLst/>
              <a:ea typeface="Times New Roman" panose="02020603050405020304" pitchFamily="18" charset="0"/>
            </a:endParaRPr>
          </a:p>
          <a:p>
            <a:pPr marL="342900" indent="-342900" fontAlgn="base">
              <a:buFont typeface="Arial" panose="020B0604020202020204" pitchFamily="34" charset="0"/>
              <a:buChar char="•"/>
            </a:pPr>
            <a:endParaRPr lang="en-GB" sz="2400" dirty="0">
              <a:effectLst/>
              <a:ea typeface="Times New Roman" panose="02020603050405020304" pitchFamily="18" charset="0"/>
            </a:endParaRPr>
          </a:p>
          <a:p>
            <a:pPr marL="342900" indent="-342900" fontAlgn="base">
              <a:buFont typeface="Arial" panose="020B0604020202020204" pitchFamily="34" charset="0"/>
              <a:buChar char="•"/>
            </a:pPr>
            <a:r>
              <a:rPr lang="en-GB" sz="2400" dirty="0">
                <a:effectLst/>
                <a:ea typeface="Times New Roman" panose="02020603050405020304" pitchFamily="18" charset="0"/>
              </a:rPr>
              <a:t>Sketch your design idea.</a:t>
            </a:r>
          </a:p>
          <a:p>
            <a:pPr marL="342900" indent="-342900" fontAlgn="base">
              <a:buFont typeface="Arial" panose="020B0604020202020204" pitchFamily="34" charset="0"/>
              <a:buChar char="•"/>
            </a:pPr>
            <a:r>
              <a:rPr lang="en-GB" sz="2400" dirty="0">
                <a:ea typeface="Times New Roman" panose="02020603050405020304" pitchFamily="18" charset="0"/>
              </a:rPr>
              <a:t>Add labels to explain the features. </a:t>
            </a:r>
            <a:endParaRPr lang="en-GB" sz="2400" dirty="0">
              <a:effectLst/>
              <a:ea typeface="Times New Roman" panose="02020603050405020304" pitchFamily="18" charset="0"/>
            </a:endParaRPr>
          </a:p>
        </p:txBody>
      </p:sp>
    </p:spTree>
    <p:extLst>
      <p:ext uri="{BB962C8B-B14F-4D97-AF65-F5344CB8AC3E}">
        <p14:creationId xmlns:p14="http://schemas.microsoft.com/office/powerpoint/2010/main" val="2724908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62CEDC-105E-F58C-F5AA-7241E01535DB}"/>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rot="5400000">
            <a:off x="691192" y="4079600"/>
            <a:ext cx="1213817" cy="1940017"/>
          </a:xfrm>
          <a:prstGeom prst="rect">
            <a:avLst/>
          </a:prstGeom>
        </p:spPr>
      </p:pic>
      <p:sp>
        <p:nvSpPr>
          <p:cNvPr id="2" name="TextBox 1">
            <a:extLst>
              <a:ext uri="{FF2B5EF4-FFF2-40B4-BE49-F238E27FC236}">
                <a16:creationId xmlns:a16="http://schemas.microsoft.com/office/drawing/2014/main" id="{CC6AE269-D48D-465B-A43A-B36BE87AB404}"/>
              </a:ext>
            </a:extLst>
          </p:cNvPr>
          <p:cNvSpPr txBox="1"/>
          <p:nvPr/>
        </p:nvSpPr>
        <p:spPr>
          <a:xfrm>
            <a:off x="328092" y="1171412"/>
            <a:ext cx="7344816" cy="646331"/>
          </a:xfrm>
          <a:prstGeom prst="rect">
            <a:avLst/>
          </a:prstGeom>
          <a:noFill/>
        </p:spPr>
        <p:txBody>
          <a:bodyPr wrap="square">
            <a:spAutoFit/>
          </a:bodyPr>
          <a:lstStyle/>
          <a:p>
            <a:pPr fontAlgn="base"/>
            <a:r>
              <a:rPr lang="en-GB" sz="3600" b="1" dirty="0">
                <a:effectLst/>
                <a:ea typeface="Times New Roman" panose="02020603050405020304" pitchFamily="18" charset="0"/>
              </a:rPr>
              <a:t>Example of a Design Idea</a:t>
            </a:r>
          </a:p>
        </p:txBody>
      </p:sp>
      <p:sp>
        <p:nvSpPr>
          <p:cNvPr id="5" name="TextBox 4">
            <a:extLst>
              <a:ext uri="{FF2B5EF4-FFF2-40B4-BE49-F238E27FC236}">
                <a16:creationId xmlns:a16="http://schemas.microsoft.com/office/drawing/2014/main" id="{80DB0F35-8CC2-48A2-9F6B-3104B8CC3B92}"/>
              </a:ext>
            </a:extLst>
          </p:cNvPr>
          <p:cNvSpPr txBox="1"/>
          <p:nvPr/>
        </p:nvSpPr>
        <p:spPr>
          <a:xfrm>
            <a:off x="211783" y="2002409"/>
            <a:ext cx="5348189" cy="2308324"/>
          </a:xfrm>
          <a:prstGeom prst="rect">
            <a:avLst/>
          </a:prstGeom>
          <a:noFill/>
        </p:spPr>
        <p:txBody>
          <a:bodyPr wrap="square">
            <a:spAutoFit/>
          </a:bodyPr>
          <a:lstStyle/>
          <a:p>
            <a:pPr marL="342900" indent="-342900" fontAlgn="base">
              <a:buFont typeface="Arial" panose="020B0604020202020204" pitchFamily="34" charset="0"/>
              <a:buChar char="•"/>
            </a:pPr>
            <a:r>
              <a:rPr lang="en-GB" sz="2400" dirty="0">
                <a:ea typeface="Times New Roman" panose="02020603050405020304" pitchFamily="18" charset="0"/>
              </a:rPr>
              <a:t>Consider the </a:t>
            </a:r>
            <a:r>
              <a:rPr lang="en-GB" sz="2400">
                <a:ea typeface="Times New Roman" panose="02020603050405020304" pitchFamily="18" charset="0"/>
              </a:rPr>
              <a:t>book ‘Stig </a:t>
            </a:r>
            <a:r>
              <a:rPr lang="en-GB" sz="2400" dirty="0">
                <a:ea typeface="Times New Roman" panose="02020603050405020304" pitchFamily="18" charset="0"/>
              </a:rPr>
              <a:t>of </a:t>
            </a:r>
            <a:r>
              <a:rPr lang="en-GB" sz="2400">
                <a:ea typeface="Times New Roman" panose="02020603050405020304" pitchFamily="18" charset="0"/>
              </a:rPr>
              <a:t>the Dump’ </a:t>
            </a:r>
            <a:r>
              <a:rPr lang="en-GB" sz="2400" dirty="0">
                <a:ea typeface="Times New Roman" panose="02020603050405020304" pitchFamily="18" charset="0"/>
              </a:rPr>
              <a:t>(by Clive King)</a:t>
            </a:r>
          </a:p>
          <a:p>
            <a:pPr marL="342900" indent="-342900" fontAlgn="base">
              <a:buFont typeface="Arial" panose="020B0604020202020204" pitchFamily="34" charset="0"/>
              <a:buChar char="•"/>
            </a:pPr>
            <a:r>
              <a:rPr lang="en-GB" sz="2400" dirty="0">
                <a:effectLst/>
                <a:ea typeface="Times New Roman" panose="02020603050405020304" pitchFamily="18" charset="0"/>
              </a:rPr>
              <a:t>Stig built his den using rubbish from the dump</a:t>
            </a:r>
          </a:p>
          <a:p>
            <a:pPr marL="342900" indent="-342900" fontAlgn="base">
              <a:buFont typeface="Arial" panose="020B0604020202020204" pitchFamily="34" charset="0"/>
              <a:buChar char="•"/>
            </a:pPr>
            <a:r>
              <a:rPr lang="en-GB" sz="2400" dirty="0">
                <a:ea typeface="Times New Roman" panose="02020603050405020304" pitchFamily="18" charset="0"/>
              </a:rPr>
              <a:t>Our design idea could be </a:t>
            </a:r>
            <a:r>
              <a:rPr lang="en-GB" sz="2400" dirty="0">
                <a:effectLst/>
                <a:ea typeface="Times New Roman" panose="02020603050405020304" pitchFamily="18" charset="0"/>
              </a:rPr>
              <a:t>to make the door look like it is built from rubbish!</a:t>
            </a:r>
          </a:p>
        </p:txBody>
      </p:sp>
      <p:pic>
        <p:nvPicPr>
          <p:cNvPr id="3" name="Picture 2">
            <a:extLst>
              <a:ext uri="{FF2B5EF4-FFF2-40B4-BE49-F238E27FC236}">
                <a16:creationId xmlns:a16="http://schemas.microsoft.com/office/drawing/2014/main" id="{070D1E98-95F2-6532-CEBE-7157C422E689}"/>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rot="16200000">
            <a:off x="2377542" y="5012445"/>
            <a:ext cx="1087260" cy="921073"/>
          </a:xfrm>
          <a:prstGeom prst="rect">
            <a:avLst/>
          </a:prstGeom>
        </p:spPr>
      </p:pic>
      <p:pic>
        <p:nvPicPr>
          <p:cNvPr id="4" name="Picture 3">
            <a:extLst>
              <a:ext uri="{FF2B5EF4-FFF2-40B4-BE49-F238E27FC236}">
                <a16:creationId xmlns:a16="http://schemas.microsoft.com/office/drawing/2014/main" id="{5198A326-16E7-C30E-CAA1-26A267025F7D}"/>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rot="16200000">
            <a:off x="3842553" y="3963863"/>
            <a:ext cx="1400420" cy="2171490"/>
          </a:xfrm>
          <a:prstGeom prst="rect">
            <a:avLst/>
          </a:prstGeom>
        </p:spPr>
      </p:pic>
      <p:pic>
        <p:nvPicPr>
          <p:cNvPr id="10" name="Picture 9" descr="Logo&#10;&#10;Description automatically generated">
            <a:extLst>
              <a:ext uri="{FF2B5EF4-FFF2-40B4-BE49-F238E27FC236}">
                <a16:creationId xmlns:a16="http://schemas.microsoft.com/office/drawing/2014/main" id="{2558EBD1-7CD3-D242-BB59-F7904A5C4AFA}"/>
              </a:ext>
            </a:extLst>
          </p:cNvPr>
          <p:cNvPicPr>
            <a:picLocks noChangeAspect="1"/>
          </p:cNvPicPr>
          <p:nvPr/>
        </p:nvPicPr>
        <p:blipFill>
          <a:blip r:embed="rId9"/>
          <a:stretch>
            <a:fillRect/>
          </a:stretch>
        </p:blipFill>
        <p:spPr>
          <a:xfrm>
            <a:off x="6218126" y="3591339"/>
            <a:ext cx="2597782" cy="2425273"/>
          </a:xfrm>
          <a:prstGeom prst="rect">
            <a:avLst/>
          </a:prstGeom>
        </p:spPr>
      </p:pic>
      <p:pic>
        <p:nvPicPr>
          <p:cNvPr id="13" name="Picture 12" descr="A group of boxes&#10;&#10;Description automatically generated with medium confidence">
            <a:extLst>
              <a:ext uri="{FF2B5EF4-FFF2-40B4-BE49-F238E27FC236}">
                <a16:creationId xmlns:a16="http://schemas.microsoft.com/office/drawing/2014/main" id="{CC133A4B-2CC2-A8FE-5963-D27F769038C1}"/>
              </a:ext>
            </a:extLst>
          </p:cNvPr>
          <p:cNvPicPr>
            <a:picLocks noChangeAspect="1"/>
          </p:cNvPicPr>
          <p:nvPr/>
        </p:nvPicPr>
        <p:blipFill>
          <a:blip r:embed="rId10"/>
          <a:stretch>
            <a:fillRect/>
          </a:stretch>
        </p:blipFill>
        <p:spPr>
          <a:xfrm>
            <a:off x="6733297" y="1120675"/>
            <a:ext cx="2198920" cy="2308325"/>
          </a:xfrm>
          <a:prstGeom prst="rect">
            <a:avLst/>
          </a:prstGeom>
        </p:spPr>
      </p:pic>
      <p:pic>
        <p:nvPicPr>
          <p:cNvPr id="15" name="Picture 14" descr="A picture containing light&#10;&#10;Description automatically generated">
            <a:extLst>
              <a:ext uri="{FF2B5EF4-FFF2-40B4-BE49-F238E27FC236}">
                <a16:creationId xmlns:a16="http://schemas.microsoft.com/office/drawing/2014/main" id="{EED459EA-D9E1-FAA4-43FA-0D6A0E96DA63}"/>
              </a:ext>
            </a:extLst>
          </p:cNvPr>
          <p:cNvPicPr>
            <a:picLocks noChangeAspect="1"/>
          </p:cNvPicPr>
          <p:nvPr/>
        </p:nvPicPr>
        <p:blipFill>
          <a:blip r:embed="rId11"/>
          <a:stretch>
            <a:fillRect/>
          </a:stretch>
        </p:blipFill>
        <p:spPr>
          <a:xfrm>
            <a:off x="5764172" y="2634322"/>
            <a:ext cx="2068585" cy="1373670"/>
          </a:xfrm>
          <a:prstGeom prst="rect">
            <a:avLst/>
          </a:prstGeom>
        </p:spPr>
      </p:pic>
    </p:spTree>
    <p:extLst>
      <p:ext uri="{BB962C8B-B14F-4D97-AF65-F5344CB8AC3E}">
        <p14:creationId xmlns:p14="http://schemas.microsoft.com/office/powerpoint/2010/main" val="147785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AE269-D48D-465B-A43A-B36BE87AB404}"/>
              </a:ext>
            </a:extLst>
          </p:cNvPr>
          <p:cNvSpPr txBox="1"/>
          <p:nvPr/>
        </p:nvSpPr>
        <p:spPr>
          <a:xfrm>
            <a:off x="188392" y="1025879"/>
            <a:ext cx="7344816" cy="646331"/>
          </a:xfrm>
          <a:prstGeom prst="rect">
            <a:avLst/>
          </a:prstGeom>
          <a:noFill/>
        </p:spPr>
        <p:txBody>
          <a:bodyPr wrap="square">
            <a:spAutoFit/>
          </a:bodyPr>
          <a:lstStyle/>
          <a:p>
            <a:pPr fontAlgn="base"/>
            <a:r>
              <a:rPr lang="en-GB" sz="3600" b="1" dirty="0">
                <a:effectLst/>
                <a:ea typeface="Times New Roman" panose="02020603050405020304" pitchFamily="18" charset="0"/>
              </a:rPr>
              <a:t>Example of Implementation</a:t>
            </a:r>
          </a:p>
        </p:txBody>
      </p:sp>
      <p:sp>
        <p:nvSpPr>
          <p:cNvPr id="5" name="TextBox 4">
            <a:extLst>
              <a:ext uri="{FF2B5EF4-FFF2-40B4-BE49-F238E27FC236}">
                <a16:creationId xmlns:a16="http://schemas.microsoft.com/office/drawing/2014/main" id="{80DB0F35-8CC2-48A2-9F6B-3104B8CC3B92}"/>
              </a:ext>
            </a:extLst>
          </p:cNvPr>
          <p:cNvSpPr txBox="1"/>
          <p:nvPr/>
        </p:nvSpPr>
        <p:spPr>
          <a:xfrm>
            <a:off x="188392" y="1754687"/>
            <a:ext cx="8844772" cy="830997"/>
          </a:xfrm>
          <a:prstGeom prst="rect">
            <a:avLst/>
          </a:prstGeom>
          <a:noFill/>
        </p:spPr>
        <p:txBody>
          <a:bodyPr wrap="square">
            <a:spAutoFit/>
          </a:bodyPr>
          <a:lstStyle/>
          <a:p>
            <a:pPr marL="457200" indent="-457200" fontAlgn="base">
              <a:buFont typeface="Arial" panose="020B0604020202020204" pitchFamily="34" charset="0"/>
              <a:buChar char="•"/>
            </a:pPr>
            <a:r>
              <a:rPr lang="en-GB" sz="2400" dirty="0">
                <a:effectLst/>
                <a:ea typeface="Times New Roman" panose="02020603050405020304" pitchFamily="18" charset="0"/>
              </a:rPr>
              <a:t>This design used images found on the internet and some artwork </a:t>
            </a:r>
          </a:p>
          <a:p>
            <a:pPr marL="457200" indent="-457200" fontAlgn="base">
              <a:buFont typeface="Arial" panose="020B0604020202020204" pitchFamily="34" charset="0"/>
              <a:buChar char="•"/>
            </a:pPr>
            <a:r>
              <a:rPr lang="en-GB" sz="2400" dirty="0">
                <a:ea typeface="Times New Roman" panose="02020603050405020304" pitchFamily="18" charset="0"/>
              </a:rPr>
              <a:t>It was attached to the door using sticky tack</a:t>
            </a:r>
          </a:p>
        </p:txBody>
      </p:sp>
      <p:pic>
        <p:nvPicPr>
          <p:cNvPr id="3" name="Picture 2">
            <a:extLst>
              <a:ext uri="{FF2B5EF4-FFF2-40B4-BE49-F238E27FC236}">
                <a16:creationId xmlns:a16="http://schemas.microsoft.com/office/drawing/2014/main" id="{35BF92F9-32E4-DC95-BA58-282C0A199E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05" b="-7658"/>
          <a:stretch/>
        </p:blipFill>
        <p:spPr>
          <a:xfrm rot="5400000">
            <a:off x="1893927" y="3312209"/>
            <a:ext cx="3457045" cy="1899099"/>
          </a:xfrm>
          <a:prstGeom prst="rect">
            <a:avLst/>
          </a:prstGeom>
        </p:spPr>
      </p:pic>
      <p:pic>
        <p:nvPicPr>
          <p:cNvPr id="4" name="Picture 3">
            <a:extLst>
              <a:ext uri="{FF2B5EF4-FFF2-40B4-BE49-F238E27FC236}">
                <a16:creationId xmlns:a16="http://schemas.microsoft.com/office/drawing/2014/main" id="{9FCF1622-EDE0-FFEA-D41B-742ED8B3DE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306738" y="3308541"/>
            <a:ext cx="3387593" cy="1860949"/>
          </a:xfrm>
          <a:prstGeom prst="rect">
            <a:avLst/>
          </a:prstGeom>
        </p:spPr>
      </p:pic>
      <p:sp>
        <p:nvSpPr>
          <p:cNvPr id="6" name="Right Arrow 7">
            <a:extLst>
              <a:ext uri="{FF2B5EF4-FFF2-40B4-BE49-F238E27FC236}">
                <a16:creationId xmlns:a16="http://schemas.microsoft.com/office/drawing/2014/main" id="{48C797F6-E16E-2B41-7F0E-CB2413778044}"/>
              </a:ext>
            </a:extLst>
          </p:cNvPr>
          <p:cNvSpPr/>
          <p:nvPr/>
        </p:nvSpPr>
        <p:spPr>
          <a:xfrm>
            <a:off x="2430835" y="4011686"/>
            <a:ext cx="336783" cy="355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7C86FAA-A2E0-F786-F7C1-21A389B619E6}"/>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rot="5400000">
            <a:off x="6529512" y="2419955"/>
            <a:ext cx="2605789" cy="2171490"/>
          </a:xfrm>
          <a:prstGeom prst="rect">
            <a:avLst/>
          </a:prstGeom>
        </p:spPr>
      </p:pic>
      <p:pic>
        <p:nvPicPr>
          <p:cNvPr id="7" name="Picture 6">
            <a:extLst>
              <a:ext uri="{FF2B5EF4-FFF2-40B4-BE49-F238E27FC236}">
                <a16:creationId xmlns:a16="http://schemas.microsoft.com/office/drawing/2014/main" id="{968C2D6F-8699-D8A1-35D9-2A1319674A1F}"/>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t="39008" r="47228"/>
          <a:stretch/>
        </p:blipFill>
        <p:spPr>
          <a:xfrm rot="5400000">
            <a:off x="5580039" y="3586709"/>
            <a:ext cx="1996967" cy="2810184"/>
          </a:xfrm>
          <a:prstGeom prst="rect">
            <a:avLst/>
          </a:prstGeom>
        </p:spPr>
      </p:pic>
      <p:sp>
        <p:nvSpPr>
          <p:cNvPr id="10" name="TextBox 9">
            <a:extLst>
              <a:ext uri="{FF2B5EF4-FFF2-40B4-BE49-F238E27FC236}">
                <a16:creationId xmlns:a16="http://schemas.microsoft.com/office/drawing/2014/main" id="{FED65131-DF2C-7654-17B6-B48035CF3D74}"/>
              </a:ext>
            </a:extLst>
          </p:cNvPr>
          <p:cNvSpPr txBox="1"/>
          <p:nvPr/>
        </p:nvSpPr>
        <p:spPr>
          <a:xfrm>
            <a:off x="4564970" y="3172838"/>
            <a:ext cx="2181691" cy="830997"/>
          </a:xfrm>
          <a:prstGeom prst="rect">
            <a:avLst/>
          </a:prstGeom>
          <a:noFill/>
        </p:spPr>
        <p:txBody>
          <a:bodyPr wrap="square">
            <a:spAutoFit/>
          </a:bodyPr>
          <a:lstStyle/>
          <a:p>
            <a:pPr algn="r" fontAlgn="base"/>
            <a:r>
              <a:rPr lang="en-GB" sz="2400" i="1" dirty="0">
                <a:effectLst/>
                <a:ea typeface="Times New Roman" panose="02020603050405020304" pitchFamily="18" charset="0"/>
              </a:rPr>
              <a:t>Close up of some features</a:t>
            </a:r>
            <a:endParaRPr lang="en-GB" sz="2400" i="1" dirty="0">
              <a:ea typeface="Times New Roman" panose="02020603050405020304" pitchFamily="18" charset="0"/>
            </a:endParaRPr>
          </a:p>
        </p:txBody>
      </p:sp>
    </p:spTree>
    <p:extLst>
      <p:ext uri="{BB962C8B-B14F-4D97-AF65-F5344CB8AC3E}">
        <p14:creationId xmlns:p14="http://schemas.microsoft.com/office/powerpoint/2010/main" val="3766671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270386" y="1037104"/>
            <a:ext cx="2954677"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Extensions</a:t>
            </a:r>
          </a:p>
        </p:txBody>
      </p:sp>
      <p:sp>
        <p:nvSpPr>
          <p:cNvPr id="2" name="Title 1">
            <a:extLst>
              <a:ext uri="{FF2B5EF4-FFF2-40B4-BE49-F238E27FC236}">
                <a16:creationId xmlns:a16="http://schemas.microsoft.com/office/drawing/2014/main" id="{D33500C5-5E30-4AD7-4ED5-854ED6796FE1}"/>
              </a:ext>
            </a:extLst>
          </p:cNvPr>
          <p:cNvSpPr txBox="1">
            <a:spLocks/>
          </p:cNvSpPr>
          <p:nvPr/>
        </p:nvSpPr>
        <p:spPr>
          <a:xfrm>
            <a:off x="270386" y="1760518"/>
            <a:ext cx="2954677" cy="183358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400" b="1" dirty="0">
              <a:latin typeface="+mn-lt"/>
              <a:cs typeface="Arial" panose="020B0604020202020204" pitchFamily="34" charset="0"/>
            </a:endParaRPr>
          </a:p>
        </p:txBody>
      </p:sp>
      <p:sp>
        <p:nvSpPr>
          <p:cNvPr id="5" name="TextBox 4">
            <a:extLst>
              <a:ext uri="{FF2B5EF4-FFF2-40B4-BE49-F238E27FC236}">
                <a16:creationId xmlns:a16="http://schemas.microsoft.com/office/drawing/2014/main" id="{019B5CE2-543F-53D2-BEBD-2741BDF35F7A}"/>
              </a:ext>
            </a:extLst>
          </p:cNvPr>
          <p:cNvSpPr txBox="1"/>
          <p:nvPr/>
        </p:nvSpPr>
        <p:spPr>
          <a:xfrm>
            <a:off x="270386" y="1898134"/>
            <a:ext cx="8360996" cy="169706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400" dirty="0"/>
              <a:t>How could your design be improved?</a:t>
            </a:r>
          </a:p>
          <a:p>
            <a:pPr marL="285750" indent="-285750">
              <a:lnSpc>
                <a:spcPct val="150000"/>
              </a:lnSpc>
              <a:buFont typeface="Arial" panose="020B0604020202020204" pitchFamily="34" charset="0"/>
              <a:buChar char="•"/>
            </a:pPr>
            <a:r>
              <a:rPr lang="en-US" sz="2400" dirty="0"/>
              <a:t>Can you design covers or door designs for other books?</a:t>
            </a:r>
          </a:p>
          <a:p>
            <a:pPr marL="285750" indent="-285750">
              <a:lnSpc>
                <a:spcPct val="150000"/>
              </a:lnSpc>
              <a:buFont typeface="Arial" panose="020B0604020202020204" pitchFamily="34" charset="0"/>
              <a:buChar char="•"/>
            </a:pPr>
            <a:r>
              <a:rPr lang="en-US" sz="2400" dirty="0"/>
              <a:t>Are there books that have a door as a major part of their story? </a:t>
            </a:r>
          </a:p>
        </p:txBody>
      </p:sp>
    </p:spTree>
    <p:extLst>
      <p:ext uri="{BB962C8B-B14F-4D97-AF65-F5344CB8AC3E}">
        <p14:creationId xmlns:p14="http://schemas.microsoft.com/office/powerpoint/2010/main" val="3139317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744</TotalTime>
  <Words>488</Words>
  <Application>Microsoft Office PowerPoint</Application>
  <PresentationFormat>On-screen Show (4:3)</PresentationFormat>
  <Paragraphs>54</Paragraphs>
  <Slides>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shield presentation</dc:title>
  <dc:creator>Attainment in Education</dc:creator>
  <cp:lastModifiedBy>Holly Margerison-Smith</cp:lastModifiedBy>
  <cp:revision>74</cp:revision>
  <cp:lastPrinted>2023-02-12T16:49:12Z</cp:lastPrinted>
  <dcterms:created xsi:type="dcterms:W3CDTF">2017-06-28T15:11:57Z</dcterms:created>
  <dcterms:modified xsi:type="dcterms:W3CDTF">2023-02-13T08:47:14Z</dcterms:modified>
</cp:coreProperties>
</file>