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60" r:id="rId3"/>
    <p:sldId id="261" r:id="rId4"/>
    <p:sldId id="262"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993" autoAdjust="0"/>
  </p:normalViewPr>
  <p:slideViewPr>
    <p:cSldViewPr snapToGrid="0" snapToObjects="1">
      <p:cViewPr varScale="1">
        <p:scale>
          <a:sx n="75" d="100"/>
          <a:sy n="75" d="100"/>
        </p:scale>
        <p:origin x="1550"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2D1842-CF5B-442B-92CB-9D669DF2244F}" type="datetimeFigureOut">
              <a:rPr lang="en-GB" smtClean="0"/>
              <a:t>19/12/2019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5F047-9333-4A8D-A999-7382245CCE4F}" type="slidenum">
              <a:rPr lang="en-GB" smtClean="0"/>
              <a:t>‹#›</a:t>
            </a:fld>
            <a:endParaRPr lang="en-GB"/>
          </a:p>
        </p:txBody>
      </p:sp>
    </p:spTree>
    <p:extLst>
      <p:ext uri="{BB962C8B-B14F-4D97-AF65-F5344CB8AC3E}">
        <p14:creationId xmlns:p14="http://schemas.microsoft.com/office/powerpoint/2010/main" val="157634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5F047-9333-4A8D-A999-7382245CCE4F}" type="slidenum">
              <a:rPr lang="en-GB" smtClean="0"/>
              <a:t>1</a:t>
            </a:fld>
            <a:endParaRPr lang="en-GB"/>
          </a:p>
        </p:txBody>
      </p:sp>
    </p:spTree>
    <p:extLst>
      <p:ext uri="{BB962C8B-B14F-4D97-AF65-F5344CB8AC3E}">
        <p14:creationId xmlns:p14="http://schemas.microsoft.com/office/powerpoint/2010/main" val="947656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there is not easy access to a sink then this step could be done in advance with glasses pre-filled with water. The drinking glasses used must have a top that can be completely covered by a piece of card without letting any air in. Alternatively, an open water bottle could also be used.</a:t>
            </a:r>
          </a:p>
        </p:txBody>
      </p:sp>
      <p:sp>
        <p:nvSpPr>
          <p:cNvPr id="4" name="Slide Number Placeholder 3"/>
          <p:cNvSpPr>
            <a:spLocks noGrp="1"/>
          </p:cNvSpPr>
          <p:nvPr>
            <p:ph type="sldNum" sz="quarter" idx="5"/>
          </p:nvPr>
        </p:nvSpPr>
        <p:spPr/>
        <p:txBody>
          <a:bodyPr/>
          <a:lstStyle/>
          <a:p>
            <a:fld id="{5A45F047-9333-4A8D-A999-7382245CCE4F}" type="slidenum">
              <a:rPr lang="en-GB" smtClean="0"/>
              <a:t>2</a:t>
            </a:fld>
            <a:endParaRPr lang="en-GB"/>
          </a:p>
        </p:txBody>
      </p:sp>
    </p:spTree>
    <p:extLst>
      <p:ext uri="{BB962C8B-B14F-4D97-AF65-F5344CB8AC3E}">
        <p14:creationId xmlns:p14="http://schemas.microsoft.com/office/powerpoint/2010/main" val="976787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Get learners to check there are no air bubbles in the glass as this could lead to the experiment failing and water going everywhere! Teacher may wish to check this to make sure before learners complete step 3. </a:t>
            </a:r>
            <a:r>
              <a:rPr lang="en-GB" sz="1200" kern="1200" dirty="0">
                <a:solidFill>
                  <a:schemeClr val="tx1"/>
                </a:solidFill>
                <a:effectLst/>
                <a:latin typeface="+mn-lt"/>
                <a:ea typeface="+mn-ea"/>
                <a:cs typeface="+mn-cs"/>
              </a:rPr>
              <a:t>The card used should be cut into small pieces that are large enough to completely cover the whole of the top of the glass.</a:t>
            </a:r>
          </a:p>
        </p:txBody>
      </p:sp>
      <p:sp>
        <p:nvSpPr>
          <p:cNvPr id="4" name="Slide Number Placeholder 3"/>
          <p:cNvSpPr>
            <a:spLocks noGrp="1"/>
          </p:cNvSpPr>
          <p:nvPr>
            <p:ph type="sldNum" sz="quarter" idx="5"/>
          </p:nvPr>
        </p:nvSpPr>
        <p:spPr/>
        <p:txBody>
          <a:bodyPr/>
          <a:lstStyle/>
          <a:p>
            <a:fld id="{5A45F047-9333-4A8D-A999-7382245CCE4F}" type="slidenum">
              <a:rPr lang="en-GB" smtClean="0"/>
              <a:t>3</a:t>
            </a:fld>
            <a:endParaRPr lang="en-GB"/>
          </a:p>
        </p:txBody>
      </p:sp>
    </p:spTree>
    <p:extLst>
      <p:ext uri="{BB962C8B-B14F-4D97-AF65-F5344CB8AC3E}">
        <p14:creationId xmlns:p14="http://schemas.microsoft.com/office/powerpoint/2010/main" val="78371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part can be tricky so may need a bit of practice to get completely right. Learners should do this over a sink in case the experiment fails and there are spillages. </a:t>
            </a:r>
            <a:r>
              <a:rPr lang="en-GB" sz="1200" kern="1200" dirty="0">
                <a:solidFill>
                  <a:schemeClr val="tx1"/>
                </a:solidFill>
                <a:effectLst/>
                <a:latin typeface="+mn-lt"/>
                <a:ea typeface="+mn-ea"/>
                <a:cs typeface="+mn-cs"/>
              </a:rPr>
              <a:t>This may need to be done in pairs where one learner turns the glass upside </a:t>
            </a:r>
            <a:r>
              <a:rPr lang="en-GB" sz="1200" kern="1200">
                <a:solidFill>
                  <a:schemeClr val="tx1"/>
                </a:solidFill>
                <a:effectLst/>
                <a:latin typeface="+mn-lt"/>
                <a:ea typeface="+mn-ea"/>
                <a:cs typeface="+mn-cs"/>
              </a:rPr>
              <a:t>down whilst the other holds and then removes their hand from the piece of card.</a:t>
            </a:r>
            <a:endParaRPr lang="en-GB" dirty="0"/>
          </a:p>
        </p:txBody>
      </p:sp>
      <p:sp>
        <p:nvSpPr>
          <p:cNvPr id="4" name="Slide Number Placeholder 3"/>
          <p:cNvSpPr>
            <a:spLocks noGrp="1"/>
          </p:cNvSpPr>
          <p:nvPr>
            <p:ph type="sldNum" sz="quarter" idx="5"/>
          </p:nvPr>
        </p:nvSpPr>
        <p:spPr/>
        <p:txBody>
          <a:bodyPr/>
          <a:lstStyle/>
          <a:p>
            <a:fld id="{5A45F047-9333-4A8D-A999-7382245CCE4F}" type="slidenum">
              <a:rPr lang="en-GB" smtClean="0"/>
              <a:t>4</a:t>
            </a:fld>
            <a:endParaRPr lang="en-GB"/>
          </a:p>
        </p:txBody>
      </p:sp>
    </p:spTree>
    <p:extLst>
      <p:ext uri="{BB962C8B-B14F-4D97-AF65-F5344CB8AC3E}">
        <p14:creationId xmlns:p14="http://schemas.microsoft.com/office/powerpoint/2010/main" val="3325040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Learners could write down their findings or teacher could lead a class discussion. Explain that there is no air inside the glass and so the air pressure is higher outside it than inside it. Therefore the card and water stays where it is, making it look like there is no gravity!</a:t>
            </a:r>
          </a:p>
        </p:txBody>
      </p:sp>
      <p:sp>
        <p:nvSpPr>
          <p:cNvPr id="4" name="Slide Number Placeholder 3"/>
          <p:cNvSpPr>
            <a:spLocks noGrp="1"/>
          </p:cNvSpPr>
          <p:nvPr>
            <p:ph type="sldNum" sz="quarter" idx="5"/>
          </p:nvPr>
        </p:nvSpPr>
        <p:spPr/>
        <p:txBody>
          <a:bodyPr/>
          <a:lstStyle/>
          <a:p>
            <a:fld id="{5A45F047-9333-4A8D-A999-7382245CCE4F}" type="slidenum">
              <a:rPr lang="en-GB" smtClean="0"/>
              <a:t>5</a:t>
            </a:fld>
            <a:endParaRPr lang="en-GB"/>
          </a:p>
        </p:txBody>
      </p:sp>
    </p:spTree>
    <p:extLst>
      <p:ext uri="{BB962C8B-B14F-4D97-AF65-F5344CB8AC3E}">
        <p14:creationId xmlns:p14="http://schemas.microsoft.com/office/powerpoint/2010/main" val="3865694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12/19/2019</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5D0294-534F-44BF-A5F0-88FD89B49935}"/>
              </a:ext>
            </a:extLst>
          </p:cNvPr>
          <p:cNvSpPr txBox="1"/>
          <p:nvPr/>
        </p:nvSpPr>
        <p:spPr>
          <a:xfrm>
            <a:off x="1007604" y="1149569"/>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Gravity free water</a:t>
            </a:r>
          </a:p>
        </p:txBody>
      </p:sp>
      <p:sp>
        <p:nvSpPr>
          <p:cNvPr id="3" name="TextBox 2">
            <a:extLst>
              <a:ext uri="{FF2B5EF4-FFF2-40B4-BE49-F238E27FC236}">
                <a16:creationId xmlns:a16="http://schemas.microsoft.com/office/drawing/2014/main" id="{B1FA4DCC-4316-402E-8635-F60F80BA143F}"/>
              </a:ext>
            </a:extLst>
          </p:cNvPr>
          <p:cNvSpPr txBox="1"/>
          <p:nvPr/>
        </p:nvSpPr>
        <p:spPr>
          <a:xfrm>
            <a:off x="1331255" y="5246766"/>
            <a:ext cx="6481490"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Using the effects of air pressure to defy gravity</a:t>
            </a:r>
          </a:p>
        </p:txBody>
      </p:sp>
      <p:pic>
        <p:nvPicPr>
          <p:cNvPr id="1026" name="Picture 2" descr="Water, Glass, Drink, Liquid">
            <a:extLst>
              <a:ext uri="{FF2B5EF4-FFF2-40B4-BE49-F238E27FC236}">
                <a16:creationId xmlns:a16="http://schemas.microsoft.com/office/drawing/2014/main" id="{5BD7BE0C-6AFC-43DD-9C3E-808EB00EDC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1540" y="2144215"/>
            <a:ext cx="2440920" cy="2938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7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4A2E-47FD-4A2E-A9FB-A19B687472A8}"/>
              </a:ext>
            </a:extLst>
          </p:cNvPr>
          <p:cNvSpPr>
            <a:spLocks noGrp="1"/>
          </p:cNvSpPr>
          <p:nvPr>
            <p:ph type="title"/>
          </p:nvPr>
        </p:nvSpPr>
        <p:spPr>
          <a:xfrm>
            <a:off x="467248" y="1073791"/>
            <a:ext cx="7886700" cy="719612"/>
          </a:xfrm>
        </p:spPr>
        <p:txBody>
          <a:bodyPr/>
          <a:lstStyle/>
          <a:p>
            <a:r>
              <a:rPr lang="en-GB" b="1" dirty="0"/>
              <a:t>Step 1</a:t>
            </a:r>
          </a:p>
        </p:txBody>
      </p:sp>
      <p:sp>
        <p:nvSpPr>
          <p:cNvPr id="5" name="Content Placeholder 4">
            <a:extLst>
              <a:ext uri="{FF2B5EF4-FFF2-40B4-BE49-F238E27FC236}">
                <a16:creationId xmlns:a16="http://schemas.microsoft.com/office/drawing/2014/main" id="{A2004B94-C30B-4C0F-BB55-51BA15B815E7}"/>
              </a:ext>
            </a:extLst>
          </p:cNvPr>
          <p:cNvSpPr>
            <a:spLocks noGrp="1"/>
          </p:cNvSpPr>
          <p:nvPr>
            <p:ph idx="1"/>
          </p:nvPr>
        </p:nvSpPr>
        <p:spPr>
          <a:xfrm>
            <a:off x="467248" y="1825625"/>
            <a:ext cx="7275827" cy="719609"/>
          </a:xfrm>
        </p:spPr>
        <p:txBody>
          <a:bodyPr/>
          <a:lstStyle/>
          <a:p>
            <a:pPr marL="0" indent="0">
              <a:buNone/>
            </a:pPr>
            <a:r>
              <a:rPr lang="en-GB" b="1" dirty="0"/>
              <a:t>Fill</a:t>
            </a:r>
            <a:r>
              <a:rPr lang="en-GB" dirty="0"/>
              <a:t> your </a:t>
            </a:r>
            <a:r>
              <a:rPr lang="en-GB" b="1" dirty="0"/>
              <a:t>glass </a:t>
            </a:r>
            <a:r>
              <a:rPr lang="en-GB" dirty="0"/>
              <a:t>all the way to the top with </a:t>
            </a:r>
            <a:r>
              <a:rPr lang="en-GB" b="1" dirty="0"/>
              <a:t>water.</a:t>
            </a:r>
          </a:p>
        </p:txBody>
      </p:sp>
      <p:grpSp>
        <p:nvGrpSpPr>
          <p:cNvPr id="3" name="Group 2">
            <a:extLst>
              <a:ext uri="{FF2B5EF4-FFF2-40B4-BE49-F238E27FC236}">
                <a16:creationId xmlns:a16="http://schemas.microsoft.com/office/drawing/2014/main" id="{2E1FCD7E-9AB1-4C51-87B5-08046BBC5E87}"/>
              </a:ext>
            </a:extLst>
          </p:cNvPr>
          <p:cNvGrpSpPr/>
          <p:nvPr/>
        </p:nvGrpSpPr>
        <p:grpSpPr>
          <a:xfrm>
            <a:off x="584201" y="2722886"/>
            <a:ext cx="7961604" cy="3253534"/>
            <a:chOff x="584201" y="2722886"/>
            <a:chExt cx="7961604" cy="3253534"/>
          </a:xfrm>
        </p:grpSpPr>
        <p:sp>
          <p:nvSpPr>
            <p:cNvPr id="6" name="Rectangle 5">
              <a:extLst>
                <a:ext uri="{FF2B5EF4-FFF2-40B4-BE49-F238E27FC236}">
                  <a16:creationId xmlns:a16="http://schemas.microsoft.com/office/drawing/2014/main" id="{006574FB-A230-47F6-86DE-ED47F0CFF579}"/>
                </a:ext>
              </a:extLst>
            </p:cNvPr>
            <p:cNvSpPr/>
            <p:nvPr/>
          </p:nvSpPr>
          <p:spPr>
            <a:xfrm>
              <a:off x="6442699" y="2722886"/>
              <a:ext cx="2103106" cy="2367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a:extLst>
                <a:ext uri="{FF2B5EF4-FFF2-40B4-BE49-F238E27FC236}">
                  <a16:creationId xmlns:a16="http://schemas.microsoft.com/office/drawing/2014/main" id="{94B6B23B-CB96-46C0-8631-49A249216D55}"/>
                </a:ext>
              </a:extLst>
            </p:cNvPr>
            <p:cNvCxnSpPr>
              <a:cxnSpLocks/>
            </p:cNvCxnSpPr>
            <p:nvPr/>
          </p:nvCxnSpPr>
          <p:spPr>
            <a:xfrm rot="10800000">
              <a:off x="584201" y="5090167"/>
              <a:ext cx="2103120"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2F4FFFD-C35B-45E9-9187-9A4305607355}"/>
                </a:ext>
              </a:extLst>
            </p:cNvPr>
            <p:cNvCxnSpPr>
              <a:cxnSpLocks/>
            </p:cNvCxnSpPr>
            <p:nvPr/>
          </p:nvCxnSpPr>
          <p:spPr>
            <a:xfrm rot="10800000">
              <a:off x="584206" y="2722887"/>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0EABD8C-CB06-462C-9CE2-100FDA0BB3D0}"/>
                </a:ext>
              </a:extLst>
            </p:cNvPr>
            <p:cNvCxnSpPr>
              <a:cxnSpLocks/>
            </p:cNvCxnSpPr>
            <p:nvPr/>
          </p:nvCxnSpPr>
          <p:spPr>
            <a:xfrm rot="10800000">
              <a:off x="2687326" y="2722887"/>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EB465CB-A6F3-4934-9A46-659F183D0000}"/>
                </a:ext>
              </a:extLst>
            </p:cNvPr>
            <p:cNvCxnSpPr>
              <a:cxnSpLocks/>
            </p:cNvCxnSpPr>
            <p:nvPr/>
          </p:nvCxnSpPr>
          <p:spPr>
            <a:xfrm rot="10800000">
              <a:off x="6442680" y="5090166"/>
              <a:ext cx="2103120"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D6DC635-C79B-46E2-B681-2998B854E993}"/>
                </a:ext>
              </a:extLst>
            </p:cNvPr>
            <p:cNvCxnSpPr>
              <a:cxnSpLocks/>
            </p:cNvCxnSpPr>
            <p:nvPr/>
          </p:nvCxnSpPr>
          <p:spPr>
            <a:xfrm rot="10800000">
              <a:off x="6442685" y="2722886"/>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7AC5158-C445-44C9-875A-F1F1874B742A}"/>
                </a:ext>
              </a:extLst>
            </p:cNvPr>
            <p:cNvCxnSpPr>
              <a:cxnSpLocks/>
            </p:cNvCxnSpPr>
            <p:nvPr/>
          </p:nvCxnSpPr>
          <p:spPr>
            <a:xfrm rot="10800000">
              <a:off x="8545805" y="2722886"/>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0F2A484-BAEC-4164-995A-B65AAAB3D78A}"/>
                </a:ext>
              </a:extLst>
            </p:cNvPr>
            <p:cNvSpPr/>
            <p:nvPr/>
          </p:nvSpPr>
          <p:spPr>
            <a:xfrm>
              <a:off x="3506436" y="3850640"/>
              <a:ext cx="2103106" cy="1239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a:extLst>
                <a:ext uri="{FF2B5EF4-FFF2-40B4-BE49-F238E27FC236}">
                  <a16:creationId xmlns:a16="http://schemas.microsoft.com/office/drawing/2014/main" id="{A0B486DC-D4EC-45D3-AF61-070279B7DFFD}"/>
                </a:ext>
              </a:extLst>
            </p:cNvPr>
            <p:cNvCxnSpPr>
              <a:cxnSpLocks/>
            </p:cNvCxnSpPr>
            <p:nvPr/>
          </p:nvCxnSpPr>
          <p:spPr>
            <a:xfrm rot="10800000">
              <a:off x="3506417" y="5090166"/>
              <a:ext cx="2103120"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2B0E5-F880-45E5-8E88-3737692F10A7}"/>
                </a:ext>
              </a:extLst>
            </p:cNvPr>
            <p:cNvCxnSpPr>
              <a:cxnSpLocks/>
            </p:cNvCxnSpPr>
            <p:nvPr/>
          </p:nvCxnSpPr>
          <p:spPr>
            <a:xfrm rot="10800000">
              <a:off x="3506422" y="2722886"/>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000C732-AFE7-4990-8B4F-34B4F2CEE325}"/>
                </a:ext>
              </a:extLst>
            </p:cNvPr>
            <p:cNvCxnSpPr>
              <a:cxnSpLocks/>
            </p:cNvCxnSpPr>
            <p:nvPr/>
          </p:nvCxnSpPr>
          <p:spPr>
            <a:xfrm rot="10800000">
              <a:off x="5609542" y="2722886"/>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AC38E06-CBC6-4381-A0EC-ED58CB0F24B6}"/>
                </a:ext>
              </a:extLst>
            </p:cNvPr>
            <p:cNvSpPr txBox="1"/>
            <p:nvPr/>
          </p:nvSpPr>
          <p:spPr>
            <a:xfrm>
              <a:off x="812805" y="5145423"/>
              <a:ext cx="1645912" cy="461665"/>
            </a:xfrm>
            <a:prstGeom prst="rect">
              <a:avLst/>
            </a:prstGeom>
            <a:noFill/>
          </p:spPr>
          <p:txBody>
            <a:bodyPr wrap="square" rtlCol="0">
              <a:spAutoFit/>
            </a:bodyPr>
            <a:lstStyle/>
            <a:p>
              <a:pPr algn="ctr"/>
              <a:r>
                <a:rPr lang="en-GB" sz="2400" dirty="0"/>
                <a:t>Empty glass</a:t>
              </a:r>
            </a:p>
          </p:txBody>
        </p:sp>
        <p:sp>
          <p:nvSpPr>
            <p:cNvPr id="30" name="TextBox 29">
              <a:extLst>
                <a:ext uri="{FF2B5EF4-FFF2-40B4-BE49-F238E27FC236}">
                  <a16:creationId xmlns:a16="http://schemas.microsoft.com/office/drawing/2014/main" id="{E8911DE1-9503-4E67-89DB-ED38EB13DACE}"/>
                </a:ext>
              </a:extLst>
            </p:cNvPr>
            <p:cNvSpPr txBox="1"/>
            <p:nvPr/>
          </p:nvSpPr>
          <p:spPr>
            <a:xfrm>
              <a:off x="3735020" y="5145423"/>
              <a:ext cx="1645912" cy="830997"/>
            </a:xfrm>
            <a:prstGeom prst="rect">
              <a:avLst/>
            </a:prstGeom>
            <a:noFill/>
          </p:spPr>
          <p:txBody>
            <a:bodyPr wrap="square" rtlCol="0">
              <a:spAutoFit/>
            </a:bodyPr>
            <a:lstStyle/>
            <a:p>
              <a:pPr algn="ctr"/>
              <a:r>
                <a:rPr lang="en-GB" sz="2400" dirty="0"/>
                <a:t>Half full glass</a:t>
              </a:r>
            </a:p>
          </p:txBody>
        </p:sp>
        <p:sp>
          <p:nvSpPr>
            <p:cNvPr id="31" name="TextBox 30">
              <a:extLst>
                <a:ext uri="{FF2B5EF4-FFF2-40B4-BE49-F238E27FC236}">
                  <a16:creationId xmlns:a16="http://schemas.microsoft.com/office/drawing/2014/main" id="{EB9572D9-0DA5-42A7-80EC-D8B1F70443A3}"/>
                </a:ext>
              </a:extLst>
            </p:cNvPr>
            <p:cNvSpPr txBox="1"/>
            <p:nvPr/>
          </p:nvSpPr>
          <p:spPr>
            <a:xfrm>
              <a:off x="6657235" y="5145423"/>
              <a:ext cx="1645912" cy="461665"/>
            </a:xfrm>
            <a:prstGeom prst="rect">
              <a:avLst/>
            </a:prstGeom>
            <a:noFill/>
          </p:spPr>
          <p:txBody>
            <a:bodyPr wrap="square" rtlCol="0">
              <a:spAutoFit/>
            </a:bodyPr>
            <a:lstStyle/>
            <a:p>
              <a:pPr algn="ctr"/>
              <a:r>
                <a:rPr lang="en-GB" sz="2400" dirty="0"/>
                <a:t>Full glass</a:t>
              </a:r>
            </a:p>
          </p:txBody>
        </p:sp>
      </p:grpSp>
    </p:spTree>
    <p:extLst>
      <p:ext uri="{BB962C8B-B14F-4D97-AF65-F5344CB8AC3E}">
        <p14:creationId xmlns:p14="http://schemas.microsoft.com/office/powerpoint/2010/main" val="1373394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4A2E-47FD-4A2E-A9FB-A19B687472A8}"/>
              </a:ext>
            </a:extLst>
          </p:cNvPr>
          <p:cNvSpPr>
            <a:spLocks noGrp="1"/>
          </p:cNvSpPr>
          <p:nvPr>
            <p:ph type="title"/>
          </p:nvPr>
        </p:nvSpPr>
        <p:spPr>
          <a:xfrm>
            <a:off x="467248" y="1073791"/>
            <a:ext cx="7886700" cy="719612"/>
          </a:xfrm>
        </p:spPr>
        <p:txBody>
          <a:bodyPr/>
          <a:lstStyle/>
          <a:p>
            <a:r>
              <a:rPr lang="en-GB" b="1" dirty="0"/>
              <a:t>Step 2</a:t>
            </a:r>
          </a:p>
        </p:txBody>
      </p:sp>
      <p:sp>
        <p:nvSpPr>
          <p:cNvPr id="5" name="Content Placeholder 4">
            <a:extLst>
              <a:ext uri="{FF2B5EF4-FFF2-40B4-BE49-F238E27FC236}">
                <a16:creationId xmlns:a16="http://schemas.microsoft.com/office/drawing/2014/main" id="{A2004B94-C30B-4C0F-BB55-51BA15B815E7}"/>
              </a:ext>
            </a:extLst>
          </p:cNvPr>
          <p:cNvSpPr>
            <a:spLocks noGrp="1"/>
          </p:cNvSpPr>
          <p:nvPr>
            <p:ph idx="1"/>
          </p:nvPr>
        </p:nvSpPr>
        <p:spPr>
          <a:xfrm>
            <a:off x="479901" y="1729057"/>
            <a:ext cx="8373103" cy="922820"/>
          </a:xfrm>
        </p:spPr>
        <p:txBody>
          <a:bodyPr>
            <a:normAutofit/>
          </a:bodyPr>
          <a:lstStyle/>
          <a:p>
            <a:pPr marL="0" indent="0">
              <a:buNone/>
            </a:pPr>
            <a:r>
              <a:rPr lang="en-GB" dirty="0"/>
              <a:t>Put your </a:t>
            </a:r>
            <a:r>
              <a:rPr lang="en-GB" b="1" dirty="0"/>
              <a:t>piece of card </a:t>
            </a:r>
            <a:r>
              <a:rPr lang="en-GB" dirty="0"/>
              <a:t>over the </a:t>
            </a:r>
            <a:r>
              <a:rPr lang="en-GB" b="1" dirty="0"/>
              <a:t>top of the glass</a:t>
            </a:r>
            <a:r>
              <a:rPr lang="en-GB" dirty="0"/>
              <a:t>, making sure it is </a:t>
            </a:r>
            <a:r>
              <a:rPr lang="en-GB" b="1" dirty="0"/>
              <a:t>fully covered</a:t>
            </a:r>
            <a:r>
              <a:rPr lang="en-GB" dirty="0"/>
              <a:t>.</a:t>
            </a:r>
          </a:p>
        </p:txBody>
      </p:sp>
      <p:sp>
        <p:nvSpPr>
          <p:cNvPr id="10" name="Content Placeholder 4">
            <a:extLst>
              <a:ext uri="{FF2B5EF4-FFF2-40B4-BE49-F238E27FC236}">
                <a16:creationId xmlns:a16="http://schemas.microsoft.com/office/drawing/2014/main" id="{89A32C0B-C6BB-4013-B4AE-75083B121A31}"/>
              </a:ext>
            </a:extLst>
          </p:cNvPr>
          <p:cNvSpPr txBox="1">
            <a:spLocks/>
          </p:cNvSpPr>
          <p:nvPr/>
        </p:nvSpPr>
        <p:spPr>
          <a:xfrm>
            <a:off x="479901" y="5212176"/>
            <a:ext cx="8385756" cy="12853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Make sure that there are </a:t>
            </a:r>
            <a:r>
              <a:rPr lang="en-GB" b="1" dirty="0"/>
              <a:t>no air bubbles </a:t>
            </a:r>
            <a:r>
              <a:rPr lang="en-GB" dirty="0"/>
              <a:t>in the glass or the experiment may not work!</a:t>
            </a:r>
          </a:p>
        </p:txBody>
      </p:sp>
      <p:grpSp>
        <p:nvGrpSpPr>
          <p:cNvPr id="15" name="Group 14">
            <a:extLst>
              <a:ext uri="{FF2B5EF4-FFF2-40B4-BE49-F238E27FC236}">
                <a16:creationId xmlns:a16="http://schemas.microsoft.com/office/drawing/2014/main" id="{1515082F-48EB-4730-8661-85BE04E5B111}"/>
              </a:ext>
            </a:extLst>
          </p:cNvPr>
          <p:cNvGrpSpPr/>
          <p:nvPr/>
        </p:nvGrpSpPr>
        <p:grpSpPr>
          <a:xfrm>
            <a:off x="1242489" y="2714221"/>
            <a:ext cx="6880397" cy="2416289"/>
            <a:chOff x="1242489" y="2714221"/>
            <a:chExt cx="6880397" cy="2416289"/>
          </a:xfrm>
        </p:grpSpPr>
        <p:sp>
          <p:nvSpPr>
            <p:cNvPr id="6" name="Rectangle 5">
              <a:extLst>
                <a:ext uri="{FF2B5EF4-FFF2-40B4-BE49-F238E27FC236}">
                  <a16:creationId xmlns:a16="http://schemas.microsoft.com/office/drawing/2014/main" id="{006574FB-A230-47F6-86DE-ED47F0CFF579}"/>
                </a:ext>
              </a:extLst>
            </p:cNvPr>
            <p:cNvSpPr/>
            <p:nvPr/>
          </p:nvSpPr>
          <p:spPr>
            <a:xfrm>
              <a:off x="1699184" y="2763230"/>
              <a:ext cx="2103106" cy="2367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a:extLst>
                <a:ext uri="{FF2B5EF4-FFF2-40B4-BE49-F238E27FC236}">
                  <a16:creationId xmlns:a16="http://schemas.microsoft.com/office/drawing/2014/main" id="{DEB465CB-A6F3-4934-9A46-659F183D0000}"/>
                </a:ext>
              </a:extLst>
            </p:cNvPr>
            <p:cNvCxnSpPr>
              <a:cxnSpLocks/>
            </p:cNvCxnSpPr>
            <p:nvPr/>
          </p:nvCxnSpPr>
          <p:spPr>
            <a:xfrm rot="10800000">
              <a:off x="1699165" y="5130510"/>
              <a:ext cx="2103120"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D6DC635-C79B-46E2-B681-2998B854E993}"/>
                </a:ext>
              </a:extLst>
            </p:cNvPr>
            <p:cNvCxnSpPr>
              <a:cxnSpLocks/>
            </p:cNvCxnSpPr>
            <p:nvPr/>
          </p:nvCxnSpPr>
          <p:spPr>
            <a:xfrm rot="10800000">
              <a:off x="1699170" y="2763230"/>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7AC5158-C445-44C9-875A-F1F1874B742A}"/>
                </a:ext>
              </a:extLst>
            </p:cNvPr>
            <p:cNvCxnSpPr>
              <a:cxnSpLocks/>
            </p:cNvCxnSpPr>
            <p:nvPr/>
          </p:nvCxnSpPr>
          <p:spPr>
            <a:xfrm rot="10800000">
              <a:off x="3802290" y="2763230"/>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EB9572D9-0DA5-42A7-80EC-D8B1F70443A3}"/>
                </a:ext>
              </a:extLst>
            </p:cNvPr>
            <p:cNvSpPr txBox="1"/>
            <p:nvPr/>
          </p:nvSpPr>
          <p:spPr>
            <a:xfrm>
              <a:off x="5210276" y="3961469"/>
              <a:ext cx="2818881" cy="461665"/>
            </a:xfrm>
            <a:prstGeom prst="rect">
              <a:avLst/>
            </a:prstGeom>
            <a:noFill/>
          </p:spPr>
          <p:txBody>
            <a:bodyPr wrap="square" rtlCol="0">
              <a:spAutoFit/>
            </a:bodyPr>
            <a:lstStyle/>
            <a:p>
              <a:pPr algn="ctr"/>
              <a:r>
                <a:rPr lang="en-GB" sz="2400" dirty="0"/>
                <a:t>Full glass of water</a:t>
              </a:r>
            </a:p>
          </p:txBody>
        </p:sp>
        <p:cxnSp>
          <p:nvCxnSpPr>
            <p:cNvPr id="18" name="Straight Connector 17">
              <a:extLst>
                <a:ext uri="{FF2B5EF4-FFF2-40B4-BE49-F238E27FC236}">
                  <a16:creationId xmlns:a16="http://schemas.microsoft.com/office/drawing/2014/main" id="{02A129AE-71B3-46C9-A444-399EB6278DB0}"/>
                </a:ext>
              </a:extLst>
            </p:cNvPr>
            <p:cNvCxnSpPr>
              <a:cxnSpLocks/>
            </p:cNvCxnSpPr>
            <p:nvPr/>
          </p:nvCxnSpPr>
          <p:spPr>
            <a:xfrm>
              <a:off x="1242489" y="2758304"/>
              <a:ext cx="2964956" cy="0"/>
            </a:xfrm>
            <a:prstGeom prst="line">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5A8F98F3-CBF4-4A84-B465-90DB7BBC5C7A}"/>
                </a:ext>
              </a:extLst>
            </p:cNvPr>
            <p:cNvCxnSpPr>
              <a:cxnSpLocks/>
            </p:cNvCxnSpPr>
            <p:nvPr/>
          </p:nvCxnSpPr>
          <p:spPr>
            <a:xfrm flipH="1" flipV="1">
              <a:off x="4342158" y="2758304"/>
              <a:ext cx="1428702" cy="21381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CD64376-1DD4-4B72-97E3-9951B01E18B5}"/>
                </a:ext>
              </a:extLst>
            </p:cNvPr>
            <p:cNvSpPr txBox="1"/>
            <p:nvPr/>
          </p:nvSpPr>
          <p:spPr>
            <a:xfrm>
              <a:off x="5816576" y="2714221"/>
              <a:ext cx="2306310" cy="461665"/>
            </a:xfrm>
            <a:prstGeom prst="rect">
              <a:avLst/>
            </a:prstGeom>
            <a:noFill/>
          </p:spPr>
          <p:txBody>
            <a:bodyPr wrap="square" rtlCol="0">
              <a:spAutoFit/>
            </a:bodyPr>
            <a:lstStyle/>
            <a:p>
              <a:r>
                <a:rPr lang="en-GB" sz="2400" dirty="0"/>
                <a:t>Piece of card</a:t>
              </a:r>
            </a:p>
          </p:txBody>
        </p:sp>
        <p:cxnSp>
          <p:nvCxnSpPr>
            <p:cNvPr id="19" name="Straight Arrow Connector 18">
              <a:extLst>
                <a:ext uri="{FF2B5EF4-FFF2-40B4-BE49-F238E27FC236}">
                  <a16:creationId xmlns:a16="http://schemas.microsoft.com/office/drawing/2014/main" id="{6EDB2AA8-33E6-420A-B877-03BD84F6BCD8}"/>
                </a:ext>
              </a:extLst>
            </p:cNvPr>
            <p:cNvCxnSpPr>
              <a:cxnSpLocks/>
            </p:cNvCxnSpPr>
            <p:nvPr/>
          </p:nvCxnSpPr>
          <p:spPr>
            <a:xfrm flipH="1" flipV="1">
              <a:off x="3565064" y="3901468"/>
              <a:ext cx="1776608" cy="27596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51392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4A2E-47FD-4A2E-A9FB-A19B687472A8}"/>
              </a:ext>
            </a:extLst>
          </p:cNvPr>
          <p:cNvSpPr>
            <a:spLocks noGrp="1"/>
          </p:cNvSpPr>
          <p:nvPr>
            <p:ph type="title"/>
          </p:nvPr>
        </p:nvSpPr>
        <p:spPr>
          <a:xfrm>
            <a:off x="467248" y="1073791"/>
            <a:ext cx="7886700" cy="719612"/>
          </a:xfrm>
        </p:spPr>
        <p:txBody>
          <a:bodyPr/>
          <a:lstStyle/>
          <a:p>
            <a:r>
              <a:rPr lang="en-GB" b="1" dirty="0"/>
              <a:t>Step 3</a:t>
            </a:r>
          </a:p>
        </p:txBody>
      </p:sp>
      <p:sp>
        <p:nvSpPr>
          <p:cNvPr id="5" name="Content Placeholder 4">
            <a:extLst>
              <a:ext uri="{FF2B5EF4-FFF2-40B4-BE49-F238E27FC236}">
                <a16:creationId xmlns:a16="http://schemas.microsoft.com/office/drawing/2014/main" id="{A2004B94-C30B-4C0F-BB55-51BA15B815E7}"/>
              </a:ext>
            </a:extLst>
          </p:cNvPr>
          <p:cNvSpPr>
            <a:spLocks noGrp="1"/>
          </p:cNvSpPr>
          <p:nvPr>
            <p:ph idx="1"/>
          </p:nvPr>
        </p:nvSpPr>
        <p:spPr>
          <a:xfrm>
            <a:off x="479901" y="1729057"/>
            <a:ext cx="8373103" cy="922820"/>
          </a:xfrm>
        </p:spPr>
        <p:txBody>
          <a:bodyPr>
            <a:normAutofit/>
          </a:bodyPr>
          <a:lstStyle/>
          <a:p>
            <a:pPr marL="0" indent="0">
              <a:buNone/>
            </a:pPr>
            <a:r>
              <a:rPr lang="en-GB" dirty="0"/>
              <a:t>Turn the glass </a:t>
            </a:r>
            <a:r>
              <a:rPr lang="en-GB" b="1" dirty="0"/>
              <a:t>upside down </a:t>
            </a:r>
            <a:r>
              <a:rPr lang="en-GB" dirty="0"/>
              <a:t>whilst holding the piece of card in place.</a:t>
            </a:r>
            <a:r>
              <a:rPr lang="en-GB" b="1" dirty="0"/>
              <a:t> </a:t>
            </a:r>
            <a:r>
              <a:rPr lang="en-GB" dirty="0"/>
              <a:t>Then </a:t>
            </a:r>
            <a:r>
              <a:rPr lang="en-GB" b="1" dirty="0"/>
              <a:t>take your hand away </a:t>
            </a:r>
            <a:r>
              <a:rPr lang="en-GB" dirty="0"/>
              <a:t>from the card.</a:t>
            </a:r>
          </a:p>
        </p:txBody>
      </p:sp>
      <p:grpSp>
        <p:nvGrpSpPr>
          <p:cNvPr id="16" name="Group 15">
            <a:extLst>
              <a:ext uri="{FF2B5EF4-FFF2-40B4-BE49-F238E27FC236}">
                <a16:creationId xmlns:a16="http://schemas.microsoft.com/office/drawing/2014/main" id="{FF318CD3-0A30-4964-956A-8340E47EC704}"/>
              </a:ext>
            </a:extLst>
          </p:cNvPr>
          <p:cNvGrpSpPr/>
          <p:nvPr/>
        </p:nvGrpSpPr>
        <p:grpSpPr>
          <a:xfrm>
            <a:off x="1094976" y="2763616"/>
            <a:ext cx="7106447" cy="2700608"/>
            <a:chOff x="696433" y="2621376"/>
            <a:chExt cx="7106447" cy="2700608"/>
          </a:xfrm>
        </p:grpSpPr>
        <p:sp>
          <p:nvSpPr>
            <p:cNvPr id="31" name="TextBox 30">
              <a:extLst>
                <a:ext uri="{FF2B5EF4-FFF2-40B4-BE49-F238E27FC236}">
                  <a16:creationId xmlns:a16="http://schemas.microsoft.com/office/drawing/2014/main" id="{EB9572D9-0DA5-42A7-80EC-D8B1F70443A3}"/>
                </a:ext>
              </a:extLst>
            </p:cNvPr>
            <p:cNvSpPr txBox="1"/>
            <p:nvPr/>
          </p:nvSpPr>
          <p:spPr>
            <a:xfrm>
              <a:off x="4924706" y="3921022"/>
              <a:ext cx="2878174" cy="830997"/>
            </a:xfrm>
            <a:prstGeom prst="rect">
              <a:avLst/>
            </a:prstGeom>
            <a:noFill/>
          </p:spPr>
          <p:txBody>
            <a:bodyPr wrap="square" rtlCol="0">
              <a:spAutoFit/>
            </a:bodyPr>
            <a:lstStyle/>
            <a:p>
              <a:pPr algn="ctr"/>
              <a:r>
                <a:rPr lang="en-GB" sz="2400" dirty="0"/>
                <a:t>Take hand away from piece of card</a:t>
              </a:r>
            </a:p>
          </p:txBody>
        </p:sp>
        <p:sp>
          <p:nvSpPr>
            <p:cNvPr id="9" name="TextBox 8">
              <a:extLst>
                <a:ext uri="{FF2B5EF4-FFF2-40B4-BE49-F238E27FC236}">
                  <a16:creationId xmlns:a16="http://schemas.microsoft.com/office/drawing/2014/main" id="{ACD64376-1DD4-4B72-97E3-9951B01E18B5}"/>
                </a:ext>
              </a:extLst>
            </p:cNvPr>
            <p:cNvSpPr txBox="1"/>
            <p:nvPr/>
          </p:nvSpPr>
          <p:spPr>
            <a:xfrm>
              <a:off x="4772305" y="2621376"/>
              <a:ext cx="2103099" cy="830997"/>
            </a:xfrm>
            <a:prstGeom prst="rect">
              <a:avLst/>
            </a:prstGeom>
            <a:noFill/>
          </p:spPr>
          <p:txBody>
            <a:bodyPr wrap="square" rtlCol="0">
              <a:spAutoFit/>
            </a:bodyPr>
            <a:lstStyle/>
            <a:p>
              <a:pPr algn="ctr"/>
              <a:r>
                <a:rPr lang="en-GB" sz="2400" dirty="0"/>
                <a:t>Turn glass upside down</a:t>
              </a:r>
            </a:p>
          </p:txBody>
        </p:sp>
        <p:cxnSp>
          <p:nvCxnSpPr>
            <p:cNvPr id="19" name="Straight Arrow Connector 18">
              <a:extLst>
                <a:ext uri="{FF2B5EF4-FFF2-40B4-BE49-F238E27FC236}">
                  <a16:creationId xmlns:a16="http://schemas.microsoft.com/office/drawing/2014/main" id="{6EDB2AA8-33E6-420A-B877-03BD84F6BCD8}"/>
                </a:ext>
              </a:extLst>
            </p:cNvPr>
            <p:cNvCxnSpPr>
              <a:cxnSpLocks/>
            </p:cNvCxnSpPr>
            <p:nvPr/>
          </p:nvCxnSpPr>
          <p:spPr>
            <a:xfrm flipH="1">
              <a:off x="3468379" y="4441328"/>
              <a:ext cx="1561300" cy="78292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0CB8BA00-6E59-4FD0-A457-6C32652BF7AC}"/>
                </a:ext>
              </a:extLst>
            </p:cNvPr>
            <p:cNvSpPr/>
            <p:nvPr/>
          </p:nvSpPr>
          <p:spPr>
            <a:xfrm>
              <a:off x="1127358" y="2954704"/>
              <a:ext cx="2103106" cy="2367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a:extLst>
                <a:ext uri="{FF2B5EF4-FFF2-40B4-BE49-F238E27FC236}">
                  <a16:creationId xmlns:a16="http://schemas.microsoft.com/office/drawing/2014/main" id="{5F5ADD6C-80F0-42FE-8914-85D9E03D3787}"/>
                </a:ext>
              </a:extLst>
            </p:cNvPr>
            <p:cNvCxnSpPr/>
            <p:nvPr/>
          </p:nvCxnSpPr>
          <p:spPr>
            <a:xfrm>
              <a:off x="1127357" y="2954704"/>
              <a:ext cx="2103120"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8C308D2-2346-4B6C-8164-20D51F140C2B}"/>
                </a:ext>
              </a:extLst>
            </p:cNvPr>
            <p:cNvCxnSpPr/>
            <p:nvPr/>
          </p:nvCxnSpPr>
          <p:spPr>
            <a:xfrm>
              <a:off x="1127357" y="2954704"/>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622AC58-4C67-49BA-A153-3A256E0E9F63}"/>
                </a:ext>
              </a:extLst>
            </p:cNvPr>
            <p:cNvCxnSpPr/>
            <p:nvPr/>
          </p:nvCxnSpPr>
          <p:spPr>
            <a:xfrm>
              <a:off x="3230477" y="2954704"/>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843A068-8368-4A1E-A2AC-A8EB33663CBF}"/>
                </a:ext>
              </a:extLst>
            </p:cNvPr>
            <p:cNvCxnSpPr>
              <a:cxnSpLocks/>
            </p:cNvCxnSpPr>
            <p:nvPr/>
          </p:nvCxnSpPr>
          <p:spPr>
            <a:xfrm>
              <a:off x="696433" y="5299802"/>
              <a:ext cx="2964956" cy="0"/>
            </a:xfrm>
            <a:prstGeom prst="line">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5A8F98F3-CBF4-4A84-B465-90DB7BBC5C7A}"/>
                </a:ext>
              </a:extLst>
            </p:cNvPr>
            <p:cNvCxnSpPr>
              <a:cxnSpLocks/>
            </p:cNvCxnSpPr>
            <p:nvPr/>
          </p:nvCxnSpPr>
          <p:spPr>
            <a:xfrm flipH="1">
              <a:off x="2973985" y="3067971"/>
              <a:ext cx="1798320" cy="33947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58435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4A2E-47FD-4A2E-A9FB-A19B687472A8}"/>
              </a:ext>
            </a:extLst>
          </p:cNvPr>
          <p:cNvSpPr>
            <a:spLocks noGrp="1"/>
          </p:cNvSpPr>
          <p:nvPr>
            <p:ph type="title"/>
          </p:nvPr>
        </p:nvSpPr>
        <p:spPr>
          <a:xfrm>
            <a:off x="628650" y="1132448"/>
            <a:ext cx="7886700" cy="719612"/>
          </a:xfrm>
        </p:spPr>
        <p:txBody>
          <a:bodyPr/>
          <a:lstStyle/>
          <a:p>
            <a:r>
              <a:rPr lang="en-GB" b="1" dirty="0"/>
              <a:t>Results of the experiment</a:t>
            </a:r>
          </a:p>
        </p:txBody>
      </p:sp>
      <p:sp>
        <p:nvSpPr>
          <p:cNvPr id="5" name="Content Placeholder 4">
            <a:extLst>
              <a:ext uri="{FF2B5EF4-FFF2-40B4-BE49-F238E27FC236}">
                <a16:creationId xmlns:a16="http://schemas.microsoft.com/office/drawing/2014/main" id="{A2004B94-C30B-4C0F-BB55-51BA15B815E7}"/>
              </a:ext>
            </a:extLst>
          </p:cNvPr>
          <p:cNvSpPr>
            <a:spLocks noGrp="1"/>
          </p:cNvSpPr>
          <p:nvPr>
            <p:ph idx="1"/>
          </p:nvPr>
        </p:nvSpPr>
        <p:spPr>
          <a:xfrm>
            <a:off x="622733" y="2061210"/>
            <a:ext cx="4014466" cy="3436618"/>
          </a:xfrm>
        </p:spPr>
        <p:txBody>
          <a:bodyPr>
            <a:normAutofit/>
          </a:bodyPr>
          <a:lstStyle/>
          <a:p>
            <a:r>
              <a:rPr lang="en-GB" sz="3200" dirty="0"/>
              <a:t>The piece of card should </a:t>
            </a:r>
            <a:r>
              <a:rPr lang="en-GB" sz="3200" b="1" dirty="0"/>
              <a:t>stick to the glass</a:t>
            </a:r>
            <a:r>
              <a:rPr lang="en-GB" sz="3200" dirty="0"/>
              <a:t> and the </a:t>
            </a:r>
            <a:r>
              <a:rPr lang="en-GB" sz="3200" b="1" dirty="0"/>
              <a:t>water</a:t>
            </a:r>
            <a:r>
              <a:rPr lang="en-GB" sz="3200" dirty="0"/>
              <a:t> should </a:t>
            </a:r>
            <a:r>
              <a:rPr lang="en-GB" sz="3200" b="1" dirty="0"/>
              <a:t>stay inside</a:t>
            </a:r>
            <a:r>
              <a:rPr lang="en-GB" sz="3200" dirty="0"/>
              <a:t> it.</a:t>
            </a:r>
          </a:p>
          <a:p>
            <a:r>
              <a:rPr lang="en-GB" sz="3200" b="1" dirty="0"/>
              <a:t>Why</a:t>
            </a:r>
            <a:r>
              <a:rPr lang="en-GB" sz="3200" dirty="0"/>
              <a:t> do you think this happens?</a:t>
            </a:r>
          </a:p>
        </p:txBody>
      </p:sp>
      <p:grpSp>
        <p:nvGrpSpPr>
          <p:cNvPr id="3" name="Group 2">
            <a:extLst>
              <a:ext uri="{FF2B5EF4-FFF2-40B4-BE49-F238E27FC236}">
                <a16:creationId xmlns:a16="http://schemas.microsoft.com/office/drawing/2014/main" id="{1EF703A5-E7F7-4B50-AE7D-60AE91BBF275}"/>
              </a:ext>
            </a:extLst>
          </p:cNvPr>
          <p:cNvGrpSpPr/>
          <p:nvPr/>
        </p:nvGrpSpPr>
        <p:grpSpPr>
          <a:xfrm>
            <a:off x="5272638" y="2082802"/>
            <a:ext cx="2743604" cy="3129279"/>
            <a:chOff x="5587597" y="2245363"/>
            <a:chExt cx="2103120" cy="2367280"/>
          </a:xfrm>
        </p:grpSpPr>
        <p:sp>
          <p:nvSpPr>
            <p:cNvPr id="11" name="Rectangle 10">
              <a:extLst>
                <a:ext uri="{FF2B5EF4-FFF2-40B4-BE49-F238E27FC236}">
                  <a16:creationId xmlns:a16="http://schemas.microsoft.com/office/drawing/2014/main" id="{A09221C1-55F8-4D7D-9B3D-5C2BED08662E}"/>
                </a:ext>
              </a:extLst>
            </p:cNvPr>
            <p:cNvSpPr/>
            <p:nvPr/>
          </p:nvSpPr>
          <p:spPr>
            <a:xfrm>
              <a:off x="5587598" y="2245363"/>
              <a:ext cx="2103106" cy="2367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a:extLst>
                <a:ext uri="{FF2B5EF4-FFF2-40B4-BE49-F238E27FC236}">
                  <a16:creationId xmlns:a16="http://schemas.microsoft.com/office/drawing/2014/main" id="{C7E89D33-FE09-4870-A47B-1141DB4BCF42}"/>
                </a:ext>
              </a:extLst>
            </p:cNvPr>
            <p:cNvCxnSpPr/>
            <p:nvPr/>
          </p:nvCxnSpPr>
          <p:spPr>
            <a:xfrm>
              <a:off x="5587597" y="2245363"/>
              <a:ext cx="2103120" cy="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C9033A7-9B95-4C45-B3FC-BEFC107C699A}"/>
                </a:ext>
              </a:extLst>
            </p:cNvPr>
            <p:cNvCxnSpPr/>
            <p:nvPr/>
          </p:nvCxnSpPr>
          <p:spPr>
            <a:xfrm>
              <a:off x="5587597" y="2245363"/>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8F84B1-A07E-4A52-8F44-92A2E5920C5D}"/>
                </a:ext>
              </a:extLst>
            </p:cNvPr>
            <p:cNvCxnSpPr/>
            <p:nvPr/>
          </p:nvCxnSpPr>
          <p:spPr>
            <a:xfrm>
              <a:off x="7690717" y="2245363"/>
              <a:ext cx="0" cy="2367280"/>
            </a:xfrm>
            <a:prstGeom prst="line">
              <a:avLst/>
            </a:prstGeom>
            <a:ln w="571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cxnSp>
        <p:nvCxnSpPr>
          <p:cNvPr id="9" name="Straight Connector 8">
            <a:extLst>
              <a:ext uri="{FF2B5EF4-FFF2-40B4-BE49-F238E27FC236}">
                <a16:creationId xmlns:a16="http://schemas.microsoft.com/office/drawing/2014/main" id="{B06B844B-F9A4-48FD-937C-23B02B97E405}"/>
              </a:ext>
            </a:extLst>
          </p:cNvPr>
          <p:cNvCxnSpPr>
            <a:cxnSpLocks/>
          </p:cNvCxnSpPr>
          <p:nvPr/>
        </p:nvCxnSpPr>
        <p:spPr>
          <a:xfrm>
            <a:off x="4844016" y="5212081"/>
            <a:ext cx="3568464" cy="0"/>
          </a:xfrm>
          <a:prstGeom prst="line">
            <a:avLst/>
          </a:prstGeom>
          <a:ln w="571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5089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1922</TotalTime>
  <Words>391</Words>
  <Application>Microsoft Office PowerPoint</Application>
  <PresentationFormat>On-screen Show (4:3)</PresentationFormat>
  <Paragraphs>28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Step 1</vt:lpstr>
      <vt:lpstr>Step 2</vt:lpstr>
      <vt:lpstr>Step 3</vt:lpstr>
      <vt:lpstr>Results of the experiment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Attainment in Education</dc:creator>
  <cp:lastModifiedBy>David Hills-Taylor</cp:lastModifiedBy>
  <cp:revision>71</cp:revision>
  <dcterms:created xsi:type="dcterms:W3CDTF">2017-06-28T15:11:57Z</dcterms:created>
  <dcterms:modified xsi:type="dcterms:W3CDTF">2019-12-19T21:13:52Z</dcterms:modified>
</cp:coreProperties>
</file>