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61" r:id="rId2"/>
    <p:sldId id="257" r:id="rId3"/>
    <p:sldId id="302" r:id="rId4"/>
    <p:sldId id="288" r:id="rId5"/>
    <p:sldId id="292" r:id="rId6"/>
    <p:sldId id="293" r:id="rId7"/>
    <p:sldId id="291" r:id="rId8"/>
    <p:sldId id="294" r:id="rId9"/>
    <p:sldId id="299" r:id="rId10"/>
    <p:sldId id="300" r:id="rId11"/>
    <p:sldId id="301" r:id="rId12"/>
    <p:sldId id="295" r:id="rId13"/>
    <p:sldId id="266" r:id="rId14"/>
    <p:sldId id="296" r:id="rId15"/>
    <p:sldId id="298" r:id="rId16"/>
    <p:sldId id="29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4867" autoAdjust="0"/>
  </p:normalViewPr>
  <p:slideViewPr>
    <p:cSldViewPr snapToGrid="0" snapToObjects="1">
      <p:cViewPr varScale="1">
        <p:scale>
          <a:sx n="72" d="100"/>
          <a:sy n="72" d="100"/>
        </p:scale>
        <p:origin x="63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19/02/2023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2/19/2023</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635" y="1181435"/>
            <a:ext cx="8826797" cy="707886"/>
          </a:xfrm>
          <a:prstGeom prst="rect">
            <a:avLst/>
          </a:prstGeom>
          <a:noFill/>
        </p:spPr>
        <p:txBody>
          <a:bodyPr wrap="square" rtlCol="0">
            <a:spAutoFit/>
          </a:bodyPr>
          <a:lstStyle/>
          <a:p>
            <a:pPr algn="ctr"/>
            <a:r>
              <a:rPr lang="en-GB" sz="4000" b="1" dirty="0">
                <a:solidFill>
                  <a:srgbClr val="0093D3"/>
                </a:solidFill>
                <a:latin typeface="Arial"/>
                <a:cs typeface="Arial"/>
              </a:rPr>
              <a:t>Designing a Sports Wheelchair</a:t>
            </a:r>
          </a:p>
        </p:txBody>
      </p:sp>
      <p:sp>
        <p:nvSpPr>
          <p:cNvPr id="4" name="TextBox 3">
            <a:extLst>
              <a:ext uri="{FF2B5EF4-FFF2-40B4-BE49-F238E27FC236}">
                <a16:creationId xmlns:a16="http://schemas.microsoft.com/office/drawing/2014/main" id="{D7D83397-CCC0-4BFA-B43F-C32B14DC99B0}"/>
              </a:ext>
            </a:extLst>
          </p:cNvPr>
          <p:cNvSpPr txBox="1"/>
          <p:nvPr/>
        </p:nvSpPr>
        <p:spPr>
          <a:xfrm>
            <a:off x="100635" y="5261066"/>
            <a:ext cx="8648663"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Designing a sports wheelchair for </a:t>
            </a:r>
            <a:r>
              <a:rPr lang="en-GB" sz="2400">
                <a:latin typeface="Arial" panose="020B0604020202020204" pitchFamily="34" charset="0"/>
                <a:cs typeface="Arial" panose="020B0604020202020204" pitchFamily="34" charset="0"/>
              </a:rPr>
              <a:t>a marathon </a:t>
            </a:r>
            <a:r>
              <a:rPr lang="en-GB" sz="2400" dirty="0">
                <a:latin typeface="Arial" panose="020B0604020202020204" pitchFamily="34" charset="0"/>
                <a:cs typeface="Arial" panose="020B0604020202020204" pitchFamily="34" charset="0"/>
              </a:rPr>
              <a:t>race</a:t>
            </a:r>
          </a:p>
        </p:txBody>
      </p:sp>
      <p:pic>
        <p:nvPicPr>
          <p:cNvPr id="5" name="Picture 4">
            <a:extLst>
              <a:ext uri="{FF2B5EF4-FFF2-40B4-BE49-F238E27FC236}">
                <a16:creationId xmlns:a16="http://schemas.microsoft.com/office/drawing/2014/main" id="{B80A8594-4534-4233-83A0-B0AC2E86B2B0}"/>
              </a:ext>
            </a:extLst>
          </p:cNvPr>
          <p:cNvPicPr>
            <a:picLocks noChangeAspect="1"/>
          </p:cNvPicPr>
          <p:nvPr/>
        </p:nvPicPr>
        <p:blipFill>
          <a:blip r:embed="rId2"/>
          <a:stretch>
            <a:fillRect/>
          </a:stretch>
        </p:blipFill>
        <p:spPr>
          <a:xfrm>
            <a:off x="3495675" y="1945593"/>
            <a:ext cx="2152650" cy="3238500"/>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Internet searching 3</a:t>
            </a:r>
          </a:p>
        </p:txBody>
      </p:sp>
      <p:sp>
        <p:nvSpPr>
          <p:cNvPr id="3" name="Rectangle 2">
            <a:extLst>
              <a:ext uri="{FF2B5EF4-FFF2-40B4-BE49-F238E27FC236}">
                <a16:creationId xmlns:a16="http://schemas.microsoft.com/office/drawing/2014/main" id="{2DE13B81-9097-469F-8FB0-43C5D0541497}"/>
              </a:ext>
            </a:extLst>
          </p:cNvPr>
          <p:cNvSpPr/>
          <p:nvPr/>
        </p:nvSpPr>
        <p:spPr>
          <a:xfrm>
            <a:off x="110211" y="1760862"/>
            <a:ext cx="5863077" cy="4093428"/>
          </a:xfrm>
          <a:prstGeom prst="rect">
            <a:avLst/>
          </a:prstGeom>
        </p:spPr>
        <p:txBody>
          <a:bodyPr wrap="square">
            <a:spAutoFit/>
          </a:bodyPr>
          <a:lstStyle/>
          <a:p>
            <a:pPr marL="285750" indent="-285750">
              <a:buFont typeface="Arial" panose="020B0604020202020204" pitchFamily="34" charset="0"/>
              <a:buChar char="•"/>
            </a:pPr>
            <a:r>
              <a:rPr lang="en-US" sz="2400" dirty="0"/>
              <a:t>Now search for information using the term:</a:t>
            </a:r>
          </a:p>
          <a:p>
            <a:pPr>
              <a:spcBef>
                <a:spcPts val="1200"/>
              </a:spcBef>
              <a:spcAft>
                <a:spcPts val="1200"/>
              </a:spcAft>
            </a:pPr>
            <a:r>
              <a:rPr lang="en-US" sz="2400" dirty="0">
                <a:solidFill>
                  <a:srgbClr val="FF0000"/>
                </a:solidFill>
              </a:rPr>
              <a:t>      “wheelchair racing” + Britain + Olympics’</a:t>
            </a:r>
          </a:p>
          <a:p>
            <a:pPr marL="273050" lvl="1"/>
            <a:r>
              <a:rPr lang="en-US" sz="2400" dirty="0"/>
              <a:t>… including the double quotation marks. This will find websites that include 'Britain', 'Olympics' and the specific phrase ‘wheelchair racing'.</a:t>
            </a:r>
          </a:p>
          <a:p>
            <a:pPr marL="273050" lvl="1" indent="-273050">
              <a:buFont typeface="Arial" panose="020B0604020202020204" pitchFamily="34" charset="0"/>
              <a:buChar char="•"/>
            </a:pPr>
            <a:r>
              <a:rPr lang="en-US" sz="2400" dirty="0"/>
              <a:t>a. How many websites does your search engine find?</a:t>
            </a:r>
          </a:p>
          <a:p>
            <a:pPr marL="273050" lvl="1" indent="-273050">
              <a:buFont typeface="Arial" panose="020B0604020202020204" pitchFamily="34" charset="0"/>
              <a:buChar char="•"/>
            </a:pPr>
            <a:r>
              <a:rPr lang="en-US" sz="2400" dirty="0"/>
              <a:t>b. Do the first three sites listed appear useful?</a:t>
            </a:r>
          </a:p>
        </p:txBody>
      </p:sp>
      <p:pic>
        <p:nvPicPr>
          <p:cNvPr id="5" name="Picture 4">
            <a:extLst>
              <a:ext uri="{FF2B5EF4-FFF2-40B4-BE49-F238E27FC236}">
                <a16:creationId xmlns:a16="http://schemas.microsoft.com/office/drawing/2014/main" id="{4F694A09-26AF-47F5-835A-48B4D4E31437}"/>
              </a:ext>
            </a:extLst>
          </p:cNvPr>
          <p:cNvPicPr>
            <a:picLocks noChangeAspect="1"/>
          </p:cNvPicPr>
          <p:nvPr/>
        </p:nvPicPr>
        <p:blipFill>
          <a:blip r:embed="rId2"/>
          <a:stretch>
            <a:fillRect/>
          </a:stretch>
        </p:blipFill>
        <p:spPr>
          <a:xfrm>
            <a:off x="6254162" y="1437559"/>
            <a:ext cx="2681730" cy="4154984"/>
          </a:xfrm>
          <a:prstGeom prst="rect">
            <a:avLst/>
          </a:prstGeom>
        </p:spPr>
      </p:pic>
    </p:spTree>
    <p:extLst>
      <p:ext uri="{BB962C8B-B14F-4D97-AF65-F5344CB8AC3E}">
        <p14:creationId xmlns:p14="http://schemas.microsoft.com/office/powerpoint/2010/main" val="3618752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Use your research….</a:t>
            </a:r>
          </a:p>
        </p:txBody>
      </p:sp>
      <p:sp>
        <p:nvSpPr>
          <p:cNvPr id="5" name="TextBox 4">
            <a:extLst>
              <a:ext uri="{FF2B5EF4-FFF2-40B4-BE49-F238E27FC236}">
                <a16:creationId xmlns:a16="http://schemas.microsoft.com/office/drawing/2014/main" id="{393B759A-0FBF-4A8E-BF34-CE7764A9F6C4}"/>
              </a:ext>
            </a:extLst>
          </p:cNvPr>
          <p:cNvSpPr txBox="1"/>
          <p:nvPr/>
        </p:nvSpPr>
        <p:spPr>
          <a:xfrm>
            <a:off x="450166" y="1963711"/>
            <a:ext cx="4389120"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Now using the inspiration you have found start to design your ultimate racing wheelchair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There are a few things you need to consider on the following slides</a:t>
            </a:r>
          </a:p>
        </p:txBody>
      </p:sp>
      <p:pic>
        <p:nvPicPr>
          <p:cNvPr id="6" name="Picture 5">
            <a:extLst>
              <a:ext uri="{FF2B5EF4-FFF2-40B4-BE49-F238E27FC236}">
                <a16:creationId xmlns:a16="http://schemas.microsoft.com/office/drawing/2014/main" id="{26FFF79A-8642-411A-97DF-1A58C6B973F6}"/>
              </a:ext>
            </a:extLst>
          </p:cNvPr>
          <p:cNvPicPr>
            <a:picLocks noChangeAspect="1"/>
          </p:cNvPicPr>
          <p:nvPr/>
        </p:nvPicPr>
        <p:blipFill>
          <a:blip r:embed="rId2"/>
          <a:stretch>
            <a:fillRect/>
          </a:stretch>
        </p:blipFill>
        <p:spPr>
          <a:xfrm>
            <a:off x="4919409" y="1506414"/>
            <a:ext cx="4016483" cy="2677656"/>
          </a:xfrm>
          <a:prstGeom prst="rect">
            <a:avLst/>
          </a:prstGeom>
        </p:spPr>
      </p:pic>
    </p:spTree>
    <p:extLst>
      <p:ext uri="{BB962C8B-B14F-4D97-AF65-F5344CB8AC3E}">
        <p14:creationId xmlns:p14="http://schemas.microsoft.com/office/powerpoint/2010/main" val="17107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Rules</a:t>
            </a:r>
          </a:p>
        </p:txBody>
      </p:sp>
      <p:sp>
        <p:nvSpPr>
          <p:cNvPr id="4" name="Rectangle 3">
            <a:extLst>
              <a:ext uri="{FF2B5EF4-FFF2-40B4-BE49-F238E27FC236}">
                <a16:creationId xmlns:a16="http://schemas.microsoft.com/office/drawing/2014/main" id="{DB889A5D-BF3A-4484-937D-5E2645E25D42}"/>
              </a:ext>
            </a:extLst>
          </p:cNvPr>
          <p:cNvSpPr/>
          <p:nvPr/>
        </p:nvSpPr>
        <p:spPr>
          <a:xfrm>
            <a:off x="208108" y="1767006"/>
            <a:ext cx="4363892" cy="3662541"/>
          </a:xfrm>
          <a:prstGeom prst="rect">
            <a:avLst/>
          </a:prstGeom>
        </p:spPr>
        <p:txBody>
          <a:bodyPr wrap="square">
            <a:spAutoFit/>
          </a:bodyPr>
          <a:lstStyle/>
          <a:p>
            <a:pPr>
              <a:spcAft>
                <a:spcPts val="1200"/>
              </a:spcAft>
            </a:pPr>
            <a:r>
              <a:rPr lang="en-US" sz="2400" dirty="0"/>
              <a:t>All racing wheelchairs must have: </a:t>
            </a:r>
          </a:p>
          <a:p>
            <a:pPr marL="342900" indent="-342900">
              <a:spcAft>
                <a:spcPts val="1200"/>
              </a:spcAft>
              <a:buFont typeface="Arial" panose="020B0604020202020204" pitchFamily="34" charset="0"/>
              <a:buChar char="•"/>
            </a:pPr>
            <a:r>
              <a:rPr lang="en-US" sz="2400" dirty="0"/>
              <a:t>two rear wheels and one front wheel </a:t>
            </a:r>
          </a:p>
          <a:p>
            <a:pPr marL="342900" indent="-342900">
              <a:spcAft>
                <a:spcPts val="1200"/>
              </a:spcAft>
              <a:buFont typeface="Arial" panose="020B0604020202020204" pitchFamily="34" charset="0"/>
              <a:buChar char="•"/>
            </a:pPr>
            <a:r>
              <a:rPr lang="en-US" sz="2400" dirty="0"/>
              <a:t>a braking system</a:t>
            </a:r>
          </a:p>
          <a:p>
            <a:pPr marL="342900" indent="-342900">
              <a:spcAft>
                <a:spcPts val="1200"/>
              </a:spcAft>
              <a:buFont typeface="Arial" panose="020B0604020202020204" pitchFamily="34" charset="0"/>
              <a:buChar char="•"/>
            </a:pPr>
            <a:r>
              <a:rPr lang="en-US" sz="2400" dirty="0"/>
              <a:t>hand-operated steering</a:t>
            </a:r>
          </a:p>
          <a:p>
            <a:pPr marL="342900" indent="-342900">
              <a:spcAft>
                <a:spcPts val="1200"/>
              </a:spcAft>
              <a:buFont typeface="Arial" panose="020B0604020202020204" pitchFamily="34" charset="0"/>
              <a:buChar char="•"/>
            </a:pPr>
            <a:r>
              <a:rPr lang="en-US" sz="2400" dirty="0"/>
              <a:t>no mechanical devices that make the wheelchair more aerodynamic</a:t>
            </a:r>
            <a:endParaRPr lang="en-GB" sz="2400" dirty="0"/>
          </a:p>
        </p:txBody>
      </p:sp>
      <p:pic>
        <p:nvPicPr>
          <p:cNvPr id="5" name="Picture 4">
            <a:extLst>
              <a:ext uri="{FF2B5EF4-FFF2-40B4-BE49-F238E27FC236}">
                <a16:creationId xmlns:a16="http://schemas.microsoft.com/office/drawing/2014/main" id="{240C20D3-9AC8-41D9-B100-2252D4A33AAD}"/>
              </a:ext>
            </a:extLst>
          </p:cNvPr>
          <p:cNvPicPr>
            <a:picLocks noChangeAspect="1"/>
          </p:cNvPicPr>
          <p:nvPr/>
        </p:nvPicPr>
        <p:blipFill>
          <a:blip r:embed="rId2"/>
          <a:stretch>
            <a:fillRect/>
          </a:stretch>
        </p:blipFill>
        <p:spPr>
          <a:xfrm>
            <a:off x="4908599" y="1872083"/>
            <a:ext cx="3999648" cy="2585324"/>
          </a:xfrm>
          <a:prstGeom prst="rect">
            <a:avLst/>
          </a:prstGeom>
        </p:spPr>
      </p:pic>
    </p:spTree>
    <p:extLst>
      <p:ext uri="{BB962C8B-B14F-4D97-AF65-F5344CB8AC3E}">
        <p14:creationId xmlns:p14="http://schemas.microsoft.com/office/powerpoint/2010/main" val="413461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340D14F-362A-40CD-86FC-93349F9C3157}"/>
              </a:ext>
            </a:extLst>
          </p:cNvPr>
          <p:cNvSpPr txBox="1">
            <a:spLocks/>
          </p:cNvSpPr>
          <p:nvPr/>
        </p:nvSpPr>
        <p:spPr>
          <a:xfrm>
            <a:off x="416090" y="1205788"/>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You will need to consider…</a:t>
            </a:r>
          </a:p>
        </p:txBody>
      </p:sp>
      <p:grpSp>
        <p:nvGrpSpPr>
          <p:cNvPr id="3" name="Group 2">
            <a:extLst>
              <a:ext uri="{FF2B5EF4-FFF2-40B4-BE49-F238E27FC236}">
                <a16:creationId xmlns:a16="http://schemas.microsoft.com/office/drawing/2014/main" id="{5EECE0D9-B497-F0BC-C0F7-324749EF33AA}"/>
              </a:ext>
            </a:extLst>
          </p:cNvPr>
          <p:cNvGrpSpPr/>
          <p:nvPr/>
        </p:nvGrpSpPr>
        <p:grpSpPr>
          <a:xfrm>
            <a:off x="487933" y="2094479"/>
            <a:ext cx="4997743" cy="3662082"/>
            <a:chOff x="2414271" y="2067027"/>
            <a:chExt cx="4997743" cy="3662082"/>
          </a:xfrm>
        </p:grpSpPr>
        <p:sp>
          <p:nvSpPr>
            <p:cNvPr id="66" name="Rectangle 102">
              <a:extLst>
                <a:ext uri="{FF2B5EF4-FFF2-40B4-BE49-F238E27FC236}">
                  <a16:creationId xmlns:a16="http://schemas.microsoft.com/office/drawing/2014/main" id="{7DDBCAC8-F3FF-462B-91A5-E3D81909A2CF}"/>
                </a:ext>
              </a:extLst>
            </p:cNvPr>
            <p:cNvSpPr/>
            <p:nvPr/>
          </p:nvSpPr>
          <p:spPr>
            <a:xfrm>
              <a:off x="2414271" y="2067028"/>
              <a:ext cx="4078954" cy="3662081"/>
            </a:xfrm>
            <a:custGeom>
              <a:avLst/>
              <a:gdLst/>
              <a:ahLst/>
              <a:cxnLst/>
              <a:rect l="l" t="t" r="r" b="b"/>
              <a:pathLst>
                <a:path w="4724400" h="5943600">
                  <a:moveTo>
                    <a:pt x="0" y="0"/>
                  </a:moveTo>
                  <a:lnTo>
                    <a:pt x="381000" y="0"/>
                  </a:lnTo>
                  <a:lnTo>
                    <a:pt x="381000" y="124650"/>
                  </a:lnTo>
                  <a:cubicBezTo>
                    <a:pt x="336426" y="139393"/>
                    <a:pt x="304800" y="181632"/>
                    <a:pt x="304800" y="231258"/>
                  </a:cubicBezTo>
                  <a:cubicBezTo>
                    <a:pt x="304800" y="294384"/>
                    <a:pt x="355974" y="345558"/>
                    <a:pt x="419100" y="345558"/>
                  </a:cubicBezTo>
                  <a:cubicBezTo>
                    <a:pt x="482226" y="345558"/>
                    <a:pt x="533400" y="294384"/>
                    <a:pt x="533400" y="231258"/>
                  </a:cubicBezTo>
                  <a:cubicBezTo>
                    <a:pt x="533400" y="181632"/>
                    <a:pt x="501774" y="139393"/>
                    <a:pt x="457200" y="124650"/>
                  </a:cubicBezTo>
                  <a:lnTo>
                    <a:pt x="457200" y="0"/>
                  </a:lnTo>
                  <a:lnTo>
                    <a:pt x="804333" y="0"/>
                  </a:lnTo>
                  <a:lnTo>
                    <a:pt x="804333" y="124650"/>
                  </a:lnTo>
                  <a:cubicBezTo>
                    <a:pt x="759759" y="139393"/>
                    <a:pt x="728133" y="181632"/>
                    <a:pt x="728133" y="231258"/>
                  </a:cubicBezTo>
                  <a:cubicBezTo>
                    <a:pt x="728133" y="294384"/>
                    <a:pt x="779307" y="345558"/>
                    <a:pt x="842433" y="345558"/>
                  </a:cubicBezTo>
                  <a:cubicBezTo>
                    <a:pt x="905559" y="345558"/>
                    <a:pt x="956733" y="294384"/>
                    <a:pt x="956733" y="231258"/>
                  </a:cubicBezTo>
                  <a:cubicBezTo>
                    <a:pt x="956733" y="181632"/>
                    <a:pt x="925107" y="139393"/>
                    <a:pt x="880533" y="124650"/>
                  </a:cubicBezTo>
                  <a:lnTo>
                    <a:pt x="880533" y="0"/>
                  </a:lnTo>
                  <a:lnTo>
                    <a:pt x="1227666" y="0"/>
                  </a:lnTo>
                  <a:lnTo>
                    <a:pt x="1227666" y="124650"/>
                  </a:lnTo>
                  <a:cubicBezTo>
                    <a:pt x="1183092" y="139393"/>
                    <a:pt x="1151466" y="181632"/>
                    <a:pt x="1151466" y="231258"/>
                  </a:cubicBezTo>
                  <a:cubicBezTo>
                    <a:pt x="1151466" y="294384"/>
                    <a:pt x="1202640" y="345558"/>
                    <a:pt x="1265766" y="345558"/>
                  </a:cubicBezTo>
                  <a:cubicBezTo>
                    <a:pt x="1328892" y="345558"/>
                    <a:pt x="1380066" y="294384"/>
                    <a:pt x="1380066" y="231258"/>
                  </a:cubicBezTo>
                  <a:cubicBezTo>
                    <a:pt x="1380066" y="181632"/>
                    <a:pt x="1348440" y="139393"/>
                    <a:pt x="1303866" y="124650"/>
                  </a:cubicBezTo>
                  <a:lnTo>
                    <a:pt x="1303866" y="0"/>
                  </a:lnTo>
                  <a:lnTo>
                    <a:pt x="1650999" y="0"/>
                  </a:lnTo>
                  <a:lnTo>
                    <a:pt x="1650999" y="124650"/>
                  </a:lnTo>
                  <a:cubicBezTo>
                    <a:pt x="1606425" y="139393"/>
                    <a:pt x="1574799" y="181632"/>
                    <a:pt x="1574799" y="231258"/>
                  </a:cubicBezTo>
                  <a:cubicBezTo>
                    <a:pt x="1574799" y="294384"/>
                    <a:pt x="1625973" y="345558"/>
                    <a:pt x="1689099" y="345558"/>
                  </a:cubicBezTo>
                  <a:cubicBezTo>
                    <a:pt x="1752225" y="345558"/>
                    <a:pt x="1803399" y="294384"/>
                    <a:pt x="1803399" y="231258"/>
                  </a:cubicBezTo>
                  <a:cubicBezTo>
                    <a:pt x="1803399" y="181632"/>
                    <a:pt x="1771773" y="139393"/>
                    <a:pt x="1727199" y="124650"/>
                  </a:cubicBezTo>
                  <a:lnTo>
                    <a:pt x="1727199" y="0"/>
                  </a:lnTo>
                  <a:lnTo>
                    <a:pt x="2074332" y="0"/>
                  </a:lnTo>
                  <a:lnTo>
                    <a:pt x="2074332" y="124650"/>
                  </a:lnTo>
                  <a:cubicBezTo>
                    <a:pt x="2029758" y="139393"/>
                    <a:pt x="1998132" y="181632"/>
                    <a:pt x="1998132" y="231258"/>
                  </a:cubicBezTo>
                  <a:cubicBezTo>
                    <a:pt x="1998132" y="294384"/>
                    <a:pt x="2049306" y="345558"/>
                    <a:pt x="2112432" y="345558"/>
                  </a:cubicBezTo>
                  <a:cubicBezTo>
                    <a:pt x="2175558" y="345558"/>
                    <a:pt x="2226732" y="294384"/>
                    <a:pt x="2226732" y="231258"/>
                  </a:cubicBezTo>
                  <a:cubicBezTo>
                    <a:pt x="2226732" y="181632"/>
                    <a:pt x="2195106" y="139393"/>
                    <a:pt x="2150532" y="124650"/>
                  </a:cubicBezTo>
                  <a:lnTo>
                    <a:pt x="2150532" y="0"/>
                  </a:lnTo>
                  <a:lnTo>
                    <a:pt x="2497665" y="0"/>
                  </a:lnTo>
                  <a:lnTo>
                    <a:pt x="2497665" y="124650"/>
                  </a:lnTo>
                  <a:cubicBezTo>
                    <a:pt x="2453091" y="139393"/>
                    <a:pt x="2421465" y="181632"/>
                    <a:pt x="2421465" y="231258"/>
                  </a:cubicBezTo>
                  <a:cubicBezTo>
                    <a:pt x="2421465" y="294384"/>
                    <a:pt x="2472639" y="345558"/>
                    <a:pt x="2535765" y="345558"/>
                  </a:cubicBezTo>
                  <a:cubicBezTo>
                    <a:pt x="2598891" y="345558"/>
                    <a:pt x="2650065" y="294384"/>
                    <a:pt x="2650065" y="231258"/>
                  </a:cubicBezTo>
                  <a:cubicBezTo>
                    <a:pt x="2650065" y="181632"/>
                    <a:pt x="2618439" y="139393"/>
                    <a:pt x="2573865" y="124650"/>
                  </a:cubicBezTo>
                  <a:lnTo>
                    <a:pt x="2573865" y="0"/>
                  </a:lnTo>
                  <a:lnTo>
                    <a:pt x="2920998" y="0"/>
                  </a:lnTo>
                  <a:lnTo>
                    <a:pt x="2920998" y="124650"/>
                  </a:lnTo>
                  <a:cubicBezTo>
                    <a:pt x="2876424" y="139393"/>
                    <a:pt x="2844798" y="181632"/>
                    <a:pt x="2844798" y="231258"/>
                  </a:cubicBezTo>
                  <a:cubicBezTo>
                    <a:pt x="2844798" y="294384"/>
                    <a:pt x="2895972" y="345558"/>
                    <a:pt x="2959098" y="345558"/>
                  </a:cubicBezTo>
                  <a:cubicBezTo>
                    <a:pt x="3022224" y="345558"/>
                    <a:pt x="3073398" y="294384"/>
                    <a:pt x="3073398" y="231258"/>
                  </a:cubicBezTo>
                  <a:cubicBezTo>
                    <a:pt x="3073398" y="181632"/>
                    <a:pt x="3041772" y="139393"/>
                    <a:pt x="2997198" y="124650"/>
                  </a:cubicBezTo>
                  <a:lnTo>
                    <a:pt x="2997198" y="0"/>
                  </a:lnTo>
                  <a:lnTo>
                    <a:pt x="3344331" y="0"/>
                  </a:lnTo>
                  <a:lnTo>
                    <a:pt x="3344331" y="124650"/>
                  </a:lnTo>
                  <a:cubicBezTo>
                    <a:pt x="3299757" y="139393"/>
                    <a:pt x="3268131" y="181632"/>
                    <a:pt x="3268131" y="231258"/>
                  </a:cubicBezTo>
                  <a:cubicBezTo>
                    <a:pt x="3268131" y="294384"/>
                    <a:pt x="3319305" y="345558"/>
                    <a:pt x="3382431" y="345558"/>
                  </a:cubicBezTo>
                  <a:cubicBezTo>
                    <a:pt x="3445557" y="345558"/>
                    <a:pt x="3496731" y="294384"/>
                    <a:pt x="3496731" y="231258"/>
                  </a:cubicBezTo>
                  <a:cubicBezTo>
                    <a:pt x="3496731" y="181632"/>
                    <a:pt x="3465105" y="139393"/>
                    <a:pt x="3420531" y="124650"/>
                  </a:cubicBezTo>
                  <a:lnTo>
                    <a:pt x="3420531" y="0"/>
                  </a:lnTo>
                  <a:lnTo>
                    <a:pt x="3767664" y="0"/>
                  </a:lnTo>
                  <a:lnTo>
                    <a:pt x="3767664" y="124650"/>
                  </a:lnTo>
                  <a:cubicBezTo>
                    <a:pt x="3723090" y="139393"/>
                    <a:pt x="3691464" y="181632"/>
                    <a:pt x="3691464" y="231258"/>
                  </a:cubicBezTo>
                  <a:cubicBezTo>
                    <a:pt x="3691464" y="294384"/>
                    <a:pt x="3742638" y="345558"/>
                    <a:pt x="3805764" y="345558"/>
                  </a:cubicBezTo>
                  <a:cubicBezTo>
                    <a:pt x="3868890" y="345558"/>
                    <a:pt x="3920064" y="294384"/>
                    <a:pt x="3920064" y="231258"/>
                  </a:cubicBezTo>
                  <a:cubicBezTo>
                    <a:pt x="3920064" y="181632"/>
                    <a:pt x="3888438" y="139393"/>
                    <a:pt x="3843864" y="124650"/>
                  </a:cubicBezTo>
                  <a:lnTo>
                    <a:pt x="3843864" y="0"/>
                  </a:lnTo>
                  <a:lnTo>
                    <a:pt x="4191000" y="0"/>
                  </a:lnTo>
                  <a:lnTo>
                    <a:pt x="4191000" y="124650"/>
                  </a:lnTo>
                  <a:cubicBezTo>
                    <a:pt x="4146426" y="139393"/>
                    <a:pt x="4114800" y="181632"/>
                    <a:pt x="4114800" y="231258"/>
                  </a:cubicBezTo>
                  <a:cubicBezTo>
                    <a:pt x="4114800" y="294384"/>
                    <a:pt x="4165974" y="345558"/>
                    <a:pt x="4229100" y="345558"/>
                  </a:cubicBezTo>
                  <a:cubicBezTo>
                    <a:pt x="4292226" y="345558"/>
                    <a:pt x="4343400" y="294384"/>
                    <a:pt x="4343400" y="231258"/>
                  </a:cubicBezTo>
                  <a:cubicBezTo>
                    <a:pt x="4343400" y="181632"/>
                    <a:pt x="4311774" y="139393"/>
                    <a:pt x="4267200" y="124650"/>
                  </a:cubicBezTo>
                  <a:lnTo>
                    <a:pt x="4267200" y="0"/>
                  </a:lnTo>
                  <a:lnTo>
                    <a:pt x="4724400" y="0"/>
                  </a:lnTo>
                  <a:lnTo>
                    <a:pt x="4724400" y="5943600"/>
                  </a:lnTo>
                  <a:lnTo>
                    <a:pt x="0" y="5943600"/>
                  </a:lnTo>
                  <a:close/>
                </a:path>
              </a:pathLst>
            </a:cu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a:extLst>
                <a:ext uri="{FF2B5EF4-FFF2-40B4-BE49-F238E27FC236}">
                  <a16:creationId xmlns:a16="http://schemas.microsoft.com/office/drawing/2014/main" id="{928D1D07-BA93-4D41-99C5-6FE78B1AF077}"/>
                </a:ext>
              </a:extLst>
            </p:cNvPr>
            <p:cNvCxnSpPr>
              <a:cxnSpLocks/>
            </p:cNvCxnSpPr>
            <p:nvPr/>
          </p:nvCxnSpPr>
          <p:spPr>
            <a:xfrm>
              <a:off x="2915230" y="2067027"/>
              <a:ext cx="0" cy="36620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E7D53A6-7B1B-40D1-AF5F-26AEEF0190CC}"/>
                </a:ext>
              </a:extLst>
            </p:cNvPr>
            <p:cNvCxnSpPr>
              <a:cxnSpLocks/>
            </p:cNvCxnSpPr>
            <p:nvPr/>
          </p:nvCxnSpPr>
          <p:spPr>
            <a:xfrm>
              <a:off x="2469930" y="2894447"/>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BA8C4C8-C29E-420A-9491-83D1DE9086A7}"/>
                </a:ext>
              </a:extLst>
            </p:cNvPr>
            <p:cNvCxnSpPr>
              <a:cxnSpLocks/>
            </p:cNvCxnSpPr>
            <p:nvPr/>
          </p:nvCxnSpPr>
          <p:spPr>
            <a:xfrm>
              <a:off x="2476681" y="3370988"/>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472D91B-F814-4AD0-9037-FD6CF08E10CA}"/>
                </a:ext>
              </a:extLst>
            </p:cNvPr>
            <p:cNvCxnSpPr>
              <a:cxnSpLocks/>
            </p:cNvCxnSpPr>
            <p:nvPr/>
          </p:nvCxnSpPr>
          <p:spPr>
            <a:xfrm>
              <a:off x="2476681" y="3870521"/>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C8687E6-C8A2-4D99-A412-8ADF413F1C5C}"/>
                </a:ext>
              </a:extLst>
            </p:cNvPr>
            <p:cNvCxnSpPr>
              <a:cxnSpLocks/>
            </p:cNvCxnSpPr>
            <p:nvPr/>
          </p:nvCxnSpPr>
          <p:spPr>
            <a:xfrm>
              <a:off x="2476681" y="4370054"/>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2C70E3-15D2-49FB-A88B-9AE50DBA745B}"/>
                </a:ext>
              </a:extLst>
            </p:cNvPr>
            <p:cNvCxnSpPr>
              <a:cxnSpLocks/>
            </p:cNvCxnSpPr>
            <p:nvPr/>
          </p:nvCxnSpPr>
          <p:spPr>
            <a:xfrm>
              <a:off x="2476681" y="4869587"/>
              <a:ext cx="40070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66434C3-9C84-47BD-B296-7ABA9BB7F779}"/>
                </a:ext>
              </a:extLst>
            </p:cNvPr>
            <p:cNvCxnSpPr>
              <a:cxnSpLocks/>
            </p:cNvCxnSpPr>
            <p:nvPr/>
          </p:nvCxnSpPr>
          <p:spPr>
            <a:xfrm>
              <a:off x="2476681" y="5369120"/>
              <a:ext cx="4007092"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02071F-5F78-4DE6-8B7F-457FF318274A}"/>
                </a:ext>
              </a:extLst>
            </p:cNvPr>
            <p:cNvSpPr txBox="1"/>
            <p:nvPr/>
          </p:nvSpPr>
          <p:spPr>
            <a:xfrm>
              <a:off x="3036962" y="2421909"/>
              <a:ext cx="4375052" cy="461665"/>
            </a:xfrm>
            <a:prstGeom prst="rect">
              <a:avLst/>
            </a:prstGeom>
            <a:noFill/>
          </p:spPr>
          <p:txBody>
            <a:bodyPr wrap="square" rtlCol="0">
              <a:spAutoFit/>
            </a:bodyPr>
            <a:lstStyle/>
            <a:p>
              <a:r>
                <a:rPr lang="en-GB" sz="2400" dirty="0"/>
                <a:t>The reach of the rider</a:t>
              </a:r>
            </a:p>
          </p:txBody>
        </p:sp>
        <p:sp>
          <p:nvSpPr>
            <p:cNvPr id="126" name="TextBox 125">
              <a:extLst>
                <a:ext uri="{FF2B5EF4-FFF2-40B4-BE49-F238E27FC236}">
                  <a16:creationId xmlns:a16="http://schemas.microsoft.com/office/drawing/2014/main" id="{63A71D33-9E79-4458-AFD4-C51AED6EBD0A}"/>
                </a:ext>
              </a:extLst>
            </p:cNvPr>
            <p:cNvSpPr txBox="1"/>
            <p:nvPr/>
          </p:nvSpPr>
          <p:spPr>
            <a:xfrm>
              <a:off x="3053374" y="2937073"/>
              <a:ext cx="3253014" cy="461665"/>
            </a:xfrm>
            <a:prstGeom prst="rect">
              <a:avLst/>
            </a:prstGeom>
            <a:noFill/>
          </p:spPr>
          <p:txBody>
            <a:bodyPr wrap="square" rtlCol="0">
              <a:spAutoFit/>
            </a:bodyPr>
            <a:lstStyle/>
            <a:p>
              <a:r>
                <a:rPr lang="en-GB" sz="2400" dirty="0"/>
                <a:t>Aerodynamics</a:t>
              </a:r>
            </a:p>
          </p:txBody>
        </p:sp>
        <p:sp>
          <p:nvSpPr>
            <p:cNvPr id="127" name="TextBox 126">
              <a:extLst>
                <a:ext uri="{FF2B5EF4-FFF2-40B4-BE49-F238E27FC236}">
                  <a16:creationId xmlns:a16="http://schemas.microsoft.com/office/drawing/2014/main" id="{19F40D2D-4981-40D9-B682-B4F3FA680BD2}"/>
                </a:ext>
              </a:extLst>
            </p:cNvPr>
            <p:cNvSpPr txBox="1"/>
            <p:nvPr/>
          </p:nvSpPr>
          <p:spPr>
            <a:xfrm>
              <a:off x="3053373" y="3435496"/>
              <a:ext cx="2652661" cy="461665"/>
            </a:xfrm>
            <a:prstGeom prst="rect">
              <a:avLst/>
            </a:prstGeom>
            <a:noFill/>
          </p:spPr>
          <p:txBody>
            <a:bodyPr wrap="square" rtlCol="0">
              <a:spAutoFit/>
            </a:bodyPr>
            <a:lstStyle/>
            <a:p>
              <a:r>
                <a:rPr lang="en-GB" sz="2400" dirty="0"/>
                <a:t>Steering the chair</a:t>
              </a:r>
            </a:p>
          </p:txBody>
        </p:sp>
        <p:sp>
          <p:nvSpPr>
            <p:cNvPr id="15" name="TextBox 14">
              <a:extLst>
                <a:ext uri="{FF2B5EF4-FFF2-40B4-BE49-F238E27FC236}">
                  <a16:creationId xmlns:a16="http://schemas.microsoft.com/office/drawing/2014/main" id="{8EEE7241-A0BD-4361-957E-42997D6E61D4}"/>
                </a:ext>
              </a:extLst>
            </p:cNvPr>
            <p:cNvSpPr txBox="1"/>
            <p:nvPr/>
          </p:nvSpPr>
          <p:spPr>
            <a:xfrm>
              <a:off x="3036962" y="3925520"/>
              <a:ext cx="2652661" cy="461665"/>
            </a:xfrm>
            <a:prstGeom prst="rect">
              <a:avLst/>
            </a:prstGeom>
            <a:noFill/>
          </p:spPr>
          <p:txBody>
            <a:bodyPr wrap="square" rtlCol="0">
              <a:spAutoFit/>
            </a:bodyPr>
            <a:lstStyle/>
            <a:p>
              <a:r>
                <a:rPr lang="en-GB" sz="2400" dirty="0"/>
                <a:t>Weight - limiting</a:t>
              </a:r>
            </a:p>
          </p:txBody>
        </p:sp>
        <p:sp>
          <p:nvSpPr>
            <p:cNvPr id="16" name="TextBox 15">
              <a:extLst>
                <a:ext uri="{FF2B5EF4-FFF2-40B4-BE49-F238E27FC236}">
                  <a16:creationId xmlns:a16="http://schemas.microsoft.com/office/drawing/2014/main" id="{6860D1E8-E3C4-4595-AB03-C23C87A068CF}"/>
                </a:ext>
              </a:extLst>
            </p:cNvPr>
            <p:cNvSpPr txBox="1"/>
            <p:nvPr/>
          </p:nvSpPr>
          <p:spPr>
            <a:xfrm>
              <a:off x="3051029" y="4429389"/>
              <a:ext cx="3440059" cy="461665"/>
            </a:xfrm>
            <a:prstGeom prst="rect">
              <a:avLst/>
            </a:prstGeom>
            <a:noFill/>
          </p:spPr>
          <p:txBody>
            <a:bodyPr wrap="square" rtlCol="0">
              <a:spAutoFit/>
            </a:bodyPr>
            <a:lstStyle/>
            <a:p>
              <a:r>
                <a:rPr lang="en-GB" sz="2400" dirty="0"/>
                <a:t>Aesthetics</a:t>
              </a:r>
            </a:p>
          </p:txBody>
        </p:sp>
        <p:sp>
          <p:nvSpPr>
            <p:cNvPr id="18" name="TextBox 17">
              <a:extLst>
                <a:ext uri="{FF2B5EF4-FFF2-40B4-BE49-F238E27FC236}">
                  <a16:creationId xmlns:a16="http://schemas.microsoft.com/office/drawing/2014/main" id="{5C36B9F5-12DB-4EE0-BA72-5B0967ED28BC}"/>
                </a:ext>
              </a:extLst>
            </p:cNvPr>
            <p:cNvSpPr txBox="1"/>
            <p:nvPr/>
          </p:nvSpPr>
          <p:spPr>
            <a:xfrm>
              <a:off x="3048440" y="4920542"/>
              <a:ext cx="3440059" cy="461665"/>
            </a:xfrm>
            <a:prstGeom prst="rect">
              <a:avLst/>
            </a:prstGeom>
            <a:noFill/>
          </p:spPr>
          <p:txBody>
            <a:bodyPr wrap="square" rtlCol="0">
              <a:spAutoFit/>
            </a:bodyPr>
            <a:lstStyle/>
            <a:p>
              <a:r>
                <a:rPr lang="en-GB" sz="2400" dirty="0"/>
                <a:t>Camber</a:t>
              </a:r>
            </a:p>
          </p:txBody>
        </p:sp>
      </p:grpSp>
      <p:pic>
        <p:nvPicPr>
          <p:cNvPr id="4" name="Picture 3">
            <a:extLst>
              <a:ext uri="{FF2B5EF4-FFF2-40B4-BE49-F238E27FC236}">
                <a16:creationId xmlns:a16="http://schemas.microsoft.com/office/drawing/2014/main" id="{389FD764-D43C-68B8-FF57-83395A2D81E7}"/>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rot="21428812">
            <a:off x="4955219" y="2090155"/>
            <a:ext cx="4105162" cy="3462033"/>
          </a:xfrm>
          <a:prstGeom prst="rect">
            <a:avLst/>
          </a:prstGeom>
          <a:noFill/>
          <a:ln>
            <a:noFill/>
          </a:ln>
        </p:spPr>
      </p:pic>
      <p:sp>
        <p:nvSpPr>
          <p:cNvPr id="5" name="TextBox 4">
            <a:extLst>
              <a:ext uri="{FF2B5EF4-FFF2-40B4-BE49-F238E27FC236}">
                <a16:creationId xmlns:a16="http://schemas.microsoft.com/office/drawing/2014/main" id="{50C51ACF-E35A-7ADA-2D05-294988C9DA43}"/>
              </a:ext>
            </a:extLst>
          </p:cNvPr>
          <p:cNvSpPr txBox="1"/>
          <p:nvPr/>
        </p:nvSpPr>
        <p:spPr>
          <a:xfrm rot="21178642">
            <a:off x="5575980" y="2605463"/>
            <a:ext cx="2995500" cy="2677656"/>
          </a:xfrm>
          <a:prstGeom prst="rect">
            <a:avLst/>
          </a:prstGeom>
          <a:noFill/>
        </p:spPr>
        <p:txBody>
          <a:bodyPr wrap="square" rtlCol="0">
            <a:spAutoFit/>
          </a:bodyPr>
          <a:lstStyle/>
          <a:p>
            <a:pPr algn="ctr"/>
            <a:r>
              <a:rPr lang="en-US" sz="2400" dirty="0"/>
              <a:t>Aerodynamics is the study of the motion of air when affected by a solid object - such as an airplane wing, a car body or the frame of a wheelchair</a:t>
            </a:r>
            <a:endParaRPr lang="en-GB" sz="2400" dirty="0"/>
          </a:p>
        </p:txBody>
      </p:sp>
    </p:spTree>
    <p:extLst>
      <p:ext uri="{BB962C8B-B14F-4D97-AF65-F5344CB8AC3E}">
        <p14:creationId xmlns:p14="http://schemas.microsoft.com/office/powerpoint/2010/main" val="124981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Camber</a:t>
            </a:r>
          </a:p>
        </p:txBody>
      </p:sp>
      <p:sp>
        <p:nvSpPr>
          <p:cNvPr id="3" name="Rectangle 2">
            <a:extLst>
              <a:ext uri="{FF2B5EF4-FFF2-40B4-BE49-F238E27FC236}">
                <a16:creationId xmlns:a16="http://schemas.microsoft.com/office/drawing/2014/main" id="{367E8C88-0D3D-417D-AE5D-DFCCB385AC2C}"/>
              </a:ext>
            </a:extLst>
          </p:cNvPr>
          <p:cNvSpPr/>
          <p:nvPr/>
        </p:nvSpPr>
        <p:spPr>
          <a:xfrm>
            <a:off x="222838" y="1848605"/>
            <a:ext cx="3901982" cy="3416320"/>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02124"/>
                </a:solidFill>
              </a:rPr>
              <a:t>Camber redirects forces going through the wheelchair from the environment – this makes the ride less bumpy.</a:t>
            </a:r>
          </a:p>
          <a:p>
            <a:pPr marL="342900" indent="-342900">
              <a:buFont typeface="Arial" panose="020B0604020202020204" pitchFamily="34" charset="0"/>
              <a:buChar char="•"/>
            </a:pPr>
            <a:endParaRPr lang="en-US" sz="2400" dirty="0">
              <a:solidFill>
                <a:srgbClr val="202124"/>
              </a:solidFill>
            </a:endParaRPr>
          </a:p>
          <a:p>
            <a:pPr marL="342900" indent="-342900">
              <a:buFont typeface="Arial" panose="020B0604020202020204" pitchFamily="34" charset="0"/>
              <a:buChar char="•"/>
            </a:pPr>
            <a:r>
              <a:rPr lang="en-US" sz="2400" dirty="0">
                <a:solidFill>
                  <a:srgbClr val="202124"/>
                </a:solidFill>
              </a:rPr>
              <a:t>Cambered wheels also provide a sportier look to the wheelchair</a:t>
            </a:r>
            <a:endParaRPr lang="en-GB" sz="2400" dirty="0"/>
          </a:p>
        </p:txBody>
      </p:sp>
      <p:pic>
        <p:nvPicPr>
          <p:cNvPr id="6" name="Picture 5">
            <a:extLst>
              <a:ext uri="{FF2B5EF4-FFF2-40B4-BE49-F238E27FC236}">
                <a16:creationId xmlns:a16="http://schemas.microsoft.com/office/drawing/2014/main" id="{81CEB744-FEE9-41D5-BDBE-6BE4E36BBE42}"/>
              </a:ext>
            </a:extLst>
          </p:cNvPr>
          <p:cNvPicPr>
            <a:picLocks noChangeAspect="1"/>
          </p:cNvPicPr>
          <p:nvPr/>
        </p:nvPicPr>
        <p:blipFill>
          <a:blip r:embed="rId2"/>
          <a:stretch>
            <a:fillRect/>
          </a:stretch>
        </p:blipFill>
        <p:spPr>
          <a:xfrm>
            <a:off x="4124820" y="1920629"/>
            <a:ext cx="4811072" cy="1512218"/>
          </a:xfrm>
          <a:prstGeom prst="rect">
            <a:avLst/>
          </a:prstGeom>
        </p:spPr>
      </p:pic>
      <p:sp>
        <p:nvSpPr>
          <p:cNvPr id="7" name="TextBox 6">
            <a:extLst>
              <a:ext uri="{FF2B5EF4-FFF2-40B4-BE49-F238E27FC236}">
                <a16:creationId xmlns:a16="http://schemas.microsoft.com/office/drawing/2014/main" id="{2295B610-914A-445C-96E7-3EC96956BF75}"/>
              </a:ext>
            </a:extLst>
          </p:cNvPr>
          <p:cNvSpPr txBox="1"/>
          <p:nvPr/>
        </p:nvSpPr>
        <p:spPr>
          <a:xfrm>
            <a:off x="4124820" y="3553755"/>
            <a:ext cx="1630469" cy="1200329"/>
          </a:xfrm>
          <a:prstGeom prst="rect">
            <a:avLst/>
          </a:prstGeom>
          <a:noFill/>
        </p:spPr>
        <p:txBody>
          <a:bodyPr wrap="square" rtlCol="0">
            <a:spAutoFit/>
          </a:bodyPr>
          <a:lstStyle/>
          <a:p>
            <a:pPr algn="ctr"/>
            <a:r>
              <a:rPr lang="en-GB" sz="2400" dirty="0"/>
              <a:t>Without wheel Camber</a:t>
            </a:r>
          </a:p>
        </p:txBody>
      </p:sp>
      <p:sp>
        <p:nvSpPr>
          <p:cNvPr id="8" name="TextBox 7">
            <a:extLst>
              <a:ext uri="{FF2B5EF4-FFF2-40B4-BE49-F238E27FC236}">
                <a16:creationId xmlns:a16="http://schemas.microsoft.com/office/drawing/2014/main" id="{3D3B1C59-5C2F-4AB3-BD4E-A90A22C5CC53}"/>
              </a:ext>
            </a:extLst>
          </p:cNvPr>
          <p:cNvSpPr txBox="1"/>
          <p:nvPr/>
        </p:nvSpPr>
        <p:spPr>
          <a:xfrm>
            <a:off x="7189233" y="3583710"/>
            <a:ext cx="1630469" cy="830997"/>
          </a:xfrm>
          <a:prstGeom prst="rect">
            <a:avLst/>
          </a:prstGeom>
          <a:noFill/>
        </p:spPr>
        <p:txBody>
          <a:bodyPr wrap="square" rtlCol="0">
            <a:spAutoFit/>
          </a:bodyPr>
          <a:lstStyle/>
          <a:p>
            <a:pPr algn="ctr"/>
            <a:r>
              <a:rPr lang="en-GB" sz="2400" dirty="0"/>
              <a:t>With wheel Camber</a:t>
            </a:r>
          </a:p>
        </p:txBody>
      </p:sp>
    </p:spTree>
    <p:extLst>
      <p:ext uri="{BB962C8B-B14F-4D97-AF65-F5344CB8AC3E}">
        <p14:creationId xmlns:p14="http://schemas.microsoft.com/office/powerpoint/2010/main" val="244404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7" y="1057986"/>
            <a:ext cx="5672187" cy="646331"/>
          </a:xfrm>
          <a:prstGeom prst="rect">
            <a:avLst/>
          </a:prstGeom>
          <a:noFill/>
        </p:spPr>
        <p:txBody>
          <a:bodyPr wrap="square" rtlCol="0">
            <a:spAutoFit/>
          </a:bodyPr>
          <a:lstStyle/>
          <a:p>
            <a:r>
              <a:rPr lang="en-GB" sz="3600" b="1" dirty="0">
                <a:ea typeface="+mj-ea"/>
                <a:cs typeface="Arial" panose="020B0604020202020204" pitchFamily="34" charset="0"/>
              </a:rPr>
              <a:t>Designing – 4 initial ideas</a:t>
            </a:r>
          </a:p>
        </p:txBody>
      </p:sp>
      <p:sp>
        <p:nvSpPr>
          <p:cNvPr id="3" name="Rectangle 2">
            <a:extLst>
              <a:ext uri="{FF2B5EF4-FFF2-40B4-BE49-F238E27FC236}">
                <a16:creationId xmlns:a16="http://schemas.microsoft.com/office/drawing/2014/main" id="{2BA4B746-A5B3-4202-90FD-5F99743D05E3}"/>
              </a:ext>
            </a:extLst>
          </p:cNvPr>
          <p:cNvSpPr/>
          <p:nvPr/>
        </p:nvSpPr>
        <p:spPr>
          <a:xfrm>
            <a:off x="1463040" y="1704317"/>
            <a:ext cx="6386732" cy="3950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4AD8C69C-7159-4EE5-80B2-CECD5E226383}"/>
              </a:ext>
            </a:extLst>
          </p:cNvPr>
          <p:cNvCxnSpPr>
            <a:stCxn id="3" idx="0"/>
            <a:endCxn id="3" idx="2"/>
          </p:cNvCxnSpPr>
          <p:nvPr/>
        </p:nvCxnSpPr>
        <p:spPr>
          <a:xfrm>
            <a:off x="4656406" y="1704317"/>
            <a:ext cx="0" cy="3950895"/>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8DDD5E6-1D7E-47C2-9C2E-DAF7D7F85DF0}"/>
              </a:ext>
            </a:extLst>
          </p:cNvPr>
          <p:cNvCxnSpPr>
            <a:stCxn id="3" idx="1"/>
            <a:endCxn id="3" idx="3"/>
          </p:cNvCxnSpPr>
          <p:nvPr/>
        </p:nvCxnSpPr>
        <p:spPr>
          <a:xfrm>
            <a:off x="1463040" y="3679765"/>
            <a:ext cx="638673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383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7458784" cy="646331"/>
          </a:xfrm>
          <a:prstGeom prst="rect">
            <a:avLst/>
          </a:prstGeom>
          <a:noFill/>
        </p:spPr>
        <p:txBody>
          <a:bodyPr wrap="square" rtlCol="0">
            <a:spAutoFit/>
          </a:bodyPr>
          <a:lstStyle/>
          <a:p>
            <a:r>
              <a:rPr lang="en-GB" sz="3600" b="1" dirty="0">
                <a:ea typeface="+mj-ea"/>
                <a:cs typeface="Arial" panose="020B0604020202020204" pitchFamily="34" charset="0"/>
              </a:rPr>
              <a:t>Final Design – the best you can draw…</a:t>
            </a:r>
          </a:p>
        </p:txBody>
      </p:sp>
      <p:pic>
        <p:nvPicPr>
          <p:cNvPr id="3" name="Picture 2">
            <a:extLst>
              <a:ext uri="{FF2B5EF4-FFF2-40B4-BE49-F238E27FC236}">
                <a16:creationId xmlns:a16="http://schemas.microsoft.com/office/drawing/2014/main" id="{66E22F66-F2C9-4A6C-B93C-F24E9CE794B7}"/>
              </a:ext>
            </a:extLst>
          </p:cNvPr>
          <p:cNvPicPr>
            <a:picLocks noChangeAspect="1"/>
          </p:cNvPicPr>
          <p:nvPr/>
        </p:nvPicPr>
        <p:blipFill>
          <a:blip r:embed="rId2"/>
          <a:stretch>
            <a:fillRect/>
          </a:stretch>
        </p:blipFill>
        <p:spPr>
          <a:xfrm>
            <a:off x="1054522" y="1670713"/>
            <a:ext cx="6401355" cy="3962743"/>
          </a:xfrm>
          <a:prstGeom prst="rect">
            <a:avLst/>
          </a:prstGeom>
        </p:spPr>
      </p:pic>
      <p:sp>
        <p:nvSpPr>
          <p:cNvPr id="4" name="TextBox 3">
            <a:extLst>
              <a:ext uri="{FF2B5EF4-FFF2-40B4-BE49-F238E27FC236}">
                <a16:creationId xmlns:a16="http://schemas.microsoft.com/office/drawing/2014/main" id="{8D1C21DF-E8AA-428B-A4A6-7AA54DA698D8}"/>
              </a:ext>
            </a:extLst>
          </p:cNvPr>
          <p:cNvSpPr txBox="1"/>
          <p:nvPr/>
        </p:nvSpPr>
        <p:spPr>
          <a:xfrm>
            <a:off x="1688123" y="1859340"/>
            <a:ext cx="1913206" cy="1569660"/>
          </a:xfrm>
          <a:prstGeom prst="rect">
            <a:avLst/>
          </a:prstGeom>
          <a:noFill/>
        </p:spPr>
        <p:txBody>
          <a:bodyPr wrap="square" rtlCol="0">
            <a:spAutoFit/>
          </a:bodyPr>
          <a:lstStyle/>
          <a:p>
            <a:r>
              <a:rPr lang="en-GB" sz="2400" dirty="0"/>
              <a:t>Add annotation to show your thoughts</a:t>
            </a:r>
          </a:p>
        </p:txBody>
      </p:sp>
      <p:sp>
        <p:nvSpPr>
          <p:cNvPr id="5" name="TextBox 4">
            <a:extLst>
              <a:ext uri="{FF2B5EF4-FFF2-40B4-BE49-F238E27FC236}">
                <a16:creationId xmlns:a16="http://schemas.microsoft.com/office/drawing/2014/main" id="{87F2FC55-6E8A-4682-9200-1570197B8BAE}"/>
              </a:ext>
            </a:extLst>
          </p:cNvPr>
          <p:cNvSpPr txBox="1"/>
          <p:nvPr/>
        </p:nvSpPr>
        <p:spPr>
          <a:xfrm>
            <a:off x="208108" y="3986958"/>
            <a:ext cx="1913206" cy="1200329"/>
          </a:xfrm>
          <a:prstGeom prst="rect">
            <a:avLst/>
          </a:prstGeom>
          <a:noFill/>
        </p:spPr>
        <p:txBody>
          <a:bodyPr wrap="square" rtlCol="0">
            <a:spAutoFit/>
          </a:bodyPr>
          <a:lstStyle/>
          <a:p>
            <a:r>
              <a:rPr lang="en-GB" sz="2400" dirty="0"/>
              <a:t>What material is it made from?</a:t>
            </a:r>
          </a:p>
        </p:txBody>
      </p:sp>
      <p:sp>
        <p:nvSpPr>
          <p:cNvPr id="6" name="TextBox 5">
            <a:extLst>
              <a:ext uri="{FF2B5EF4-FFF2-40B4-BE49-F238E27FC236}">
                <a16:creationId xmlns:a16="http://schemas.microsoft.com/office/drawing/2014/main" id="{81739655-62E9-41FD-9D9B-B729BBCC969F}"/>
              </a:ext>
            </a:extLst>
          </p:cNvPr>
          <p:cNvSpPr txBox="1"/>
          <p:nvPr/>
        </p:nvSpPr>
        <p:spPr>
          <a:xfrm>
            <a:off x="3509611" y="3756125"/>
            <a:ext cx="1913206" cy="830997"/>
          </a:xfrm>
          <a:prstGeom prst="rect">
            <a:avLst/>
          </a:prstGeom>
          <a:noFill/>
        </p:spPr>
        <p:txBody>
          <a:bodyPr wrap="square" rtlCol="0">
            <a:spAutoFit/>
          </a:bodyPr>
          <a:lstStyle/>
          <a:p>
            <a:r>
              <a:rPr lang="en-GB" sz="2400" dirty="0"/>
              <a:t>How big are the parts?</a:t>
            </a:r>
          </a:p>
        </p:txBody>
      </p:sp>
      <p:sp>
        <p:nvSpPr>
          <p:cNvPr id="7" name="TextBox 6">
            <a:extLst>
              <a:ext uri="{FF2B5EF4-FFF2-40B4-BE49-F238E27FC236}">
                <a16:creationId xmlns:a16="http://schemas.microsoft.com/office/drawing/2014/main" id="{75393A3F-D960-457F-B1F8-05FB17D513E0}"/>
              </a:ext>
            </a:extLst>
          </p:cNvPr>
          <p:cNvSpPr txBox="1"/>
          <p:nvPr/>
        </p:nvSpPr>
        <p:spPr>
          <a:xfrm>
            <a:off x="5422817" y="1945391"/>
            <a:ext cx="1913206" cy="1200329"/>
          </a:xfrm>
          <a:prstGeom prst="rect">
            <a:avLst/>
          </a:prstGeom>
          <a:noFill/>
        </p:spPr>
        <p:txBody>
          <a:bodyPr wrap="square" rtlCol="0">
            <a:spAutoFit/>
          </a:bodyPr>
          <a:lstStyle/>
          <a:p>
            <a:r>
              <a:rPr lang="en-GB" sz="2400" dirty="0"/>
              <a:t>What safety features does it have?</a:t>
            </a:r>
          </a:p>
        </p:txBody>
      </p:sp>
      <p:sp>
        <p:nvSpPr>
          <p:cNvPr id="8" name="TextBox 7">
            <a:extLst>
              <a:ext uri="{FF2B5EF4-FFF2-40B4-BE49-F238E27FC236}">
                <a16:creationId xmlns:a16="http://schemas.microsoft.com/office/drawing/2014/main" id="{106D8854-173F-45CE-B378-B6BCC1386D2F}"/>
              </a:ext>
            </a:extLst>
          </p:cNvPr>
          <p:cNvSpPr txBox="1"/>
          <p:nvPr/>
        </p:nvSpPr>
        <p:spPr>
          <a:xfrm>
            <a:off x="6811114" y="4029739"/>
            <a:ext cx="1913206" cy="1569660"/>
          </a:xfrm>
          <a:prstGeom prst="rect">
            <a:avLst/>
          </a:prstGeom>
          <a:noFill/>
        </p:spPr>
        <p:txBody>
          <a:bodyPr wrap="square" rtlCol="0">
            <a:spAutoFit/>
          </a:bodyPr>
          <a:lstStyle/>
          <a:p>
            <a:r>
              <a:rPr lang="en-GB" sz="2400" dirty="0"/>
              <a:t>What have you done to make it look good?</a:t>
            </a:r>
          </a:p>
        </p:txBody>
      </p:sp>
    </p:spTree>
    <p:extLst>
      <p:ext uri="{BB962C8B-B14F-4D97-AF65-F5344CB8AC3E}">
        <p14:creationId xmlns:p14="http://schemas.microsoft.com/office/powerpoint/2010/main" val="146668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899592" y="1196961"/>
            <a:ext cx="7344816"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ea typeface="Times New Roman" panose="02020603050405020304" pitchFamily="18" charset="0"/>
              </a:rPr>
              <a:t> </a:t>
            </a:r>
          </a:p>
          <a:p>
            <a:pPr marL="342900" lvl="0" indent="-342900">
              <a:buFont typeface="Symbol" panose="05050102010706020507" pitchFamily="18" charset="2"/>
              <a:buChar char=""/>
            </a:pPr>
            <a:r>
              <a:rPr lang="en-GB" sz="2000" dirty="0">
                <a:effectLst/>
                <a:ea typeface="Times New Roman" panose="02020603050405020304" pitchFamily="18" charset="0"/>
              </a:rPr>
              <a:t>ensuring that any equipment used for this activity is in good working condition</a:t>
            </a:r>
          </a:p>
          <a:p>
            <a:pPr marL="342900" lvl="0" indent="-342900">
              <a:buFont typeface="Symbol" panose="05050102010706020507" pitchFamily="18" charset="2"/>
              <a:buChar char=""/>
            </a:pPr>
            <a:r>
              <a:rPr lang="en-GB" sz="2000" dirty="0">
                <a:effectLst/>
                <a:ea typeface="Times New Roman" panose="02020603050405020304" pitchFamily="18" charset="0"/>
              </a:rPr>
              <a:t>behaving sensibly and following any safety instructions so as not to hurt or injure yourself or others </a:t>
            </a:r>
          </a:p>
          <a:p>
            <a:pPr fontAlgn="base"/>
            <a:r>
              <a:rPr lang="en-US" sz="2000" dirty="0">
                <a:effectLst/>
                <a:ea typeface="Times New Roman" panose="02020603050405020304" pitchFamily="18" charset="0"/>
              </a:rPr>
              <a:t> </a:t>
            </a:r>
            <a:endParaRPr lang="en-GB" sz="2000" dirty="0">
              <a:effectLst/>
              <a:ea typeface="Times New Roman" panose="02020603050405020304" pitchFamily="18" charset="0"/>
            </a:endParaRPr>
          </a:p>
          <a:p>
            <a:pPr fontAlgn="base"/>
            <a:r>
              <a:rPr lang="en-GB" sz="2000" dirty="0">
                <a:effectLst/>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a:t>
            </a:r>
            <a:r>
              <a:rPr lang="en-GB" sz="2000" dirty="0">
                <a:effectLst/>
                <a:latin typeface="Arial" panose="020B0604020202020204" pitchFamily="34" charset="0"/>
                <a:ea typeface="Times New Roman" panose="02020603050405020304" pitchFamily="18" charset="0"/>
              </a:rPr>
              <a:t>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9D8FDA8C-9CB2-3148-B47B-59E4BD32E704}"/>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6" name="TextBox 5">
            <a:extLst>
              <a:ext uri="{FF2B5EF4-FFF2-40B4-BE49-F238E27FC236}">
                <a16:creationId xmlns:a16="http://schemas.microsoft.com/office/drawing/2014/main" id="{24FD5D81-247A-BFD3-81E6-00F715F02442}"/>
              </a:ext>
            </a:extLst>
          </p:cNvPr>
          <p:cNvSpPr txBox="1"/>
          <p:nvPr/>
        </p:nvSpPr>
        <p:spPr>
          <a:xfrm>
            <a:off x="393538" y="977376"/>
            <a:ext cx="7330223"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 Marathon</a:t>
            </a:r>
          </a:p>
        </p:txBody>
      </p:sp>
      <p:sp>
        <p:nvSpPr>
          <p:cNvPr id="9" name="TextBox 8">
            <a:extLst>
              <a:ext uri="{FF2B5EF4-FFF2-40B4-BE49-F238E27FC236}">
                <a16:creationId xmlns:a16="http://schemas.microsoft.com/office/drawing/2014/main" id="{0BA89860-A16A-885C-C3C2-CECB8DFCFD4E}"/>
              </a:ext>
            </a:extLst>
          </p:cNvPr>
          <p:cNvSpPr txBox="1"/>
          <p:nvPr/>
        </p:nvSpPr>
        <p:spPr>
          <a:xfrm>
            <a:off x="500541" y="1589136"/>
            <a:ext cx="8132820" cy="417037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Following a battle in Ancient Greece, a soldier called Pheidippides ran with a message of victory from Athens to Marathon - the race commemorates his fabled run.</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A marathon has an official distance of 42.195 kilometres (26 miles and 385 yards).</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race usually takes place on the road.</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Throughout the world, more than 500 marathons take place each year.</a:t>
            </a:r>
          </a:p>
          <a:p>
            <a:pPr marL="342900" indent="-342900">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Large marathons can attract thousands of runners.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are special categories for wheelchair racers.</a:t>
            </a:r>
          </a:p>
        </p:txBody>
      </p:sp>
    </p:spTree>
    <p:extLst>
      <p:ext uri="{BB962C8B-B14F-4D97-AF65-F5344CB8AC3E}">
        <p14:creationId xmlns:p14="http://schemas.microsoft.com/office/powerpoint/2010/main" val="103701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Racing Wheelchairs</a:t>
            </a:r>
          </a:p>
        </p:txBody>
      </p:sp>
      <p:sp>
        <p:nvSpPr>
          <p:cNvPr id="3" name="Rectangle 2">
            <a:extLst>
              <a:ext uri="{FF2B5EF4-FFF2-40B4-BE49-F238E27FC236}">
                <a16:creationId xmlns:a16="http://schemas.microsoft.com/office/drawing/2014/main" id="{1EE3E41C-2D3F-486C-B0D5-05FC3BEFA9AE}"/>
              </a:ext>
            </a:extLst>
          </p:cNvPr>
          <p:cNvSpPr/>
          <p:nvPr/>
        </p:nvSpPr>
        <p:spPr>
          <a:xfrm>
            <a:off x="208109" y="1727893"/>
            <a:ext cx="8398862" cy="1354217"/>
          </a:xfrm>
          <a:prstGeom prst="rect">
            <a:avLst/>
          </a:prstGeom>
        </p:spPr>
        <p:txBody>
          <a:bodyPr wrap="square">
            <a:spAutoFit/>
          </a:bodyPr>
          <a:lstStyle/>
          <a:p>
            <a:pPr marL="342900" indent="-342900">
              <a:buFont typeface="Arial" panose="020B0604020202020204" pitchFamily="34" charset="0"/>
              <a:buChar char="•"/>
            </a:pPr>
            <a:r>
              <a:rPr lang="en-US" sz="2400" dirty="0"/>
              <a:t>Racing chairs are not like regular wheelchairs. </a:t>
            </a:r>
          </a:p>
          <a:p>
            <a:pPr marL="342900" indent="-342900">
              <a:spcBef>
                <a:spcPts val="1200"/>
              </a:spcBef>
              <a:buFont typeface="Arial" panose="020B0604020202020204" pitchFamily="34" charset="0"/>
              <a:buChar char="•"/>
            </a:pPr>
            <a:r>
              <a:rPr lang="en-US" sz="2400" dirty="0"/>
              <a:t>They have two large wheels in the back, and one smaller wheel in the front. </a:t>
            </a:r>
          </a:p>
        </p:txBody>
      </p:sp>
      <p:pic>
        <p:nvPicPr>
          <p:cNvPr id="6" name="Picture 5" descr="A picture containing grass, outdoor, bicycle, wheel&#10;&#10;Description automatically generated">
            <a:extLst>
              <a:ext uri="{FF2B5EF4-FFF2-40B4-BE49-F238E27FC236}">
                <a16:creationId xmlns:a16="http://schemas.microsoft.com/office/drawing/2014/main" id="{4827619E-DA45-7A58-5EBC-4CA914A4E138}"/>
              </a:ext>
            </a:extLst>
          </p:cNvPr>
          <p:cNvPicPr>
            <a:picLocks noChangeAspect="1"/>
          </p:cNvPicPr>
          <p:nvPr/>
        </p:nvPicPr>
        <p:blipFill rotWithShape="1">
          <a:blip r:embed="rId2"/>
          <a:srcRect l="10000" t="24464" r="12856" b="5059"/>
          <a:stretch/>
        </p:blipFill>
        <p:spPr>
          <a:xfrm>
            <a:off x="4108892" y="3060443"/>
            <a:ext cx="4498079" cy="2739571"/>
          </a:xfrm>
          <a:prstGeom prst="rect">
            <a:avLst/>
          </a:prstGeom>
        </p:spPr>
      </p:pic>
      <p:sp>
        <p:nvSpPr>
          <p:cNvPr id="7" name="Rectangle 6">
            <a:extLst>
              <a:ext uri="{FF2B5EF4-FFF2-40B4-BE49-F238E27FC236}">
                <a16:creationId xmlns:a16="http://schemas.microsoft.com/office/drawing/2014/main" id="{06E2396E-CE9D-8A93-9CC7-16CA5BECF269}"/>
              </a:ext>
            </a:extLst>
          </p:cNvPr>
          <p:cNvSpPr/>
          <p:nvPr/>
        </p:nvSpPr>
        <p:spPr>
          <a:xfrm>
            <a:off x="208109" y="3082110"/>
            <a:ext cx="3623662" cy="2308324"/>
          </a:xfrm>
          <a:prstGeom prst="rect">
            <a:avLst/>
          </a:prstGeom>
        </p:spPr>
        <p:txBody>
          <a:bodyPr wrap="square">
            <a:spAutoFit/>
          </a:bodyPr>
          <a:lstStyle/>
          <a:p>
            <a:pPr marL="342900" indent="-342900">
              <a:buFont typeface="Arial" panose="020B0604020202020204" pitchFamily="34" charset="0"/>
              <a:buChar char="•"/>
            </a:pPr>
            <a:r>
              <a:rPr lang="en-US" sz="2400" dirty="0"/>
              <a:t>You may be able to go fast in an everyday wheelchair, but you will never get up to the same speeds as a sports wheelchair. </a:t>
            </a:r>
          </a:p>
        </p:txBody>
      </p:sp>
    </p:spTree>
    <p:extLst>
      <p:ext uri="{BB962C8B-B14F-4D97-AF65-F5344CB8AC3E}">
        <p14:creationId xmlns:p14="http://schemas.microsoft.com/office/powerpoint/2010/main" val="389662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7" y="1057986"/>
            <a:ext cx="6586587" cy="646331"/>
          </a:xfrm>
          <a:prstGeom prst="rect">
            <a:avLst/>
          </a:prstGeom>
          <a:noFill/>
        </p:spPr>
        <p:txBody>
          <a:bodyPr wrap="square" rtlCol="0">
            <a:spAutoFit/>
          </a:bodyPr>
          <a:lstStyle/>
          <a:p>
            <a:r>
              <a:rPr lang="en-GB" sz="3600" b="1" dirty="0">
                <a:ea typeface="+mj-ea"/>
                <a:cs typeface="Arial" panose="020B0604020202020204" pitchFamily="34" charset="0"/>
              </a:rPr>
              <a:t>Case study - </a:t>
            </a:r>
            <a:r>
              <a:rPr lang="en-GB" sz="3600" b="1" dirty="0"/>
              <a:t>Tatyana McFadden</a:t>
            </a:r>
            <a:endParaRPr lang="en-GB" sz="3600" b="1" dirty="0">
              <a:ea typeface="+mj-ea"/>
              <a:cs typeface="Arial" panose="020B0604020202020204" pitchFamily="34" charset="0"/>
            </a:endParaRPr>
          </a:p>
        </p:txBody>
      </p:sp>
      <p:sp>
        <p:nvSpPr>
          <p:cNvPr id="3" name="Rectangle 2">
            <a:extLst>
              <a:ext uri="{FF2B5EF4-FFF2-40B4-BE49-F238E27FC236}">
                <a16:creationId xmlns:a16="http://schemas.microsoft.com/office/drawing/2014/main" id="{E687EAAB-50BD-4433-B0E4-59BF1DCDD686}"/>
              </a:ext>
            </a:extLst>
          </p:cNvPr>
          <p:cNvSpPr/>
          <p:nvPr/>
        </p:nvSpPr>
        <p:spPr>
          <a:xfrm>
            <a:off x="357237" y="1704317"/>
            <a:ext cx="4572000" cy="4154984"/>
          </a:xfrm>
          <a:prstGeom prst="rect">
            <a:avLst/>
          </a:prstGeom>
        </p:spPr>
        <p:txBody>
          <a:bodyPr>
            <a:spAutoFit/>
          </a:bodyPr>
          <a:lstStyle/>
          <a:p>
            <a:pPr marL="342900" indent="-342900">
              <a:buFont typeface="Arial" panose="020B0604020202020204" pitchFamily="34" charset="0"/>
              <a:buChar char="•"/>
            </a:pPr>
            <a:r>
              <a:rPr lang="en-US" sz="2400" dirty="0">
                <a:solidFill>
                  <a:srgbClr val="1F1F1F"/>
                </a:solidFill>
                <a:latin typeface="National"/>
              </a:rPr>
              <a:t>Born in the Soviet Union, in 1989, McFadden was born with spina bifida and paralyzed from the waist down. </a:t>
            </a:r>
          </a:p>
          <a:p>
            <a:pPr marL="342900" indent="-342900">
              <a:buFont typeface="Arial" panose="020B0604020202020204" pitchFamily="34" charset="0"/>
              <a:buChar char="•"/>
            </a:pPr>
            <a:r>
              <a:rPr lang="en-US" sz="2400" dirty="0">
                <a:solidFill>
                  <a:srgbClr val="1F1F1F"/>
                </a:solidFill>
                <a:latin typeface="National"/>
              </a:rPr>
              <a:t>Abandoned in an orphanage that was too poor to afford a wheelchair. </a:t>
            </a:r>
          </a:p>
          <a:p>
            <a:pPr marL="342900" indent="-342900">
              <a:buFont typeface="Arial" panose="020B0604020202020204" pitchFamily="34" charset="0"/>
              <a:buChar char="•"/>
            </a:pPr>
            <a:r>
              <a:rPr lang="en-US" sz="2400" dirty="0">
                <a:solidFill>
                  <a:srgbClr val="1F1F1F"/>
                </a:solidFill>
                <a:latin typeface="National"/>
              </a:rPr>
              <a:t>She walked on her hands for the first six years of her life. </a:t>
            </a:r>
          </a:p>
          <a:p>
            <a:pPr marL="342900" indent="-342900">
              <a:buFont typeface="Arial" panose="020B0604020202020204" pitchFamily="34" charset="0"/>
              <a:buChar char="•"/>
            </a:pPr>
            <a:r>
              <a:rPr lang="en-US" sz="2400" dirty="0">
                <a:solidFill>
                  <a:srgbClr val="1F1F1F"/>
                </a:solidFill>
                <a:latin typeface="National"/>
              </a:rPr>
              <a:t>Eventually, she was adopted and moved to the United States</a:t>
            </a:r>
            <a:endParaRPr lang="en-GB" sz="2400" dirty="0"/>
          </a:p>
        </p:txBody>
      </p:sp>
      <p:pic>
        <p:nvPicPr>
          <p:cNvPr id="4" name="Picture 3">
            <a:extLst>
              <a:ext uri="{FF2B5EF4-FFF2-40B4-BE49-F238E27FC236}">
                <a16:creationId xmlns:a16="http://schemas.microsoft.com/office/drawing/2014/main" id="{BAA22292-84F3-85F1-95CE-1D96EA9B4839}"/>
              </a:ext>
            </a:extLst>
          </p:cNvPr>
          <p:cNvPicPr>
            <a:picLocks noChangeAspect="1"/>
          </p:cNvPicPr>
          <p:nvPr/>
        </p:nvPicPr>
        <p:blipFill rotWithShape="1">
          <a:blip r:embed="rId2"/>
          <a:srcRect l="20525" r="15361"/>
          <a:stretch/>
        </p:blipFill>
        <p:spPr>
          <a:xfrm>
            <a:off x="5332022" y="1704317"/>
            <a:ext cx="3603872" cy="4221694"/>
          </a:xfrm>
          <a:prstGeom prst="rect">
            <a:avLst/>
          </a:prstGeom>
        </p:spPr>
      </p:pic>
    </p:spTree>
    <p:extLst>
      <p:ext uri="{BB962C8B-B14F-4D97-AF65-F5344CB8AC3E}">
        <p14:creationId xmlns:p14="http://schemas.microsoft.com/office/powerpoint/2010/main" val="374045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Case study continued</a:t>
            </a:r>
          </a:p>
        </p:txBody>
      </p:sp>
      <p:sp>
        <p:nvSpPr>
          <p:cNvPr id="3" name="Rectangle 2">
            <a:extLst>
              <a:ext uri="{FF2B5EF4-FFF2-40B4-BE49-F238E27FC236}">
                <a16:creationId xmlns:a16="http://schemas.microsoft.com/office/drawing/2014/main" id="{08545ACC-A76C-494C-8149-C061512C3880}"/>
              </a:ext>
            </a:extLst>
          </p:cNvPr>
          <p:cNvSpPr/>
          <p:nvPr/>
        </p:nvSpPr>
        <p:spPr>
          <a:xfrm>
            <a:off x="351692" y="1704316"/>
            <a:ext cx="5556739"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1F1F1F"/>
                </a:solidFill>
                <a:latin typeface="National"/>
              </a:rPr>
              <a:t>A few interesting features set McFadden’s racer apart. </a:t>
            </a:r>
          </a:p>
          <a:p>
            <a:pPr marL="342900" indent="-342900">
              <a:buFont typeface="Arial" panose="020B0604020202020204" pitchFamily="34" charset="0"/>
              <a:buChar char="•"/>
            </a:pPr>
            <a:r>
              <a:rPr lang="en-US" sz="2400" dirty="0">
                <a:solidFill>
                  <a:srgbClr val="1F1F1F"/>
                </a:solidFill>
                <a:latin typeface="National"/>
              </a:rPr>
              <a:t>A carbon fiber frame provides greater stiffness and efficiency than traditional aluminum frames.</a:t>
            </a:r>
          </a:p>
          <a:p>
            <a:pPr marL="342900" indent="-342900">
              <a:buFont typeface="Arial" panose="020B0604020202020204" pitchFamily="34" charset="0"/>
              <a:buChar char="•"/>
            </a:pPr>
            <a:r>
              <a:rPr lang="en-US" sz="2400" dirty="0">
                <a:solidFill>
                  <a:srgbClr val="1F1F1F"/>
                </a:solidFill>
                <a:latin typeface="National"/>
              </a:rPr>
              <a:t>Tweaks to the chassis improve aerodynamics. </a:t>
            </a:r>
          </a:p>
          <a:p>
            <a:pPr marL="342900" indent="-342900">
              <a:buFont typeface="Arial" panose="020B0604020202020204" pitchFamily="34" charset="0"/>
              <a:buChar char="•"/>
            </a:pPr>
            <a:r>
              <a:rPr lang="en-US" sz="2400" dirty="0">
                <a:solidFill>
                  <a:srgbClr val="1F1F1F"/>
                </a:solidFill>
                <a:latin typeface="National"/>
              </a:rPr>
              <a:t>Everything, from the cockpit to the steering arm to the gloves she wore, was designed specifically for her body and how she sits in the wheelchair.</a:t>
            </a:r>
          </a:p>
        </p:txBody>
      </p:sp>
      <p:pic>
        <p:nvPicPr>
          <p:cNvPr id="5" name="Picture 4">
            <a:extLst>
              <a:ext uri="{FF2B5EF4-FFF2-40B4-BE49-F238E27FC236}">
                <a16:creationId xmlns:a16="http://schemas.microsoft.com/office/drawing/2014/main" id="{96FAFE2A-7C1F-D072-C996-CBFA96D6039B}"/>
              </a:ext>
            </a:extLst>
          </p:cNvPr>
          <p:cNvPicPr>
            <a:picLocks noChangeAspect="1"/>
          </p:cNvPicPr>
          <p:nvPr/>
        </p:nvPicPr>
        <p:blipFill>
          <a:blip r:embed="rId2"/>
          <a:stretch>
            <a:fillRect/>
          </a:stretch>
        </p:blipFill>
        <p:spPr>
          <a:xfrm>
            <a:off x="5908431" y="1411052"/>
            <a:ext cx="3026922" cy="2017948"/>
          </a:xfrm>
          <a:prstGeom prst="rect">
            <a:avLst/>
          </a:prstGeom>
        </p:spPr>
      </p:pic>
      <p:pic>
        <p:nvPicPr>
          <p:cNvPr id="6" name="Picture 5">
            <a:extLst>
              <a:ext uri="{FF2B5EF4-FFF2-40B4-BE49-F238E27FC236}">
                <a16:creationId xmlns:a16="http://schemas.microsoft.com/office/drawing/2014/main" id="{863C0001-8B8E-9E11-41F5-974C750BA0CB}"/>
              </a:ext>
            </a:extLst>
          </p:cNvPr>
          <p:cNvPicPr>
            <a:picLocks noChangeAspect="1"/>
          </p:cNvPicPr>
          <p:nvPr/>
        </p:nvPicPr>
        <p:blipFill rotWithShape="1">
          <a:blip r:embed="rId3"/>
          <a:srcRect l="20525" r="15361"/>
          <a:stretch/>
        </p:blipFill>
        <p:spPr>
          <a:xfrm>
            <a:off x="6516913" y="3602413"/>
            <a:ext cx="1983551" cy="2323597"/>
          </a:xfrm>
          <a:prstGeom prst="rect">
            <a:avLst/>
          </a:prstGeom>
        </p:spPr>
      </p:pic>
    </p:spTree>
    <p:extLst>
      <p:ext uri="{BB962C8B-B14F-4D97-AF65-F5344CB8AC3E}">
        <p14:creationId xmlns:p14="http://schemas.microsoft.com/office/powerpoint/2010/main" val="2592722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Now do this…</a:t>
            </a:r>
          </a:p>
        </p:txBody>
      </p:sp>
      <p:sp>
        <p:nvSpPr>
          <p:cNvPr id="3" name="Rectangle 2">
            <a:extLst>
              <a:ext uri="{FF2B5EF4-FFF2-40B4-BE49-F238E27FC236}">
                <a16:creationId xmlns:a16="http://schemas.microsoft.com/office/drawing/2014/main" id="{85B84DC5-EEE7-4254-B337-AD6019E724C1}"/>
              </a:ext>
            </a:extLst>
          </p:cNvPr>
          <p:cNvSpPr/>
          <p:nvPr/>
        </p:nvSpPr>
        <p:spPr>
          <a:xfrm>
            <a:off x="265834" y="1844210"/>
            <a:ext cx="4424920" cy="357020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dirty="0">
                <a:solidFill>
                  <a:srgbClr val="000000"/>
                </a:solidFill>
              </a:rPr>
              <a:t>You are going to search the internet for information about the success of British athletes in wheelchair racing at the Olympics. </a:t>
            </a:r>
          </a:p>
          <a:p>
            <a:pPr marL="342900" indent="-342900">
              <a:buFont typeface="Arial" panose="020B0604020202020204" pitchFamily="34" charset="0"/>
              <a:buChar char="•"/>
            </a:pPr>
            <a:r>
              <a:rPr lang="en-US" sz="2400" dirty="0">
                <a:solidFill>
                  <a:srgbClr val="000000"/>
                </a:solidFill>
              </a:rPr>
              <a:t>At each step, make sure that you write down the answer to the question(s) asked before moving on.</a:t>
            </a:r>
          </a:p>
        </p:txBody>
      </p:sp>
      <p:pic>
        <p:nvPicPr>
          <p:cNvPr id="4" name="Picture 3">
            <a:extLst>
              <a:ext uri="{FF2B5EF4-FFF2-40B4-BE49-F238E27FC236}">
                <a16:creationId xmlns:a16="http://schemas.microsoft.com/office/drawing/2014/main" id="{29270A85-2EC6-46FF-A771-307C591830F4}"/>
              </a:ext>
            </a:extLst>
          </p:cNvPr>
          <p:cNvPicPr>
            <a:picLocks noChangeAspect="1"/>
          </p:cNvPicPr>
          <p:nvPr/>
        </p:nvPicPr>
        <p:blipFill>
          <a:blip r:embed="rId2"/>
          <a:stretch>
            <a:fillRect/>
          </a:stretch>
        </p:blipFill>
        <p:spPr>
          <a:xfrm>
            <a:off x="4937760" y="2054871"/>
            <a:ext cx="4049638" cy="2748257"/>
          </a:xfrm>
          <a:prstGeom prst="rect">
            <a:avLst/>
          </a:prstGeom>
        </p:spPr>
      </p:pic>
    </p:spTree>
    <p:extLst>
      <p:ext uri="{BB962C8B-B14F-4D97-AF65-F5344CB8AC3E}">
        <p14:creationId xmlns:p14="http://schemas.microsoft.com/office/powerpoint/2010/main" val="296482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Then try this…</a:t>
            </a:r>
          </a:p>
        </p:txBody>
      </p:sp>
      <p:sp>
        <p:nvSpPr>
          <p:cNvPr id="3" name="Rectangle 2">
            <a:extLst>
              <a:ext uri="{FF2B5EF4-FFF2-40B4-BE49-F238E27FC236}">
                <a16:creationId xmlns:a16="http://schemas.microsoft.com/office/drawing/2014/main" id="{2DE13B81-9097-469F-8FB0-43C5D0541497}"/>
              </a:ext>
            </a:extLst>
          </p:cNvPr>
          <p:cNvSpPr/>
          <p:nvPr/>
        </p:nvSpPr>
        <p:spPr>
          <a:xfrm>
            <a:off x="110211" y="1760862"/>
            <a:ext cx="5661197" cy="3724096"/>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000000"/>
                </a:solidFill>
              </a:rPr>
              <a:t>Open Google</a:t>
            </a:r>
          </a:p>
          <a:p>
            <a:pPr marL="342900" indent="-342900">
              <a:buFont typeface="Arial" panose="020B0604020202020204" pitchFamily="34" charset="0"/>
              <a:buChar char="•"/>
            </a:pPr>
            <a:r>
              <a:rPr lang="en-US" sz="2400" dirty="0">
                <a:solidFill>
                  <a:srgbClr val="000000"/>
                </a:solidFill>
              </a:rPr>
              <a:t>Search for information using the terms:</a:t>
            </a:r>
          </a:p>
          <a:p>
            <a:pPr>
              <a:spcBef>
                <a:spcPts val="1200"/>
              </a:spcBef>
              <a:spcAft>
                <a:spcPts val="1200"/>
              </a:spcAft>
            </a:pPr>
            <a:r>
              <a:rPr lang="en-US" sz="2400" dirty="0">
                <a:solidFill>
                  <a:srgbClr val="000000"/>
                </a:solidFill>
              </a:rPr>
              <a:t>	 </a:t>
            </a:r>
            <a:r>
              <a:rPr lang="en-US" sz="2400" dirty="0">
                <a:solidFill>
                  <a:srgbClr val="FF0000"/>
                </a:solidFill>
              </a:rPr>
              <a:t>wheelchair + racing</a:t>
            </a:r>
          </a:p>
          <a:p>
            <a:pPr marL="355600" lvl="1"/>
            <a:r>
              <a:rPr lang="en-US" sz="2400" dirty="0">
                <a:solidFill>
                  <a:srgbClr val="000000"/>
                </a:solidFill>
              </a:rPr>
              <a:t>This will find all websites that include both the words ‘wheelchair' and ‘racing'.</a:t>
            </a:r>
          </a:p>
          <a:p>
            <a:pPr marL="355600" lvl="1" indent="-355600">
              <a:buFont typeface="Arial" panose="020B0604020202020204" pitchFamily="34" charset="0"/>
              <a:buChar char="•"/>
            </a:pPr>
            <a:r>
              <a:rPr lang="en-US" sz="2400" dirty="0">
                <a:solidFill>
                  <a:srgbClr val="000000"/>
                </a:solidFill>
              </a:rPr>
              <a:t>a. How many websites does the search engine find?</a:t>
            </a:r>
          </a:p>
          <a:p>
            <a:pPr marL="355600" lvl="1" indent="-355600">
              <a:buFont typeface="Arial" panose="020B0604020202020204" pitchFamily="34" charset="0"/>
              <a:buChar char="•"/>
            </a:pPr>
            <a:r>
              <a:rPr lang="en-US" sz="2400" dirty="0">
                <a:solidFill>
                  <a:srgbClr val="000000"/>
                </a:solidFill>
              </a:rPr>
              <a:t>b. View the list of websites. Do the first three websites listed appear useful?</a:t>
            </a:r>
          </a:p>
        </p:txBody>
      </p:sp>
      <p:pic>
        <p:nvPicPr>
          <p:cNvPr id="4" name="Picture 3">
            <a:extLst>
              <a:ext uri="{FF2B5EF4-FFF2-40B4-BE49-F238E27FC236}">
                <a16:creationId xmlns:a16="http://schemas.microsoft.com/office/drawing/2014/main" id="{5FC4CFE3-A721-4A0C-A78D-2510ED796C2D}"/>
              </a:ext>
            </a:extLst>
          </p:cNvPr>
          <p:cNvPicPr>
            <a:picLocks noChangeAspect="1"/>
          </p:cNvPicPr>
          <p:nvPr/>
        </p:nvPicPr>
        <p:blipFill rotWithShape="1">
          <a:blip r:embed="rId2"/>
          <a:srcRect l="13650"/>
          <a:stretch/>
        </p:blipFill>
        <p:spPr>
          <a:xfrm>
            <a:off x="5771408" y="1963711"/>
            <a:ext cx="3356011" cy="2591018"/>
          </a:xfrm>
          <a:prstGeom prst="rect">
            <a:avLst/>
          </a:prstGeom>
        </p:spPr>
      </p:pic>
    </p:spTree>
    <p:extLst>
      <p:ext uri="{BB962C8B-B14F-4D97-AF65-F5344CB8AC3E}">
        <p14:creationId xmlns:p14="http://schemas.microsoft.com/office/powerpoint/2010/main" val="294225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C42CC3-7EB3-464A-8199-70E1C3640093}"/>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Internet searching 2</a:t>
            </a:r>
          </a:p>
        </p:txBody>
      </p:sp>
      <p:sp>
        <p:nvSpPr>
          <p:cNvPr id="3" name="Rectangle 2">
            <a:extLst>
              <a:ext uri="{FF2B5EF4-FFF2-40B4-BE49-F238E27FC236}">
                <a16:creationId xmlns:a16="http://schemas.microsoft.com/office/drawing/2014/main" id="{2DE13B81-9097-469F-8FB0-43C5D0541497}"/>
              </a:ext>
            </a:extLst>
          </p:cNvPr>
          <p:cNvSpPr/>
          <p:nvPr/>
        </p:nvSpPr>
        <p:spPr>
          <a:xfrm>
            <a:off x="208107" y="1704317"/>
            <a:ext cx="5883935" cy="3724096"/>
          </a:xfrm>
          <a:prstGeom prst="rect">
            <a:avLst/>
          </a:prstGeom>
        </p:spPr>
        <p:txBody>
          <a:bodyPr wrap="square">
            <a:spAutoFit/>
          </a:bodyPr>
          <a:lstStyle/>
          <a:p>
            <a:pPr marL="285750" indent="-285750">
              <a:buFont typeface="Arial" panose="020B0604020202020204" pitchFamily="34" charset="0"/>
              <a:buChar char="•"/>
            </a:pPr>
            <a:r>
              <a:rPr lang="en-US" sz="2400" dirty="0"/>
              <a:t>Now search for information using the term:</a:t>
            </a:r>
          </a:p>
          <a:p>
            <a:pPr>
              <a:spcBef>
                <a:spcPts val="1200"/>
              </a:spcBef>
              <a:spcAft>
                <a:spcPts val="1200"/>
              </a:spcAft>
            </a:pPr>
            <a:r>
              <a:rPr lang="en-US" sz="2400" dirty="0">
                <a:solidFill>
                  <a:srgbClr val="FF0000"/>
                </a:solidFill>
              </a:rPr>
              <a:t>       wheelchair + racing + Britain + Olympics</a:t>
            </a:r>
          </a:p>
          <a:p>
            <a:pPr marL="273050" lvl="1"/>
            <a:r>
              <a:rPr lang="en-US" sz="2400" dirty="0"/>
              <a:t>This will find websites that include all of these terms.</a:t>
            </a:r>
          </a:p>
          <a:p>
            <a:pPr marL="273050" lvl="1" indent="-273050">
              <a:buFont typeface="Arial" panose="020B0604020202020204" pitchFamily="34" charset="0"/>
              <a:buChar char="•"/>
            </a:pPr>
            <a:r>
              <a:rPr lang="en-US" sz="2400" dirty="0"/>
              <a:t>a. How many sites does your search engine find?</a:t>
            </a:r>
          </a:p>
          <a:p>
            <a:pPr marL="273050" lvl="1" indent="-273050">
              <a:buFont typeface="Arial" panose="020B0604020202020204" pitchFamily="34" charset="0"/>
              <a:buChar char="•"/>
            </a:pPr>
            <a:r>
              <a:rPr lang="en-US" sz="2400" dirty="0"/>
              <a:t>b. Once again, view the list of websites. Do the first three sites from this search appear useful?</a:t>
            </a:r>
          </a:p>
        </p:txBody>
      </p:sp>
      <p:pic>
        <p:nvPicPr>
          <p:cNvPr id="5" name="Picture 4">
            <a:extLst>
              <a:ext uri="{FF2B5EF4-FFF2-40B4-BE49-F238E27FC236}">
                <a16:creationId xmlns:a16="http://schemas.microsoft.com/office/drawing/2014/main" id="{5BC27F99-306D-4DAE-A7E2-B2AAB5192566}"/>
              </a:ext>
            </a:extLst>
          </p:cNvPr>
          <p:cNvPicPr>
            <a:picLocks noChangeAspect="1"/>
          </p:cNvPicPr>
          <p:nvPr/>
        </p:nvPicPr>
        <p:blipFill rotWithShape="1">
          <a:blip r:embed="rId2"/>
          <a:srcRect l="20660" r="15534"/>
          <a:stretch/>
        </p:blipFill>
        <p:spPr>
          <a:xfrm>
            <a:off x="6424551" y="2213024"/>
            <a:ext cx="2327564" cy="2431952"/>
          </a:xfrm>
          <a:prstGeom prst="rect">
            <a:avLst/>
          </a:prstGeom>
        </p:spPr>
      </p:pic>
    </p:spTree>
    <p:extLst>
      <p:ext uri="{BB962C8B-B14F-4D97-AF65-F5344CB8AC3E}">
        <p14:creationId xmlns:p14="http://schemas.microsoft.com/office/powerpoint/2010/main" val="11173699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832</Words>
  <Application>Microsoft Office PowerPoint</Application>
  <PresentationFormat>On-screen Show (4:3)</PresentationFormat>
  <Paragraphs>84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National</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Flood barrier</dc:title>
  <dc:creator>Attainment in Education</dc:creator>
  <cp:lastModifiedBy>Paul Anderson</cp:lastModifiedBy>
  <cp:revision>132</cp:revision>
  <dcterms:created xsi:type="dcterms:W3CDTF">2017-06-28T15:11:57Z</dcterms:created>
  <dcterms:modified xsi:type="dcterms:W3CDTF">2023-02-19T23:15:34Z</dcterms:modified>
</cp:coreProperties>
</file>