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684" r:id="rId2"/>
    <p:sldMasterId id="2147483708" r:id="rId3"/>
    <p:sldMasterId id="2147483720" r:id="rId4"/>
  </p:sldMasterIdLst>
  <p:notesMasterIdLst>
    <p:notesMasterId r:id="rId22"/>
  </p:notesMasterIdLst>
  <p:handoutMasterIdLst>
    <p:handoutMasterId r:id="rId23"/>
  </p:handoutMasterIdLst>
  <p:sldIdLst>
    <p:sldId id="270" r:id="rId5"/>
    <p:sldId id="257" r:id="rId6"/>
    <p:sldId id="262" r:id="rId7"/>
    <p:sldId id="328" r:id="rId8"/>
    <p:sldId id="321" r:id="rId9"/>
    <p:sldId id="322" r:id="rId10"/>
    <p:sldId id="323" r:id="rId11"/>
    <p:sldId id="324" r:id="rId12"/>
    <p:sldId id="325" r:id="rId13"/>
    <p:sldId id="332" r:id="rId14"/>
    <p:sldId id="326" r:id="rId15"/>
    <p:sldId id="327" r:id="rId16"/>
    <p:sldId id="316" r:id="rId17"/>
    <p:sldId id="329" r:id="rId18"/>
    <p:sldId id="330" r:id="rId19"/>
    <p:sldId id="331" r:id="rId20"/>
    <p:sldId id="320"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6D4AA4-764A-822C-5E12-64A461E97E4A}" name="David Hills-Taylor" initials="DHT" userId="78abecb0f368a2b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p:restoredTop sz="90950" autoAdjust="0"/>
  </p:normalViewPr>
  <p:slideViewPr>
    <p:cSldViewPr snapToGrid="0" snapToObjects="1">
      <p:cViewPr varScale="1">
        <p:scale>
          <a:sx n="57" d="100"/>
          <a:sy n="57" d="100"/>
        </p:scale>
        <p:origin x="49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23" d="100"/>
          <a:sy n="123" d="100"/>
        </p:scale>
        <p:origin x="24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C82A6D-5B87-78DF-5401-214D5C50327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7E8D2A-F88C-89E0-3FE0-79B91E9D78A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BD76EED-233C-454C-A142-7452DC8FE68E}" type="datetimeFigureOut">
              <a:rPr lang="en-GB" smtClean="0"/>
              <a:t>22/02/2023</a:t>
            </a:fld>
            <a:endParaRPr lang="en-GB"/>
          </a:p>
        </p:txBody>
      </p:sp>
      <p:sp>
        <p:nvSpPr>
          <p:cNvPr id="4" name="Footer Placeholder 3">
            <a:extLst>
              <a:ext uri="{FF2B5EF4-FFF2-40B4-BE49-F238E27FC236}">
                <a16:creationId xmlns:a16="http://schemas.microsoft.com/office/drawing/2014/main" id="{8AC2F6D9-6396-8BDC-3680-15C05D1BC5F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786078-9277-4D88-27A3-82186532AF1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FDDF4DE-1335-443F-9BA8-2A04B9526899}" type="slidenum">
              <a:rPr lang="en-GB" smtClean="0"/>
              <a:t>‹#›</a:t>
            </a:fld>
            <a:endParaRPr lang="en-GB"/>
          </a:p>
        </p:txBody>
      </p:sp>
    </p:spTree>
    <p:extLst>
      <p:ext uri="{BB962C8B-B14F-4D97-AF65-F5344CB8AC3E}">
        <p14:creationId xmlns:p14="http://schemas.microsoft.com/office/powerpoint/2010/main" val="4037086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1C7F889-9E18-41E6-8973-F6D11122191D}" type="datetimeFigureOut">
              <a:rPr lang="en-GB" smtClean="0"/>
              <a:t>22/02/2023</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dirty="0"/>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3</a:t>
            </a:fld>
            <a:endParaRPr lang="en-GB"/>
          </a:p>
        </p:txBody>
      </p:sp>
    </p:spTree>
    <p:extLst>
      <p:ext uri="{BB962C8B-B14F-4D97-AF65-F5344CB8AC3E}">
        <p14:creationId xmlns:p14="http://schemas.microsoft.com/office/powerpoint/2010/main" val="206930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12</a:t>
            </a:fld>
            <a:endParaRPr lang="en-GB"/>
          </a:p>
        </p:txBody>
      </p:sp>
    </p:spTree>
    <p:extLst>
      <p:ext uri="{BB962C8B-B14F-4D97-AF65-F5344CB8AC3E}">
        <p14:creationId xmlns:p14="http://schemas.microsoft.com/office/powerpoint/2010/main" val="398354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13</a:t>
            </a:fld>
            <a:endParaRPr lang="en-GB"/>
          </a:p>
        </p:txBody>
      </p:sp>
    </p:spTree>
    <p:extLst>
      <p:ext uri="{BB962C8B-B14F-4D97-AF65-F5344CB8AC3E}">
        <p14:creationId xmlns:p14="http://schemas.microsoft.com/office/powerpoint/2010/main" val="383221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14</a:t>
            </a:fld>
            <a:endParaRPr lang="en-GB"/>
          </a:p>
        </p:txBody>
      </p:sp>
    </p:spTree>
    <p:extLst>
      <p:ext uri="{BB962C8B-B14F-4D97-AF65-F5344CB8AC3E}">
        <p14:creationId xmlns:p14="http://schemas.microsoft.com/office/powerpoint/2010/main" val="1913868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15</a:t>
            </a:fld>
            <a:endParaRPr lang="en-GB"/>
          </a:p>
        </p:txBody>
      </p:sp>
    </p:spTree>
    <p:extLst>
      <p:ext uri="{BB962C8B-B14F-4D97-AF65-F5344CB8AC3E}">
        <p14:creationId xmlns:p14="http://schemas.microsoft.com/office/powerpoint/2010/main" val="2046876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16</a:t>
            </a:fld>
            <a:endParaRPr lang="en-GB"/>
          </a:p>
        </p:txBody>
      </p:sp>
    </p:spTree>
    <p:extLst>
      <p:ext uri="{BB962C8B-B14F-4D97-AF65-F5344CB8AC3E}">
        <p14:creationId xmlns:p14="http://schemas.microsoft.com/office/powerpoint/2010/main" val="2843898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17</a:t>
            </a:fld>
            <a:endParaRPr lang="en-GB"/>
          </a:p>
        </p:txBody>
      </p:sp>
    </p:spTree>
    <p:extLst>
      <p:ext uri="{BB962C8B-B14F-4D97-AF65-F5344CB8AC3E}">
        <p14:creationId xmlns:p14="http://schemas.microsoft.com/office/powerpoint/2010/main" val="357996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4</a:t>
            </a:fld>
            <a:endParaRPr lang="en-GB"/>
          </a:p>
        </p:txBody>
      </p:sp>
    </p:spTree>
    <p:extLst>
      <p:ext uri="{BB962C8B-B14F-4D97-AF65-F5344CB8AC3E}">
        <p14:creationId xmlns:p14="http://schemas.microsoft.com/office/powerpoint/2010/main" val="396887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5</a:t>
            </a:fld>
            <a:endParaRPr lang="en-GB"/>
          </a:p>
        </p:txBody>
      </p:sp>
    </p:spTree>
    <p:extLst>
      <p:ext uri="{BB962C8B-B14F-4D97-AF65-F5344CB8AC3E}">
        <p14:creationId xmlns:p14="http://schemas.microsoft.com/office/powerpoint/2010/main" val="326043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6</a:t>
            </a:fld>
            <a:endParaRPr lang="en-GB"/>
          </a:p>
        </p:txBody>
      </p:sp>
    </p:spTree>
    <p:extLst>
      <p:ext uri="{BB962C8B-B14F-4D97-AF65-F5344CB8AC3E}">
        <p14:creationId xmlns:p14="http://schemas.microsoft.com/office/powerpoint/2010/main" val="237719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7</a:t>
            </a:fld>
            <a:endParaRPr lang="en-GB"/>
          </a:p>
        </p:txBody>
      </p:sp>
    </p:spTree>
    <p:extLst>
      <p:ext uri="{BB962C8B-B14F-4D97-AF65-F5344CB8AC3E}">
        <p14:creationId xmlns:p14="http://schemas.microsoft.com/office/powerpoint/2010/main" val="143367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8</a:t>
            </a:fld>
            <a:endParaRPr lang="en-GB"/>
          </a:p>
        </p:txBody>
      </p:sp>
    </p:spTree>
    <p:extLst>
      <p:ext uri="{BB962C8B-B14F-4D97-AF65-F5344CB8AC3E}">
        <p14:creationId xmlns:p14="http://schemas.microsoft.com/office/powerpoint/2010/main" val="391426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9</a:t>
            </a:fld>
            <a:endParaRPr lang="en-GB"/>
          </a:p>
        </p:txBody>
      </p:sp>
    </p:spTree>
    <p:extLst>
      <p:ext uri="{BB962C8B-B14F-4D97-AF65-F5344CB8AC3E}">
        <p14:creationId xmlns:p14="http://schemas.microsoft.com/office/powerpoint/2010/main" val="307728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10</a:t>
            </a:fld>
            <a:endParaRPr lang="en-GB"/>
          </a:p>
        </p:txBody>
      </p:sp>
    </p:spTree>
    <p:extLst>
      <p:ext uri="{BB962C8B-B14F-4D97-AF65-F5344CB8AC3E}">
        <p14:creationId xmlns:p14="http://schemas.microsoft.com/office/powerpoint/2010/main" val="251201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11</a:t>
            </a:fld>
            <a:endParaRPr lang="en-GB"/>
          </a:p>
        </p:txBody>
      </p:sp>
    </p:spTree>
    <p:extLst>
      <p:ext uri="{BB962C8B-B14F-4D97-AF65-F5344CB8AC3E}">
        <p14:creationId xmlns:p14="http://schemas.microsoft.com/office/powerpoint/2010/main" val="1613043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8148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27089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01093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3367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156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6408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620131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510170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031439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6300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389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2924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26961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10411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91094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32438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64753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80146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5038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26454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85488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47348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31486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05905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22808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66182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12571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550497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4143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732683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5298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173294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973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74426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779540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348616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967720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154396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87824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9065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7680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4256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77563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85448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4935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22937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7491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22/02/2023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31784353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56EC9-F8AE-453A-98C2-5E74B8193F2C}"/>
              </a:ext>
            </a:extLst>
          </p:cNvPr>
          <p:cNvSpPr txBox="1"/>
          <p:nvPr/>
        </p:nvSpPr>
        <p:spPr>
          <a:xfrm>
            <a:off x="1007603" y="1062355"/>
            <a:ext cx="7128792" cy="646331"/>
          </a:xfrm>
          <a:prstGeom prst="rect">
            <a:avLst/>
          </a:prstGeom>
          <a:noFill/>
        </p:spPr>
        <p:txBody>
          <a:bodyPr wrap="square" rtlCol="0">
            <a:spAutoFit/>
          </a:bodyPr>
          <a:lstStyle/>
          <a:p>
            <a:pPr algn="ctr"/>
            <a:r>
              <a:rPr lang="en-GB" sz="3600" b="1" dirty="0">
                <a:solidFill>
                  <a:srgbClr val="0093D3"/>
                </a:solidFill>
                <a:latin typeface="Arial"/>
                <a:cs typeface="Arial"/>
              </a:rPr>
              <a:t>London Marathon Landmarks </a:t>
            </a:r>
          </a:p>
        </p:txBody>
      </p:sp>
      <p:sp>
        <p:nvSpPr>
          <p:cNvPr id="4" name="TextBox 3">
            <a:extLst>
              <a:ext uri="{FF2B5EF4-FFF2-40B4-BE49-F238E27FC236}">
                <a16:creationId xmlns:a16="http://schemas.microsoft.com/office/drawing/2014/main" id="{D7D83397-CCC0-4BFA-B43F-C32B14DC99B0}"/>
              </a:ext>
            </a:extLst>
          </p:cNvPr>
          <p:cNvSpPr txBox="1"/>
          <p:nvPr/>
        </p:nvSpPr>
        <p:spPr>
          <a:xfrm>
            <a:off x="1298447" y="5142765"/>
            <a:ext cx="6547104"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map of the route with information about the famous landmarks</a:t>
            </a:r>
          </a:p>
        </p:txBody>
      </p:sp>
      <p:pic>
        <p:nvPicPr>
          <p:cNvPr id="5" name="Picture 4" descr="A picture containing text, person, track and field, outdoor&#10;&#10;Description automatically generated">
            <a:extLst>
              <a:ext uri="{FF2B5EF4-FFF2-40B4-BE49-F238E27FC236}">
                <a16:creationId xmlns:a16="http://schemas.microsoft.com/office/drawing/2014/main" id="{E0A674C7-D371-B99C-3568-1F8B3E74F1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24075"/>
            <a:ext cx="9144000" cy="2609850"/>
          </a:xfrm>
          <a:prstGeom prst="rect">
            <a:avLst/>
          </a:prstGeom>
        </p:spPr>
      </p:pic>
    </p:spTree>
    <p:extLst>
      <p:ext uri="{BB962C8B-B14F-4D97-AF65-F5344CB8AC3E}">
        <p14:creationId xmlns:p14="http://schemas.microsoft.com/office/powerpoint/2010/main" val="356114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8" y="1084673"/>
            <a:ext cx="733022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London Marathon - Landmarks</a:t>
            </a:r>
          </a:p>
        </p:txBody>
      </p:sp>
      <p:sp>
        <p:nvSpPr>
          <p:cNvPr id="7" name="TextBox 6">
            <a:extLst>
              <a:ext uri="{FF2B5EF4-FFF2-40B4-BE49-F238E27FC236}">
                <a16:creationId xmlns:a16="http://schemas.microsoft.com/office/drawing/2014/main" id="{EDE9A7E2-315C-6027-6CE6-E027177CF44E}"/>
              </a:ext>
            </a:extLst>
          </p:cNvPr>
          <p:cNvSpPr txBox="1"/>
          <p:nvPr/>
        </p:nvSpPr>
        <p:spPr>
          <a:xfrm>
            <a:off x="476655" y="3080248"/>
            <a:ext cx="3086100" cy="1569660"/>
          </a:xfrm>
          <a:prstGeom prst="rect">
            <a:avLst/>
          </a:prstGeom>
          <a:noFill/>
        </p:spPr>
        <p:txBody>
          <a:bodyPr wrap="square" rtlCol="0">
            <a:spAutoFit/>
          </a:bodyPr>
          <a:lstStyle/>
          <a:p>
            <a:pPr algn="ctr"/>
            <a:r>
              <a:rPr lang="en-GB" sz="3200" dirty="0"/>
              <a:t>IET, Savoy Place</a:t>
            </a:r>
          </a:p>
          <a:p>
            <a:pPr algn="ctr"/>
            <a:endParaRPr lang="en-GB" sz="3200" dirty="0"/>
          </a:p>
          <a:p>
            <a:pPr algn="ctr"/>
            <a:r>
              <a:rPr lang="en-GB" sz="3200" dirty="0"/>
              <a:t>Mile 25</a:t>
            </a:r>
          </a:p>
        </p:txBody>
      </p:sp>
      <p:pic>
        <p:nvPicPr>
          <p:cNvPr id="4" name="Picture 3" descr="A picture containing sky, outdoor, building, brick&#10;&#10;Description automatically generated">
            <a:extLst>
              <a:ext uri="{FF2B5EF4-FFF2-40B4-BE49-F238E27FC236}">
                <a16:creationId xmlns:a16="http://schemas.microsoft.com/office/drawing/2014/main" id="{C35DCEA1-A1B0-8B79-A7DC-CE191F6714BE}"/>
              </a:ext>
            </a:extLst>
          </p:cNvPr>
          <p:cNvPicPr>
            <a:picLocks noChangeAspect="1"/>
          </p:cNvPicPr>
          <p:nvPr/>
        </p:nvPicPr>
        <p:blipFill>
          <a:blip r:embed="rId3"/>
          <a:stretch>
            <a:fillRect/>
          </a:stretch>
        </p:blipFill>
        <p:spPr>
          <a:xfrm>
            <a:off x="4058649" y="2039476"/>
            <a:ext cx="2773351" cy="3651205"/>
          </a:xfrm>
          <a:prstGeom prst="rect">
            <a:avLst/>
          </a:prstGeom>
        </p:spPr>
      </p:pic>
    </p:spTree>
    <p:extLst>
      <p:ext uri="{BB962C8B-B14F-4D97-AF65-F5344CB8AC3E}">
        <p14:creationId xmlns:p14="http://schemas.microsoft.com/office/powerpoint/2010/main" val="429107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8" y="1084673"/>
            <a:ext cx="733022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London Marathon - Landmarks</a:t>
            </a:r>
          </a:p>
        </p:txBody>
      </p:sp>
      <p:sp>
        <p:nvSpPr>
          <p:cNvPr id="7" name="TextBox 6">
            <a:extLst>
              <a:ext uri="{FF2B5EF4-FFF2-40B4-BE49-F238E27FC236}">
                <a16:creationId xmlns:a16="http://schemas.microsoft.com/office/drawing/2014/main" id="{EDE9A7E2-315C-6027-6CE6-E027177CF44E}"/>
              </a:ext>
            </a:extLst>
          </p:cNvPr>
          <p:cNvSpPr txBox="1"/>
          <p:nvPr/>
        </p:nvSpPr>
        <p:spPr>
          <a:xfrm>
            <a:off x="642025" y="3166353"/>
            <a:ext cx="3086100" cy="1569660"/>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Big Ben</a:t>
            </a:r>
          </a:p>
          <a:p>
            <a:pPr algn="ctr"/>
            <a:endParaRPr lang="en-GB" sz="3200"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Mile 25</a:t>
            </a:r>
          </a:p>
        </p:txBody>
      </p:sp>
      <p:pic>
        <p:nvPicPr>
          <p:cNvPr id="4" name="Picture 3" descr="A large building with a clock tower&#10;&#10;Description automatically generated with medium confidence">
            <a:extLst>
              <a:ext uri="{FF2B5EF4-FFF2-40B4-BE49-F238E27FC236}">
                <a16:creationId xmlns:a16="http://schemas.microsoft.com/office/drawing/2014/main" id="{4F483428-E701-3734-9236-D2F4AA1AC3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8611" y="2099552"/>
            <a:ext cx="4786009" cy="3190673"/>
          </a:xfrm>
          <a:prstGeom prst="rect">
            <a:avLst/>
          </a:prstGeom>
        </p:spPr>
      </p:pic>
    </p:spTree>
    <p:extLst>
      <p:ext uri="{BB962C8B-B14F-4D97-AF65-F5344CB8AC3E}">
        <p14:creationId xmlns:p14="http://schemas.microsoft.com/office/powerpoint/2010/main" val="4153468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8" y="1084673"/>
            <a:ext cx="733022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London Marathon - Landmarks</a:t>
            </a:r>
          </a:p>
        </p:txBody>
      </p:sp>
      <p:sp>
        <p:nvSpPr>
          <p:cNvPr id="7" name="TextBox 6">
            <a:extLst>
              <a:ext uri="{FF2B5EF4-FFF2-40B4-BE49-F238E27FC236}">
                <a16:creationId xmlns:a16="http://schemas.microsoft.com/office/drawing/2014/main" id="{EDE9A7E2-315C-6027-6CE6-E027177CF44E}"/>
              </a:ext>
            </a:extLst>
          </p:cNvPr>
          <p:cNvSpPr txBox="1"/>
          <p:nvPr/>
        </p:nvSpPr>
        <p:spPr>
          <a:xfrm>
            <a:off x="301557" y="2936383"/>
            <a:ext cx="3086100" cy="2062103"/>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Buckingham Palace</a:t>
            </a:r>
          </a:p>
          <a:p>
            <a:pPr algn="ctr"/>
            <a:endParaRPr lang="en-GB" sz="3200"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Mile 26</a:t>
            </a:r>
          </a:p>
        </p:txBody>
      </p:sp>
      <p:pic>
        <p:nvPicPr>
          <p:cNvPr id="5" name="Picture 4" descr="A large building with a statue in front of it&#10;&#10;Description automatically generated with medium confidence">
            <a:extLst>
              <a:ext uri="{FF2B5EF4-FFF2-40B4-BE49-F238E27FC236}">
                <a16:creationId xmlns:a16="http://schemas.microsoft.com/office/drawing/2014/main" id="{14088A0F-E44E-B235-7B67-B578CE5EAB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7657" y="2513723"/>
            <a:ext cx="5437762" cy="2713217"/>
          </a:xfrm>
          <a:prstGeom prst="rect">
            <a:avLst/>
          </a:prstGeom>
        </p:spPr>
      </p:pic>
    </p:spTree>
    <p:extLst>
      <p:ext uri="{BB962C8B-B14F-4D97-AF65-F5344CB8AC3E}">
        <p14:creationId xmlns:p14="http://schemas.microsoft.com/office/powerpoint/2010/main" val="13198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78717" y="1084673"/>
            <a:ext cx="8652592"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1. Make a London Marathon Landmark Map</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9" y="1864378"/>
            <a:ext cx="8497542" cy="757130"/>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Safely cut out the map sheets, images and arrows with scissors.</a:t>
            </a:r>
            <a:endParaRPr lang="en-GB"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BAECAC-7189-ED5C-696B-3FB75669BE07}"/>
              </a:ext>
            </a:extLst>
          </p:cNvPr>
          <p:cNvSpPr txBox="1"/>
          <p:nvPr/>
        </p:nvSpPr>
        <p:spPr>
          <a:xfrm>
            <a:off x="147835" y="5629701"/>
            <a:ext cx="461765"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dirty="0"/>
          </a:p>
        </p:txBody>
      </p:sp>
      <p:pic>
        <p:nvPicPr>
          <p:cNvPr id="7" name="Picture 6">
            <a:extLst>
              <a:ext uri="{FF2B5EF4-FFF2-40B4-BE49-F238E27FC236}">
                <a16:creationId xmlns:a16="http://schemas.microsoft.com/office/drawing/2014/main" id="{6005C9AF-3668-69DA-D513-B834742D443F}"/>
              </a:ext>
            </a:extLst>
          </p:cNvPr>
          <p:cNvPicPr>
            <a:picLocks noChangeAspect="1"/>
          </p:cNvPicPr>
          <p:nvPr/>
        </p:nvPicPr>
        <p:blipFill>
          <a:blip r:embed="rId3"/>
          <a:srcRect/>
          <a:stretch/>
        </p:blipFill>
        <p:spPr>
          <a:xfrm>
            <a:off x="10552" y="2925307"/>
            <a:ext cx="9122896" cy="2622371"/>
          </a:xfrm>
          <a:prstGeom prst="rect">
            <a:avLst/>
          </a:prstGeom>
        </p:spPr>
      </p:pic>
    </p:spTree>
    <p:extLst>
      <p:ext uri="{BB962C8B-B14F-4D97-AF65-F5344CB8AC3E}">
        <p14:creationId xmlns:p14="http://schemas.microsoft.com/office/powerpoint/2010/main" val="39591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78717" y="1084673"/>
            <a:ext cx="8652592"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2. Make a London Marathon Landmark Map</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9" y="1749477"/>
            <a:ext cx="7573414" cy="1217769"/>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Match up the numbered sections to create the route map</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Use sticky tape to join them together</a:t>
            </a:r>
            <a:endParaRPr lang="en-GB"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BAECAC-7189-ED5C-696B-3FB75669BE07}"/>
              </a:ext>
            </a:extLst>
          </p:cNvPr>
          <p:cNvSpPr txBox="1"/>
          <p:nvPr/>
        </p:nvSpPr>
        <p:spPr>
          <a:xfrm>
            <a:off x="147835" y="5629701"/>
            <a:ext cx="461765"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dirty="0"/>
          </a:p>
        </p:txBody>
      </p:sp>
      <p:pic>
        <p:nvPicPr>
          <p:cNvPr id="15" name="Picture 14">
            <a:extLst>
              <a:ext uri="{FF2B5EF4-FFF2-40B4-BE49-F238E27FC236}">
                <a16:creationId xmlns:a16="http://schemas.microsoft.com/office/drawing/2014/main" id="{18717E11-C1D3-E65E-EFE8-7A023982BCC1}"/>
              </a:ext>
            </a:extLst>
          </p:cNvPr>
          <p:cNvPicPr>
            <a:picLocks noChangeAspect="1"/>
          </p:cNvPicPr>
          <p:nvPr/>
        </p:nvPicPr>
        <p:blipFill>
          <a:blip r:embed="rId3"/>
          <a:srcRect/>
          <a:stretch/>
        </p:blipFill>
        <p:spPr>
          <a:xfrm>
            <a:off x="1084702" y="2960920"/>
            <a:ext cx="7240621" cy="3034229"/>
          </a:xfrm>
          <a:prstGeom prst="rect">
            <a:avLst/>
          </a:prstGeom>
        </p:spPr>
      </p:pic>
    </p:spTree>
    <p:extLst>
      <p:ext uri="{BB962C8B-B14F-4D97-AF65-F5344CB8AC3E}">
        <p14:creationId xmlns:p14="http://schemas.microsoft.com/office/powerpoint/2010/main" val="1483443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78717" y="1084673"/>
            <a:ext cx="8652592"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3. Make a London Marathon Landmark Map</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9" y="1749477"/>
            <a:ext cx="8371082" cy="4109843"/>
          </a:xfrm>
          <a:prstGeom prst="rect">
            <a:avLst/>
          </a:prstGeom>
          <a:noFill/>
        </p:spPr>
        <p:txBody>
          <a:bodyPr wrap="square" rtlCol="0">
            <a:spAutoFit/>
          </a:bodyPr>
          <a:lstStyle/>
          <a:p>
            <a:pPr>
              <a:lnSpc>
                <a:spcPct val="90000"/>
              </a:lnSpc>
              <a:spcBef>
                <a:spcPts val="1000"/>
              </a:spcBef>
            </a:pPr>
            <a:r>
              <a:rPr lang="en-GB" sz="2400" dirty="0">
                <a:solidFill>
                  <a:srgbClr val="202124"/>
                </a:solidFill>
                <a:latin typeface="arial" panose="020B0604020202020204" pitchFamily="34" charset="0"/>
                <a:cs typeface="Arial" panose="020B0604020202020204" pitchFamily="34" charset="0"/>
              </a:rPr>
              <a:t>Find the following landmarks on the map:</a:t>
            </a:r>
          </a:p>
          <a:p>
            <a:pPr marL="800100" lvl="1" indent="-342900">
              <a:lnSpc>
                <a:spcPct val="90000"/>
              </a:lnSpc>
              <a:spcBef>
                <a:spcPts val="1000"/>
              </a:spcBef>
              <a:buFont typeface="Arial" panose="020B0604020202020204" pitchFamily="34" charset="0"/>
              <a:buChar char="•"/>
            </a:pPr>
            <a:r>
              <a:rPr lang="en-GB" sz="2400" b="1" dirty="0">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 - Mile 6: Cutty Sark.</a:t>
            </a:r>
          </a:p>
          <a:p>
            <a:pPr marL="800100" lvl="1" indent="-342900">
              <a:lnSpc>
                <a:spcPct val="90000"/>
              </a:lnSpc>
              <a:spcBef>
                <a:spcPts val="1000"/>
              </a:spcBef>
              <a:buFont typeface="Arial" panose="020B0604020202020204" pitchFamily="34" charset="0"/>
              <a:buChar char="•"/>
            </a:pPr>
            <a:r>
              <a:rPr lang="en-GB" sz="2400" b="1" dirty="0">
                <a:latin typeface="Arial" panose="020B0604020202020204" pitchFamily="34" charset="0"/>
                <a:cs typeface="Arial" panose="020B0604020202020204" pitchFamily="34" charset="0"/>
              </a:rPr>
              <a:t>B</a:t>
            </a:r>
            <a:r>
              <a:rPr lang="en-GB" sz="2400" dirty="0">
                <a:latin typeface="Arial" panose="020B0604020202020204" pitchFamily="34" charset="0"/>
                <a:cs typeface="Arial" panose="020B0604020202020204" pitchFamily="34" charset="0"/>
              </a:rPr>
              <a:t> - Mile 12: Tower Bridge.</a:t>
            </a:r>
          </a:p>
          <a:p>
            <a:pPr marL="800100" lvl="1" indent="-342900">
              <a:lnSpc>
                <a:spcPct val="90000"/>
              </a:lnSpc>
              <a:spcBef>
                <a:spcPts val="1000"/>
              </a:spcBef>
              <a:buFont typeface="Arial" panose="020B0604020202020204" pitchFamily="34" charset="0"/>
              <a:buChar char="•"/>
            </a:pPr>
            <a:r>
              <a:rPr lang="en-GB" sz="2400" b="1" dirty="0">
                <a:latin typeface="Arial" panose="020B0604020202020204" pitchFamily="34" charset="0"/>
                <a:cs typeface="Arial" panose="020B0604020202020204" pitchFamily="34" charset="0"/>
              </a:rPr>
              <a:t>C</a:t>
            </a:r>
            <a:r>
              <a:rPr lang="en-GB" sz="2400" dirty="0">
                <a:latin typeface="Arial" panose="020B0604020202020204" pitchFamily="34" charset="0"/>
                <a:cs typeface="Arial" panose="020B0604020202020204" pitchFamily="34" charset="0"/>
              </a:rPr>
              <a:t> - Mile 18: Canary Wharf.</a:t>
            </a:r>
          </a:p>
          <a:p>
            <a:pPr marL="800100" lvl="1" indent="-342900">
              <a:lnSpc>
                <a:spcPct val="90000"/>
              </a:lnSpc>
              <a:spcBef>
                <a:spcPts val="1000"/>
              </a:spcBef>
              <a:buFont typeface="Arial" panose="020B0604020202020204" pitchFamily="34" charset="0"/>
              <a:buChar char="•"/>
            </a:pPr>
            <a:r>
              <a:rPr lang="en-GB" sz="2400" b="1" dirty="0">
                <a:latin typeface="Arial" panose="020B0604020202020204" pitchFamily="34" charset="0"/>
                <a:cs typeface="Arial" panose="020B0604020202020204" pitchFamily="34" charset="0"/>
              </a:rPr>
              <a:t>D</a:t>
            </a:r>
            <a:r>
              <a:rPr lang="en-GB" sz="2400" dirty="0">
                <a:latin typeface="Arial" panose="020B0604020202020204" pitchFamily="34" charset="0"/>
                <a:cs typeface="Arial" panose="020B0604020202020204" pitchFamily="34" charset="0"/>
              </a:rPr>
              <a:t> - Mile 22: The Tower of London.</a:t>
            </a:r>
          </a:p>
          <a:p>
            <a:pPr marL="800100" lvl="1" indent="-342900">
              <a:lnSpc>
                <a:spcPct val="90000"/>
              </a:lnSpc>
              <a:spcBef>
                <a:spcPts val="1000"/>
              </a:spcBef>
              <a:buFont typeface="Arial" panose="020B0604020202020204" pitchFamily="34" charset="0"/>
              <a:buChar char="•"/>
            </a:pPr>
            <a:r>
              <a:rPr lang="en-GB" sz="2400" b="1" dirty="0">
                <a:latin typeface="Arial" panose="020B0604020202020204" pitchFamily="34" charset="0"/>
                <a:cs typeface="Arial" panose="020B0604020202020204" pitchFamily="34" charset="0"/>
              </a:rPr>
              <a:t>E</a:t>
            </a:r>
            <a:r>
              <a:rPr lang="en-GB" sz="2400" dirty="0">
                <a:latin typeface="Arial" panose="020B0604020202020204" pitchFamily="34" charset="0"/>
                <a:cs typeface="Arial" panose="020B0604020202020204" pitchFamily="34" charset="0"/>
              </a:rPr>
              <a:t> - Mile 25: The London Eye.</a:t>
            </a:r>
          </a:p>
          <a:p>
            <a:pPr marL="800100" lvl="1" indent="-342900">
              <a:lnSpc>
                <a:spcPct val="90000"/>
              </a:lnSpc>
              <a:spcBef>
                <a:spcPts val="1000"/>
              </a:spcBef>
              <a:buFont typeface="Arial" panose="020B0604020202020204" pitchFamily="34" charset="0"/>
              <a:buChar char="•"/>
            </a:pPr>
            <a:r>
              <a:rPr lang="en-GB" sz="2400" b="1" dirty="0">
                <a:latin typeface="Arial" panose="020B0604020202020204" pitchFamily="34" charset="0"/>
                <a:cs typeface="Arial" panose="020B0604020202020204" pitchFamily="34" charset="0"/>
              </a:rPr>
              <a:t>F</a:t>
            </a:r>
            <a:r>
              <a:rPr lang="en-GB" sz="2400" dirty="0">
                <a:latin typeface="Arial" panose="020B0604020202020204" pitchFamily="34" charset="0"/>
                <a:cs typeface="Arial" panose="020B0604020202020204" pitchFamily="34" charset="0"/>
              </a:rPr>
              <a:t> - Mile 25: IET, Savoy Place.</a:t>
            </a:r>
          </a:p>
          <a:p>
            <a:pPr marL="800100" lvl="1" indent="-342900">
              <a:lnSpc>
                <a:spcPct val="90000"/>
              </a:lnSpc>
              <a:spcBef>
                <a:spcPts val="1000"/>
              </a:spcBef>
              <a:buFont typeface="Arial" panose="020B0604020202020204" pitchFamily="34" charset="0"/>
              <a:buChar char="•"/>
            </a:pPr>
            <a:r>
              <a:rPr lang="en-GB" sz="2400" b="1" dirty="0">
                <a:latin typeface="Arial" panose="020B0604020202020204" pitchFamily="34" charset="0"/>
                <a:cs typeface="Arial" panose="020B0604020202020204" pitchFamily="34" charset="0"/>
              </a:rPr>
              <a:t>G</a:t>
            </a:r>
            <a:r>
              <a:rPr lang="en-GB" sz="2400" dirty="0">
                <a:latin typeface="Arial" panose="020B0604020202020204" pitchFamily="34" charset="0"/>
                <a:cs typeface="Arial" panose="020B0604020202020204" pitchFamily="34" charset="0"/>
              </a:rPr>
              <a:t> - Mile 25: Big Ben.</a:t>
            </a:r>
          </a:p>
          <a:p>
            <a:pPr marL="800100" lvl="1" indent="-342900">
              <a:lnSpc>
                <a:spcPct val="90000"/>
              </a:lnSpc>
              <a:spcBef>
                <a:spcPts val="1000"/>
              </a:spcBef>
              <a:buFont typeface="Arial" panose="020B0604020202020204" pitchFamily="34" charset="0"/>
              <a:buChar char="•"/>
            </a:pPr>
            <a:r>
              <a:rPr lang="en-GB" sz="2400" b="1" dirty="0">
                <a:latin typeface="Arial" panose="020B0604020202020204" pitchFamily="34" charset="0"/>
                <a:cs typeface="Arial" panose="020B0604020202020204" pitchFamily="34" charset="0"/>
              </a:rPr>
              <a:t>H</a:t>
            </a:r>
            <a:r>
              <a:rPr lang="en-GB" sz="2400" dirty="0">
                <a:latin typeface="Arial" panose="020B0604020202020204" pitchFamily="34" charset="0"/>
                <a:cs typeface="Arial" panose="020B0604020202020204" pitchFamily="34" charset="0"/>
              </a:rPr>
              <a:t> - Mile 26: Buckingham Palace.</a:t>
            </a:r>
          </a:p>
        </p:txBody>
      </p:sp>
      <p:pic>
        <p:nvPicPr>
          <p:cNvPr id="4" name="Picture 3" descr="Shape&#10;&#10;Description automatically generated with low confidence">
            <a:extLst>
              <a:ext uri="{FF2B5EF4-FFF2-40B4-BE49-F238E27FC236}">
                <a16:creationId xmlns:a16="http://schemas.microsoft.com/office/drawing/2014/main" id="{0D9C14D7-4C0B-9839-C90C-87D6E0BAD0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8177" y="4075888"/>
            <a:ext cx="1653132" cy="1872575"/>
          </a:xfrm>
          <a:prstGeom prst="rect">
            <a:avLst/>
          </a:prstGeom>
        </p:spPr>
      </p:pic>
    </p:spTree>
    <p:extLst>
      <p:ext uri="{BB962C8B-B14F-4D97-AF65-F5344CB8AC3E}">
        <p14:creationId xmlns:p14="http://schemas.microsoft.com/office/powerpoint/2010/main" val="3558564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p&#10;&#10;Description automatically generated">
            <a:extLst>
              <a:ext uri="{FF2B5EF4-FFF2-40B4-BE49-F238E27FC236}">
                <a16:creationId xmlns:a16="http://schemas.microsoft.com/office/drawing/2014/main" id="{C3695C76-F035-9A9B-00CC-6041E7D4AD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747" y="2492160"/>
            <a:ext cx="5574530" cy="3499757"/>
          </a:xfrm>
          <a:prstGeom prst="rect">
            <a:avLst/>
          </a:prstGeom>
        </p:spPr>
      </p:pic>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78717" y="1084673"/>
            <a:ext cx="8652592"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4. Make a London Marathon Landmark Map</a:t>
            </a:r>
          </a:p>
        </p:txBody>
      </p:sp>
      <p:sp>
        <p:nvSpPr>
          <p:cNvPr id="3" name="TextBox 2">
            <a:extLst>
              <a:ext uri="{FF2B5EF4-FFF2-40B4-BE49-F238E27FC236}">
                <a16:creationId xmlns:a16="http://schemas.microsoft.com/office/drawing/2014/main" id="{A2F655EE-3226-FFAA-D377-924D655D479F}"/>
              </a:ext>
            </a:extLst>
          </p:cNvPr>
          <p:cNvSpPr txBox="1"/>
          <p:nvPr/>
        </p:nvSpPr>
        <p:spPr>
          <a:xfrm>
            <a:off x="394201" y="1601232"/>
            <a:ext cx="8371082" cy="757130"/>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Attach a green arrow to each location and attach the correct image, for example:</a:t>
            </a:r>
            <a:endParaRPr lang="en-GB" sz="2400" dirty="0">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209D7EDE-415B-0ED4-7FE9-D4854547400F}"/>
              </a:ext>
            </a:extLst>
          </p:cNvPr>
          <p:cNvSpPr/>
          <p:nvPr/>
        </p:nvSpPr>
        <p:spPr>
          <a:xfrm rot="9492167">
            <a:off x="4555472" y="3679353"/>
            <a:ext cx="2918298" cy="431179"/>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descr="A body of water with buildings along it&#10;&#10;Description automatically generated with medium confidence">
            <a:extLst>
              <a:ext uri="{FF2B5EF4-FFF2-40B4-BE49-F238E27FC236}">
                <a16:creationId xmlns:a16="http://schemas.microsoft.com/office/drawing/2014/main" id="{EC1B4FEC-35A4-4A96-EFD5-957826633F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3192" y="2758055"/>
            <a:ext cx="2505935" cy="1483983"/>
          </a:xfrm>
          <a:prstGeom prst="rect">
            <a:avLst/>
          </a:prstGeom>
        </p:spPr>
      </p:pic>
      <p:sp>
        <p:nvSpPr>
          <p:cNvPr id="12" name="TextBox 14">
            <a:extLst>
              <a:ext uri="{FF2B5EF4-FFF2-40B4-BE49-F238E27FC236}">
                <a16:creationId xmlns:a16="http://schemas.microsoft.com/office/drawing/2014/main" id="{45E3A4C6-5B20-C714-029E-C0DD5D2B1F35}"/>
              </a:ext>
            </a:extLst>
          </p:cNvPr>
          <p:cNvSpPr txBox="1"/>
          <p:nvPr/>
        </p:nvSpPr>
        <p:spPr>
          <a:xfrm>
            <a:off x="6560417" y="4242039"/>
            <a:ext cx="2378710" cy="494030"/>
          </a:xfrm>
          <a:prstGeom prst="rect">
            <a:avLst/>
          </a:prstGeom>
          <a:noFill/>
        </p:spPr>
        <p:txBody>
          <a:bodyPr wrap="square" rtlCol="0">
            <a:spAutoFit/>
          </a:bodyPr>
          <a:lstStyle/>
          <a:p>
            <a:pPr>
              <a:lnSpc>
                <a:spcPct val="107000"/>
              </a:lnSpc>
              <a:spcAft>
                <a:spcPts val="800"/>
              </a:spcAft>
            </a:pP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Mile 18: Canary Wharf</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4642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739831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Extension</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9" y="1958920"/>
            <a:ext cx="8111364" cy="1217769"/>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Find more information about each landmark and add it to the map below the image.</a:t>
            </a:r>
          </a:p>
          <a:p>
            <a:pPr marL="342900" indent="-342900">
              <a:lnSpc>
                <a:spcPct val="90000"/>
              </a:lnSpc>
              <a:spcBef>
                <a:spcPts val="10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4" name="Picture 3" descr="Shape&#10;&#10;Description automatically generated with low confidence">
            <a:extLst>
              <a:ext uri="{FF2B5EF4-FFF2-40B4-BE49-F238E27FC236}">
                <a16:creationId xmlns:a16="http://schemas.microsoft.com/office/drawing/2014/main" id="{F9BB972C-ED88-48FF-0505-0BC7B3C3FC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8177" y="4075888"/>
            <a:ext cx="1653132" cy="1872575"/>
          </a:xfrm>
          <a:prstGeom prst="rect">
            <a:avLst/>
          </a:prstGeom>
        </p:spPr>
      </p:pic>
    </p:spTree>
    <p:extLst>
      <p:ext uri="{BB962C8B-B14F-4D97-AF65-F5344CB8AC3E}">
        <p14:creationId xmlns:p14="http://schemas.microsoft.com/office/powerpoint/2010/main" val="244957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76A60-2BD2-465A-8974-F4ADEDAF8DEF}"/>
              </a:ext>
            </a:extLst>
          </p:cNvPr>
          <p:cNvSpPr txBox="1"/>
          <p:nvPr/>
        </p:nvSpPr>
        <p:spPr>
          <a:xfrm>
            <a:off x="554299" y="1102271"/>
            <a:ext cx="8035401"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cs typeface="Arial" panose="020B0604020202020204" pitchFamily="34" charset="0"/>
              </a:rPr>
              <a:t>Stay safe</a:t>
            </a:r>
            <a:r>
              <a:rPr lang="en-GB" sz="2000" b="1" dirty="0">
                <a:effectLst/>
                <a:latin typeface="Arial" panose="020B0604020202020204" pitchFamily="34" charset="0"/>
                <a:ea typeface="Times New Roman" panose="02020603050405020304" pitchFamily="18" charset="0"/>
                <a:cs typeface="Arial" panose="020B0604020202020204" pitchFamily="34" charset="0"/>
              </a:rPr>
              <a:t>  </a:t>
            </a:r>
          </a:p>
          <a:p>
            <a:pPr fontAlgn="base"/>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ensuring that any equipment used for this activity is in good working condition</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behaving sensibly and following any safety instructions so as not to hurt or injure yourself or others </a:t>
            </a:r>
          </a:p>
          <a:p>
            <a:pPr fontAlgn="base"/>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761F2E03-043E-A56D-832B-7ABAE2F47440}"/>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7" name="TextBox 6">
            <a:extLst>
              <a:ext uri="{FF2B5EF4-FFF2-40B4-BE49-F238E27FC236}">
                <a16:creationId xmlns:a16="http://schemas.microsoft.com/office/drawing/2014/main" id="{0B226C54-316D-6176-B851-47FAD8F79508}"/>
              </a:ext>
            </a:extLst>
          </p:cNvPr>
          <p:cNvSpPr txBox="1"/>
          <p:nvPr/>
        </p:nvSpPr>
        <p:spPr>
          <a:xfrm>
            <a:off x="393538" y="977376"/>
            <a:ext cx="733022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The Marathon</a:t>
            </a:r>
          </a:p>
        </p:txBody>
      </p:sp>
      <p:sp>
        <p:nvSpPr>
          <p:cNvPr id="8" name="TextBox 7">
            <a:extLst>
              <a:ext uri="{FF2B5EF4-FFF2-40B4-BE49-F238E27FC236}">
                <a16:creationId xmlns:a16="http://schemas.microsoft.com/office/drawing/2014/main" id="{51DE9879-7BD6-94FB-8801-CCC4BF6D8C6F}"/>
              </a:ext>
            </a:extLst>
          </p:cNvPr>
          <p:cNvSpPr txBox="1"/>
          <p:nvPr/>
        </p:nvSpPr>
        <p:spPr>
          <a:xfrm>
            <a:off x="500541" y="1589136"/>
            <a:ext cx="7061794" cy="4154984"/>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Following a battle in Ancient Greece, a soldier called Pheidippides ran with a message of victory from Athens to Marathon - the race commemorates his fabled run.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marathon has an official distance of 42.195 kilometres (26 miles and 385 yards).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race usually takes place on the road.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Throughout the world, more than 500 marathons take place each year.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Large marathons can attract thousands of runners.</a:t>
            </a:r>
          </a:p>
        </p:txBody>
      </p:sp>
      <p:pic>
        <p:nvPicPr>
          <p:cNvPr id="9" name="Picture 8" descr="Shape&#10;&#10;Description automatically generated with low confidence">
            <a:extLst>
              <a:ext uri="{FF2B5EF4-FFF2-40B4-BE49-F238E27FC236}">
                <a16:creationId xmlns:a16="http://schemas.microsoft.com/office/drawing/2014/main" id="{8AFBB207-0B0E-73F1-1F20-22260673A2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5005" y="3353504"/>
            <a:ext cx="2361126" cy="2674550"/>
          </a:xfrm>
          <a:prstGeom prst="rect">
            <a:avLst/>
          </a:prstGeom>
        </p:spPr>
      </p:pic>
    </p:spTree>
    <p:extLst>
      <p:ext uri="{BB962C8B-B14F-4D97-AF65-F5344CB8AC3E}">
        <p14:creationId xmlns:p14="http://schemas.microsoft.com/office/powerpoint/2010/main" val="273641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8" y="1084673"/>
            <a:ext cx="733022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London Marathon – The Route</a:t>
            </a:r>
          </a:p>
        </p:txBody>
      </p:sp>
      <p:pic>
        <p:nvPicPr>
          <p:cNvPr id="4" name="Picture 3" descr="Map&#10;&#10;Description automatically generated">
            <a:extLst>
              <a:ext uri="{FF2B5EF4-FFF2-40B4-BE49-F238E27FC236}">
                <a16:creationId xmlns:a16="http://schemas.microsoft.com/office/drawing/2014/main" id="{9342B5FD-12B3-E95A-8D5F-90004C3006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340" y="2196673"/>
            <a:ext cx="8025319" cy="3089922"/>
          </a:xfrm>
          <a:prstGeom prst="rect">
            <a:avLst/>
          </a:prstGeom>
        </p:spPr>
      </p:pic>
    </p:spTree>
    <p:extLst>
      <p:ext uri="{BB962C8B-B14F-4D97-AF65-F5344CB8AC3E}">
        <p14:creationId xmlns:p14="http://schemas.microsoft.com/office/powerpoint/2010/main" val="93669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8" y="1084673"/>
            <a:ext cx="733022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London Marathon - Landmarks</a:t>
            </a:r>
          </a:p>
        </p:txBody>
      </p:sp>
      <p:pic>
        <p:nvPicPr>
          <p:cNvPr id="5" name="Picture 4" descr="A picture containing sky, outdoor, watercraft, transport&#10;&#10;Description automatically generated">
            <a:extLst>
              <a:ext uri="{FF2B5EF4-FFF2-40B4-BE49-F238E27FC236}">
                <a16:creationId xmlns:a16="http://schemas.microsoft.com/office/drawing/2014/main" id="{25D1B7D3-325A-8EDF-7DF3-812E33E181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598" y="2070788"/>
            <a:ext cx="4669277" cy="3599235"/>
          </a:xfrm>
          <a:prstGeom prst="rect">
            <a:avLst/>
          </a:prstGeom>
        </p:spPr>
      </p:pic>
      <p:sp>
        <p:nvSpPr>
          <p:cNvPr id="7" name="TextBox 6">
            <a:extLst>
              <a:ext uri="{FF2B5EF4-FFF2-40B4-BE49-F238E27FC236}">
                <a16:creationId xmlns:a16="http://schemas.microsoft.com/office/drawing/2014/main" id="{EDE9A7E2-315C-6027-6CE6-E027177CF44E}"/>
              </a:ext>
            </a:extLst>
          </p:cNvPr>
          <p:cNvSpPr txBox="1"/>
          <p:nvPr/>
        </p:nvSpPr>
        <p:spPr>
          <a:xfrm>
            <a:off x="301557" y="3132133"/>
            <a:ext cx="3073943" cy="2062103"/>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The Cutty Sark</a:t>
            </a:r>
          </a:p>
          <a:p>
            <a:pPr algn="ctr"/>
            <a:endParaRPr lang="en-GB" sz="3200"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Mile 6</a:t>
            </a:r>
          </a:p>
          <a:p>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53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8" y="1084673"/>
            <a:ext cx="733022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London Marathon - Landmarks</a:t>
            </a:r>
          </a:p>
        </p:txBody>
      </p:sp>
      <p:sp>
        <p:nvSpPr>
          <p:cNvPr id="7" name="TextBox 6">
            <a:extLst>
              <a:ext uri="{FF2B5EF4-FFF2-40B4-BE49-F238E27FC236}">
                <a16:creationId xmlns:a16="http://schemas.microsoft.com/office/drawing/2014/main" id="{EDE9A7E2-315C-6027-6CE6-E027177CF44E}"/>
              </a:ext>
            </a:extLst>
          </p:cNvPr>
          <p:cNvSpPr txBox="1"/>
          <p:nvPr/>
        </p:nvSpPr>
        <p:spPr>
          <a:xfrm>
            <a:off x="564205" y="2936557"/>
            <a:ext cx="2782110" cy="1569660"/>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Tower Bridge</a:t>
            </a:r>
          </a:p>
          <a:p>
            <a:pPr algn="ctr"/>
            <a:endParaRPr lang="en-GB" sz="3200"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Mile 12</a:t>
            </a:r>
          </a:p>
        </p:txBody>
      </p:sp>
      <p:pic>
        <p:nvPicPr>
          <p:cNvPr id="4" name="Picture 3" descr="A picture containing outdoor, water, sky, building&#10;&#10;Description automatically generated">
            <a:extLst>
              <a:ext uri="{FF2B5EF4-FFF2-40B4-BE49-F238E27FC236}">
                <a16:creationId xmlns:a16="http://schemas.microsoft.com/office/drawing/2014/main" id="{F8F5BFDE-A8B1-2453-7EAE-CB11F81428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2047558"/>
            <a:ext cx="5009745" cy="3347658"/>
          </a:xfrm>
          <a:prstGeom prst="rect">
            <a:avLst/>
          </a:prstGeom>
        </p:spPr>
      </p:pic>
    </p:spTree>
    <p:extLst>
      <p:ext uri="{BB962C8B-B14F-4D97-AF65-F5344CB8AC3E}">
        <p14:creationId xmlns:p14="http://schemas.microsoft.com/office/powerpoint/2010/main" val="407072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8" y="1084673"/>
            <a:ext cx="733022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London Marathon - Landmarks</a:t>
            </a:r>
          </a:p>
        </p:txBody>
      </p:sp>
      <p:sp>
        <p:nvSpPr>
          <p:cNvPr id="7" name="TextBox 6">
            <a:extLst>
              <a:ext uri="{FF2B5EF4-FFF2-40B4-BE49-F238E27FC236}">
                <a16:creationId xmlns:a16="http://schemas.microsoft.com/office/drawing/2014/main" id="{EDE9A7E2-315C-6027-6CE6-E027177CF44E}"/>
              </a:ext>
            </a:extLst>
          </p:cNvPr>
          <p:cNvSpPr txBox="1"/>
          <p:nvPr/>
        </p:nvSpPr>
        <p:spPr>
          <a:xfrm>
            <a:off x="476655" y="3059349"/>
            <a:ext cx="2782110" cy="1569660"/>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Canary Wharf</a:t>
            </a:r>
          </a:p>
          <a:p>
            <a:pPr algn="ctr"/>
            <a:endParaRPr lang="en-GB" sz="3200"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Mile 18</a:t>
            </a:r>
          </a:p>
        </p:txBody>
      </p:sp>
      <p:pic>
        <p:nvPicPr>
          <p:cNvPr id="5" name="Picture 4" descr="A body of water with buildings along it&#10;&#10;Description automatically generated with medium confidence">
            <a:extLst>
              <a:ext uri="{FF2B5EF4-FFF2-40B4-BE49-F238E27FC236}">
                <a16:creationId xmlns:a16="http://schemas.microsoft.com/office/drawing/2014/main" id="{B897EB5A-CF47-4F8A-89D3-71CCF4F41F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9507" y="2210708"/>
            <a:ext cx="5077838" cy="3007032"/>
          </a:xfrm>
          <a:prstGeom prst="rect">
            <a:avLst/>
          </a:prstGeom>
        </p:spPr>
      </p:pic>
    </p:spTree>
    <p:extLst>
      <p:ext uri="{BB962C8B-B14F-4D97-AF65-F5344CB8AC3E}">
        <p14:creationId xmlns:p14="http://schemas.microsoft.com/office/powerpoint/2010/main" val="158534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8" y="1084673"/>
            <a:ext cx="733022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London Marathon - Landmarks</a:t>
            </a:r>
          </a:p>
        </p:txBody>
      </p:sp>
      <p:sp>
        <p:nvSpPr>
          <p:cNvPr id="7" name="TextBox 6">
            <a:extLst>
              <a:ext uri="{FF2B5EF4-FFF2-40B4-BE49-F238E27FC236}">
                <a16:creationId xmlns:a16="http://schemas.microsoft.com/office/drawing/2014/main" id="{EDE9A7E2-315C-6027-6CE6-E027177CF44E}"/>
              </a:ext>
            </a:extLst>
          </p:cNvPr>
          <p:cNvSpPr txBox="1"/>
          <p:nvPr/>
        </p:nvSpPr>
        <p:spPr>
          <a:xfrm>
            <a:off x="476655" y="2774603"/>
            <a:ext cx="2782110" cy="2062103"/>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The Tower of London</a:t>
            </a:r>
          </a:p>
          <a:p>
            <a:pPr algn="ctr"/>
            <a:endParaRPr lang="en-GB" sz="3200"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Mile 22</a:t>
            </a:r>
          </a:p>
        </p:txBody>
      </p:sp>
      <p:pic>
        <p:nvPicPr>
          <p:cNvPr id="4" name="Picture 3" descr="A picture containing outdoor, building, old, square&#10;&#10;Description automatically generated">
            <a:extLst>
              <a:ext uri="{FF2B5EF4-FFF2-40B4-BE49-F238E27FC236}">
                <a16:creationId xmlns:a16="http://schemas.microsoft.com/office/drawing/2014/main" id="{4A63F36C-71D7-7A00-1178-76E4221CD6E4}"/>
              </a:ext>
            </a:extLst>
          </p:cNvPr>
          <p:cNvPicPr>
            <a:picLocks noChangeAspect="1"/>
          </p:cNvPicPr>
          <p:nvPr/>
        </p:nvPicPr>
        <p:blipFill>
          <a:blip r:embed="rId3"/>
          <a:stretch>
            <a:fillRect/>
          </a:stretch>
        </p:blipFill>
        <p:spPr>
          <a:xfrm>
            <a:off x="3485745" y="1905418"/>
            <a:ext cx="5181600" cy="3800475"/>
          </a:xfrm>
          <a:prstGeom prst="rect">
            <a:avLst/>
          </a:prstGeom>
        </p:spPr>
      </p:pic>
    </p:spTree>
    <p:extLst>
      <p:ext uri="{BB962C8B-B14F-4D97-AF65-F5344CB8AC3E}">
        <p14:creationId xmlns:p14="http://schemas.microsoft.com/office/powerpoint/2010/main" val="217520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8" y="1084673"/>
            <a:ext cx="733022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London Marathon - Landmarks</a:t>
            </a:r>
          </a:p>
        </p:txBody>
      </p:sp>
      <p:sp>
        <p:nvSpPr>
          <p:cNvPr id="7" name="TextBox 6">
            <a:extLst>
              <a:ext uri="{FF2B5EF4-FFF2-40B4-BE49-F238E27FC236}">
                <a16:creationId xmlns:a16="http://schemas.microsoft.com/office/drawing/2014/main" id="{EDE9A7E2-315C-6027-6CE6-E027177CF44E}"/>
              </a:ext>
            </a:extLst>
          </p:cNvPr>
          <p:cNvSpPr txBox="1"/>
          <p:nvPr/>
        </p:nvSpPr>
        <p:spPr>
          <a:xfrm>
            <a:off x="476655" y="3331723"/>
            <a:ext cx="3086100" cy="1569660"/>
          </a:xfrm>
          <a:prstGeom prst="rect">
            <a:avLst/>
          </a:prstGeom>
          <a:noFill/>
        </p:spPr>
        <p:txBody>
          <a:bodyPr wrap="square" rtlCol="0">
            <a:spAutoFit/>
          </a:bodyPr>
          <a:lstStyle/>
          <a:p>
            <a:pPr algn="ctr"/>
            <a:r>
              <a:rPr lang="en-GB" sz="3200" dirty="0"/>
              <a:t>The London Eye</a:t>
            </a:r>
          </a:p>
          <a:p>
            <a:pPr algn="ctr"/>
            <a:endParaRPr lang="en-GB" sz="3200" dirty="0"/>
          </a:p>
          <a:p>
            <a:pPr algn="ctr"/>
            <a:r>
              <a:rPr lang="en-GB" sz="3200" dirty="0"/>
              <a:t>Mile 25</a:t>
            </a:r>
          </a:p>
        </p:txBody>
      </p:sp>
      <p:pic>
        <p:nvPicPr>
          <p:cNvPr id="5" name="Picture 4" descr="A picture containing outdoor, water, sky&#10;&#10;Description automatically generated">
            <a:extLst>
              <a:ext uri="{FF2B5EF4-FFF2-40B4-BE49-F238E27FC236}">
                <a16:creationId xmlns:a16="http://schemas.microsoft.com/office/drawing/2014/main" id="{9119F9FC-60BD-7F32-13D0-66AF29F212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8398" y="1998602"/>
            <a:ext cx="5104590" cy="3403060"/>
          </a:xfrm>
          <a:prstGeom prst="rect">
            <a:avLst/>
          </a:prstGeom>
        </p:spPr>
      </p:pic>
    </p:spTree>
    <p:extLst>
      <p:ext uri="{BB962C8B-B14F-4D97-AF65-F5344CB8AC3E}">
        <p14:creationId xmlns:p14="http://schemas.microsoft.com/office/powerpoint/2010/main" val="841049241"/>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771</TotalTime>
  <Words>477</Words>
  <Application>Microsoft Office PowerPoint</Application>
  <PresentationFormat>On-screen Show (4:3)</PresentationFormat>
  <Paragraphs>86</Paragraphs>
  <Slides>17</Slides>
  <Notes>15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17</vt:i4>
      </vt:variant>
    </vt:vector>
  </HeadingPairs>
  <TitlesOfParts>
    <vt:vector size="25" baseType="lpstr">
      <vt:lpstr>Arial</vt:lpstr>
      <vt:lpstr>Arial</vt:lpstr>
      <vt:lpstr>Calibri</vt:lpstr>
      <vt:lpstr>Symbol</vt:lpstr>
      <vt:lpstr>3_Office Theme</vt:lpstr>
      <vt:lpstr>2_Office Theme</vt:lpstr>
      <vt:lpstr>4_Office Theme</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rangloi kolam patterns presentation</dc:title>
  <dc:subject>Learn how to make Rangoli kolam patterns</dc:subject>
  <dc:creator>Attainment in Education</dc:creator>
  <cp:keywords>Colour, Diwali, material selection, patterns, prints, rangoli, kolam, sand</cp:keywords>
  <dc:description/>
  <cp:lastModifiedBy>Paul Anderson</cp:lastModifiedBy>
  <cp:revision>210</cp:revision>
  <cp:lastPrinted>2023-01-24T15:56:50Z</cp:lastPrinted>
  <dcterms:created xsi:type="dcterms:W3CDTF">2017-06-28T15:11:57Z</dcterms:created>
  <dcterms:modified xsi:type="dcterms:W3CDTF">2023-02-22T12:41:54Z</dcterms:modified>
  <cp:category/>
</cp:coreProperties>
</file>