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0" r:id="rId2"/>
    <p:sldId id="272" r:id="rId3"/>
    <p:sldId id="261" r:id="rId4"/>
    <p:sldId id="262" r:id="rId5"/>
    <p:sldId id="263" r:id="rId6"/>
    <p:sldId id="264" r:id="rId7"/>
    <p:sldId id="265" r:id="rId8"/>
    <p:sldId id="266" r:id="rId9"/>
    <p:sldId id="267" r:id="rId10"/>
    <p:sldId id="268" r:id="rId11"/>
    <p:sldId id="269" r:id="rId12"/>
    <p:sldId id="270" r:id="rId13"/>
    <p:sldId id="27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8"/>
    <p:restoredTop sz="94674"/>
  </p:normalViewPr>
  <p:slideViewPr>
    <p:cSldViewPr snapToGrid="0" snapToObjects="1">
      <p:cViewPr varScale="1">
        <p:scale>
          <a:sx n="108" d="100"/>
          <a:sy n="108" d="100"/>
        </p:scale>
        <p:origin x="1704" y="102"/>
      </p:cViewPr>
      <p:guideLst>
        <p:guide orient="horz" pos="2160"/>
        <p:guide pos="2880"/>
      </p:guideLst>
    </p:cSldViewPr>
  </p:slideViewPr>
  <p:notesTextViewPr>
    <p:cViewPr>
      <p:scale>
        <a:sx n="1" d="1"/>
        <a:sy n="1" d="1"/>
      </p:scale>
      <p:origin x="0" y="0"/>
    </p:cViewPr>
  </p:notesTextViewPr>
  <p:sorterViewPr>
    <p:cViewPr>
      <p:scale>
        <a:sx n="100" d="100"/>
        <a:sy n="100" d="100"/>
      </p:scale>
      <p:origin x="0" y="-10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309017"/>
            <a:ext cx="7886700" cy="3754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300439"/>
            <a:ext cx="3886200" cy="378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55B04-9E98-4EA5-BC7B-FA2AE5DE0C54}"/>
              </a:ext>
            </a:extLst>
          </p:cNvPr>
          <p:cNvSpPr txBox="1">
            <a:spLocks/>
          </p:cNvSpPr>
          <p:nvPr/>
        </p:nvSpPr>
        <p:spPr>
          <a:xfrm>
            <a:off x="2080472" y="1014818"/>
            <a:ext cx="4983055" cy="123149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pPr algn="ctr"/>
            <a:r>
              <a:rPr lang="en-GB" sz="4800" b="1" dirty="0"/>
              <a:t>Easter diorama box project</a:t>
            </a:r>
          </a:p>
        </p:txBody>
      </p:sp>
      <p:sp>
        <p:nvSpPr>
          <p:cNvPr id="3" name="Subtitle 2">
            <a:extLst>
              <a:ext uri="{FF2B5EF4-FFF2-40B4-BE49-F238E27FC236}">
                <a16:creationId xmlns:a16="http://schemas.microsoft.com/office/drawing/2014/main" id="{D1C1394C-11DA-47F0-AD90-12B766F30C22}"/>
              </a:ext>
            </a:extLst>
          </p:cNvPr>
          <p:cNvSpPr txBox="1">
            <a:spLocks/>
          </p:cNvSpPr>
          <p:nvPr/>
        </p:nvSpPr>
        <p:spPr>
          <a:xfrm>
            <a:off x="215513" y="5097330"/>
            <a:ext cx="8699336" cy="10956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dirty="0">
                <a:cs typeface="Arial" panose="020B0604020202020204" pitchFamily="34" charset="0"/>
              </a:rPr>
              <a:t>A graphics project that makes an Easter </a:t>
            </a:r>
            <a:r>
              <a:rPr lang="en-GB" sz="2400">
                <a:cs typeface="Arial" panose="020B0604020202020204" pitchFamily="34" charset="0"/>
              </a:rPr>
              <a:t>box diorama </a:t>
            </a:r>
            <a:endParaRPr lang="en-GB" sz="2400" dirty="0">
              <a:cs typeface="Arial" panose="020B0604020202020204" pitchFamily="34" charset="0"/>
            </a:endParaRPr>
          </a:p>
        </p:txBody>
      </p:sp>
      <p:pic>
        <p:nvPicPr>
          <p:cNvPr id="5" name="Picture 4">
            <a:extLst>
              <a:ext uri="{FF2B5EF4-FFF2-40B4-BE49-F238E27FC236}">
                <a16:creationId xmlns:a16="http://schemas.microsoft.com/office/drawing/2014/main" id="{2B06B2BB-23CF-4F77-BF72-102F3F3F866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3189" y="840088"/>
            <a:ext cx="1406229" cy="1406229"/>
          </a:xfrm>
          <a:prstGeom prst="rect">
            <a:avLst/>
          </a:prstGeom>
        </p:spPr>
      </p:pic>
      <p:pic>
        <p:nvPicPr>
          <p:cNvPr id="7" name="Picture 6" descr="A picture containing text, businesscard, envelope, stationary&#10;&#10;Description automatically generated">
            <a:extLst>
              <a:ext uri="{FF2B5EF4-FFF2-40B4-BE49-F238E27FC236}">
                <a16:creationId xmlns:a16="http://schemas.microsoft.com/office/drawing/2014/main" id="{7BCD3116-8209-4D08-B033-88A9F8453D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049" t="15384" r="12061" b="5816"/>
          <a:stretch/>
        </p:blipFill>
        <p:spPr>
          <a:xfrm rot="5400000">
            <a:off x="1277535" y="2505585"/>
            <a:ext cx="2502681" cy="1898915"/>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1B27ED79-7316-4043-A216-465BEE2EC92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6540" r="7781"/>
          <a:stretch/>
        </p:blipFill>
        <p:spPr>
          <a:xfrm rot="5400000">
            <a:off x="4690150" y="1816549"/>
            <a:ext cx="2476960" cy="3336496"/>
          </a:xfrm>
          <a:prstGeom prst="rect">
            <a:avLst/>
          </a:prstGeom>
        </p:spPr>
      </p:pic>
      <p:pic>
        <p:nvPicPr>
          <p:cNvPr id="12" name="Picture 11">
            <a:extLst>
              <a:ext uri="{FF2B5EF4-FFF2-40B4-BE49-F238E27FC236}">
                <a16:creationId xmlns:a16="http://schemas.microsoft.com/office/drawing/2014/main" id="{33AAD8C8-9EB3-4E47-B30F-F6E4AE0B7E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32971" y="822874"/>
            <a:ext cx="1406229" cy="1406229"/>
          </a:xfrm>
          <a:prstGeom prst="rect">
            <a:avLst/>
          </a:prstGeom>
        </p:spPr>
      </p:pic>
    </p:spTree>
    <p:extLst>
      <p:ext uri="{BB962C8B-B14F-4D97-AF65-F5344CB8AC3E}">
        <p14:creationId xmlns:p14="http://schemas.microsoft.com/office/powerpoint/2010/main" val="66791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2DB776-D5B7-4C42-ADDF-D6B260DA10D4}"/>
              </a:ext>
            </a:extLst>
          </p:cNvPr>
          <p:cNvSpPr txBox="1">
            <a:spLocks/>
          </p:cNvSpPr>
          <p:nvPr/>
        </p:nvSpPr>
        <p:spPr>
          <a:xfrm>
            <a:off x="0" y="68497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r>
              <a:rPr lang="en-GB" sz="3600" b="1" dirty="0"/>
              <a:t>Step 7 – Template sheet 3 - </a:t>
            </a:r>
          </a:p>
        </p:txBody>
      </p:sp>
      <p:sp>
        <p:nvSpPr>
          <p:cNvPr id="13" name="TextBox 12">
            <a:extLst>
              <a:ext uri="{FF2B5EF4-FFF2-40B4-BE49-F238E27FC236}">
                <a16:creationId xmlns:a16="http://schemas.microsoft.com/office/drawing/2014/main" id="{A0E653AB-CA67-4B7F-9C8E-ADA4A7C0E048}"/>
              </a:ext>
            </a:extLst>
          </p:cNvPr>
          <p:cNvSpPr txBox="1"/>
          <p:nvPr/>
        </p:nvSpPr>
        <p:spPr>
          <a:xfrm>
            <a:off x="6037565" y="1017982"/>
            <a:ext cx="2842824" cy="646331"/>
          </a:xfrm>
          <a:prstGeom prst="rect">
            <a:avLst/>
          </a:prstGeom>
          <a:noFill/>
        </p:spPr>
        <p:txBody>
          <a:bodyPr wrap="square" rtlCol="0">
            <a:spAutoFit/>
          </a:bodyPr>
          <a:lstStyle/>
          <a:p>
            <a:r>
              <a:rPr lang="en-GB" sz="3600" dirty="0"/>
              <a:t>Egg Top </a:t>
            </a:r>
          </a:p>
        </p:txBody>
      </p:sp>
      <p:sp>
        <p:nvSpPr>
          <p:cNvPr id="17" name="TextBox 16">
            <a:extLst>
              <a:ext uri="{FF2B5EF4-FFF2-40B4-BE49-F238E27FC236}">
                <a16:creationId xmlns:a16="http://schemas.microsoft.com/office/drawing/2014/main" id="{0339596A-1C58-4076-86DE-04AD27867497}"/>
              </a:ext>
            </a:extLst>
          </p:cNvPr>
          <p:cNvSpPr txBox="1"/>
          <p:nvPr/>
        </p:nvSpPr>
        <p:spPr>
          <a:xfrm>
            <a:off x="201181" y="4742966"/>
            <a:ext cx="4206580"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 </a:t>
            </a:r>
            <a:r>
              <a:rPr lang="en-GB" sz="2400" dirty="0"/>
              <a:t>Cut out the solid lines </a:t>
            </a:r>
          </a:p>
          <a:p>
            <a:pPr marL="285750" indent="-285750">
              <a:buFont typeface="Arial" panose="020B0604020202020204" pitchFamily="34" charset="0"/>
              <a:buChar char="•"/>
            </a:pPr>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 </a:t>
            </a:r>
            <a:r>
              <a:rPr lang="en-GB" sz="2400" dirty="0"/>
              <a:t>Score and fold the dotted lines</a:t>
            </a:r>
          </a:p>
        </p:txBody>
      </p:sp>
      <p:sp>
        <p:nvSpPr>
          <p:cNvPr id="18" name="TextBox 17">
            <a:extLst>
              <a:ext uri="{FF2B5EF4-FFF2-40B4-BE49-F238E27FC236}">
                <a16:creationId xmlns:a16="http://schemas.microsoft.com/office/drawing/2014/main" id="{4B7182B9-594A-483A-93D8-9C4E018E801D}"/>
              </a:ext>
            </a:extLst>
          </p:cNvPr>
          <p:cNvSpPr txBox="1"/>
          <p:nvPr/>
        </p:nvSpPr>
        <p:spPr>
          <a:xfrm>
            <a:off x="4736267" y="5041199"/>
            <a:ext cx="4144121" cy="830997"/>
          </a:xfrm>
          <a:prstGeom prst="rect">
            <a:avLst/>
          </a:prstGeom>
          <a:noFill/>
        </p:spPr>
        <p:txBody>
          <a:bodyPr wrap="square" rtlCol="0">
            <a:spAutoFit/>
          </a:bodyPr>
          <a:lstStyle/>
          <a:p>
            <a:pPr marL="342900" indent="-342900">
              <a:buFont typeface="Arial" panose="020B0604020202020204" pitchFamily="34" charset="0"/>
              <a:buChar char="•"/>
            </a:pPr>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 </a:t>
            </a:r>
            <a:r>
              <a:rPr lang="en-GB" sz="2400" dirty="0"/>
              <a:t>Glue the smaller tabs at the top and join together </a:t>
            </a:r>
          </a:p>
        </p:txBody>
      </p:sp>
      <p:pic>
        <p:nvPicPr>
          <p:cNvPr id="4" name="Picture 3" descr="A picture containing text&#10;&#10;Description automatically generated">
            <a:extLst>
              <a:ext uri="{FF2B5EF4-FFF2-40B4-BE49-F238E27FC236}">
                <a16:creationId xmlns:a16="http://schemas.microsoft.com/office/drawing/2014/main" id="{416BE87A-DF73-4906-8DE8-C9462C5A35D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739" r="26607"/>
          <a:stretch/>
        </p:blipFill>
        <p:spPr>
          <a:xfrm rot="5400000">
            <a:off x="762366" y="1113425"/>
            <a:ext cx="3015081" cy="413745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C3391081-B3CD-444F-AA83-998B231D4C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613" r="8348" b="10120"/>
          <a:stretch/>
        </p:blipFill>
        <p:spPr>
          <a:xfrm rot="5400000">
            <a:off x="4809547" y="1792415"/>
            <a:ext cx="3436379" cy="3046433"/>
          </a:xfrm>
          <a:prstGeom prst="rect">
            <a:avLst/>
          </a:prstGeom>
        </p:spPr>
      </p:pic>
      <p:sp>
        <p:nvSpPr>
          <p:cNvPr id="15" name="Arrow: Down 14">
            <a:extLst>
              <a:ext uri="{FF2B5EF4-FFF2-40B4-BE49-F238E27FC236}">
                <a16:creationId xmlns:a16="http://schemas.microsoft.com/office/drawing/2014/main" id="{B3B7C9FA-6ED3-4F43-B842-FDFED38C211E}"/>
              </a:ext>
            </a:extLst>
          </p:cNvPr>
          <p:cNvSpPr/>
          <p:nvPr/>
        </p:nvSpPr>
        <p:spPr>
          <a:xfrm rot="2700378">
            <a:off x="6523000" y="2009745"/>
            <a:ext cx="315136" cy="10298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7669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2DB776-D5B7-4C42-ADDF-D6B260DA10D4}"/>
              </a:ext>
            </a:extLst>
          </p:cNvPr>
          <p:cNvSpPr txBox="1">
            <a:spLocks/>
          </p:cNvSpPr>
          <p:nvPr/>
        </p:nvSpPr>
        <p:spPr>
          <a:xfrm>
            <a:off x="0" y="68497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r>
              <a:rPr lang="en-GB" sz="3600" b="1" dirty="0"/>
              <a:t>Step 8 – Template sheet 3 - </a:t>
            </a:r>
          </a:p>
        </p:txBody>
      </p:sp>
      <p:sp>
        <p:nvSpPr>
          <p:cNvPr id="13" name="TextBox 12">
            <a:extLst>
              <a:ext uri="{FF2B5EF4-FFF2-40B4-BE49-F238E27FC236}">
                <a16:creationId xmlns:a16="http://schemas.microsoft.com/office/drawing/2014/main" id="{A0E653AB-CA67-4B7F-9C8E-ADA4A7C0E048}"/>
              </a:ext>
            </a:extLst>
          </p:cNvPr>
          <p:cNvSpPr txBox="1"/>
          <p:nvPr/>
        </p:nvSpPr>
        <p:spPr>
          <a:xfrm>
            <a:off x="5948734" y="1024590"/>
            <a:ext cx="2842824" cy="646331"/>
          </a:xfrm>
          <a:prstGeom prst="rect">
            <a:avLst/>
          </a:prstGeom>
          <a:noFill/>
        </p:spPr>
        <p:txBody>
          <a:bodyPr wrap="square" rtlCol="0">
            <a:spAutoFit/>
          </a:bodyPr>
          <a:lstStyle/>
          <a:p>
            <a:r>
              <a:rPr lang="en-GB" sz="3600" dirty="0"/>
              <a:t>Egg Top </a:t>
            </a:r>
          </a:p>
        </p:txBody>
      </p:sp>
      <p:sp>
        <p:nvSpPr>
          <p:cNvPr id="17" name="TextBox 16">
            <a:extLst>
              <a:ext uri="{FF2B5EF4-FFF2-40B4-BE49-F238E27FC236}">
                <a16:creationId xmlns:a16="http://schemas.microsoft.com/office/drawing/2014/main" id="{0339596A-1C58-4076-86DE-04AD27867497}"/>
              </a:ext>
            </a:extLst>
          </p:cNvPr>
          <p:cNvSpPr txBox="1"/>
          <p:nvPr/>
        </p:nvSpPr>
        <p:spPr>
          <a:xfrm>
            <a:off x="335174" y="4575654"/>
            <a:ext cx="4153699" cy="1569660"/>
          </a:xfrm>
          <a:prstGeom prst="rect">
            <a:avLst/>
          </a:prstGeom>
          <a:noFill/>
        </p:spPr>
        <p:txBody>
          <a:bodyPr wrap="square" rtlCol="0">
            <a:spAutoFit/>
          </a:bodyPr>
          <a:lstStyle/>
          <a:p>
            <a:pPr marL="285750" indent="-285750">
              <a:buFont typeface="Arial" panose="020B0604020202020204" pitchFamily="34" charset="0"/>
              <a:buChar char="•"/>
            </a:pPr>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 </a:t>
            </a:r>
            <a:r>
              <a:rPr lang="en-GB" sz="2400" dirty="0"/>
              <a:t>Glue the side tabs and join the egg top together.  </a:t>
            </a:r>
          </a:p>
          <a:p>
            <a:pPr marL="285750" indent="-285750">
              <a:buFont typeface="Arial" panose="020B0604020202020204" pitchFamily="34" charset="0"/>
              <a:buChar char="•"/>
            </a:pPr>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 </a:t>
            </a:r>
            <a:r>
              <a:rPr lang="en-GB" sz="2400" dirty="0"/>
              <a:t>Glue the tabs on the top cover and close</a:t>
            </a:r>
          </a:p>
        </p:txBody>
      </p:sp>
      <p:sp>
        <p:nvSpPr>
          <p:cNvPr id="18" name="TextBox 17">
            <a:extLst>
              <a:ext uri="{FF2B5EF4-FFF2-40B4-BE49-F238E27FC236}">
                <a16:creationId xmlns:a16="http://schemas.microsoft.com/office/drawing/2014/main" id="{4B7182B9-594A-483A-93D8-9C4E018E801D}"/>
              </a:ext>
            </a:extLst>
          </p:cNvPr>
          <p:cNvSpPr txBox="1"/>
          <p:nvPr/>
        </p:nvSpPr>
        <p:spPr>
          <a:xfrm>
            <a:off x="5848198" y="4882037"/>
            <a:ext cx="3043896" cy="461665"/>
          </a:xfrm>
          <a:prstGeom prst="rect">
            <a:avLst/>
          </a:prstGeom>
          <a:noFill/>
        </p:spPr>
        <p:txBody>
          <a:bodyPr wrap="square" rtlCol="0">
            <a:spAutoFit/>
          </a:bodyPr>
          <a:lstStyle/>
          <a:p>
            <a:r>
              <a:rPr lang="en-GB" sz="2400" dirty="0"/>
              <a:t>Assembled egg top</a:t>
            </a:r>
          </a:p>
        </p:txBody>
      </p:sp>
      <p:pic>
        <p:nvPicPr>
          <p:cNvPr id="6" name="Picture 5">
            <a:extLst>
              <a:ext uri="{FF2B5EF4-FFF2-40B4-BE49-F238E27FC236}">
                <a16:creationId xmlns:a16="http://schemas.microsoft.com/office/drawing/2014/main" id="{184E23E7-A1E4-4455-9E95-EBEC7DA4152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7112" t="16958" r="22763" b="16420"/>
          <a:stretch/>
        </p:blipFill>
        <p:spPr>
          <a:xfrm rot="5400000">
            <a:off x="5548039" y="1601332"/>
            <a:ext cx="3194026" cy="3183888"/>
          </a:xfrm>
          <a:prstGeom prst="rect">
            <a:avLst/>
          </a:prstGeom>
        </p:spPr>
      </p:pic>
      <p:grpSp>
        <p:nvGrpSpPr>
          <p:cNvPr id="2" name="Group 1">
            <a:extLst>
              <a:ext uri="{FF2B5EF4-FFF2-40B4-BE49-F238E27FC236}">
                <a16:creationId xmlns:a16="http://schemas.microsoft.com/office/drawing/2014/main" id="{68FFD463-5414-4223-A49F-87C0B171755B}"/>
              </a:ext>
            </a:extLst>
          </p:cNvPr>
          <p:cNvGrpSpPr/>
          <p:nvPr/>
        </p:nvGrpSpPr>
        <p:grpSpPr>
          <a:xfrm>
            <a:off x="1009675" y="1651665"/>
            <a:ext cx="2933675" cy="2948043"/>
            <a:chOff x="352442" y="1651666"/>
            <a:chExt cx="3522124" cy="3396928"/>
          </a:xfrm>
        </p:grpSpPr>
        <p:pic>
          <p:nvPicPr>
            <p:cNvPr id="3" name="Picture 2">
              <a:extLst>
                <a:ext uri="{FF2B5EF4-FFF2-40B4-BE49-F238E27FC236}">
                  <a16:creationId xmlns:a16="http://schemas.microsoft.com/office/drawing/2014/main" id="{BA367202-F4D9-4F44-8F45-73353E1312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377" t="9800" r="14507" b="4835"/>
            <a:stretch/>
          </p:blipFill>
          <p:spPr>
            <a:xfrm rot="5400000">
              <a:off x="250407" y="1753701"/>
              <a:ext cx="3396928" cy="3192857"/>
            </a:xfrm>
            <a:prstGeom prst="rect">
              <a:avLst/>
            </a:prstGeom>
          </p:spPr>
        </p:pic>
        <p:sp>
          <p:nvSpPr>
            <p:cNvPr id="9" name="Arrow: Down 8">
              <a:extLst>
                <a:ext uri="{FF2B5EF4-FFF2-40B4-BE49-F238E27FC236}">
                  <a16:creationId xmlns:a16="http://schemas.microsoft.com/office/drawing/2014/main" id="{7624A457-1160-4039-8DC7-B8DDB12BAC47}"/>
                </a:ext>
              </a:extLst>
            </p:cNvPr>
            <p:cNvSpPr/>
            <p:nvPr/>
          </p:nvSpPr>
          <p:spPr>
            <a:xfrm rot="6129480">
              <a:off x="2894677" y="3939341"/>
              <a:ext cx="315136" cy="10298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Down 13">
              <a:extLst>
                <a:ext uri="{FF2B5EF4-FFF2-40B4-BE49-F238E27FC236}">
                  <a16:creationId xmlns:a16="http://schemas.microsoft.com/office/drawing/2014/main" id="{4530633B-FD4B-4DA7-8DB4-FD583CE29F1A}"/>
                </a:ext>
              </a:extLst>
            </p:cNvPr>
            <p:cNvSpPr/>
            <p:nvPr/>
          </p:nvSpPr>
          <p:spPr>
            <a:xfrm rot="4604453">
              <a:off x="2259964" y="1500682"/>
              <a:ext cx="315136" cy="10298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DD8B3B53-DDE1-41FC-BD4F-6CD507F042F2}"/>
                </a:ext>
              </a:extLst>
            </p:cNvPr>
            <p:cNvSpPr txBox="1"/>
            <p:nvPr/>
          </p:nvSpPr>
          <p:spPr>
            <a:xfrm>
              <a:off x="3431241" y="4374545"/>
              <a:ext cx="443325" cy="400110"/>
            </a:xfrm>
            <a:prstGeom prst="rect">
              <a:avLst/>
            </a:prstGeom>
            <a:solidFill>
              <a:schemeClr val="bg1"/>
            </a:solidFill>
            <a:ln>
              <a:solidFill>
                <a:schemeClr val="tx1"/>
              </a:solidFill>
            </a:ln>
          </p:spPr>
          <p:txBody>
            <a:bodyPr wrap="square" rtlCol="0">
              <a:spAutoFit/>
            </a:bodyPr>
            <a:lstStyle/>
            <a:p>
              <a:pPr algn="ctr"/>
              <a:r>
                <a:rPr lang="en-GB" sz="2000" dirty="0"/>
                <a:t>1</a:t>
              </a:r>
            </a:p>
          </p:txBody>
        </p:sp>
        <p:sp>
          <p:nvSpPr>
            <p:cNvPr id="16" name="TextBox 15">
              <a:extLst>
                <a:ext uri="{FF2B5EF4-FFF2-40B4-BE49-F238E27FC236}">
                  <a16:creationId xmlns:a16="http://schemas.microsoft.com/office/drawing/2014/main" id="{2BC0C06A-E5D8-456F-B9D4-D3972BA8A8D6}"/>
                </a:ext>
              </a:extLst>
            </p:cNvPr>
            <p:cNvSpPr txBox="1"/>
            <p:nvPr/>
          </p:nvSpPr>
          <p:spPr>
            <a:xfrm>
              <a:off x="2899528" y="1710993"/>
              <a:ext cx="443325" cy="400110"/>
            </a:xfrm>
            <a:prstGeom prst="rect">
              <a:avLst/>
            </a:prstGeom>
            <a:solidFill>
              <a:schemeClr val="bg1"/>
            </a:solidFill>
            <a:ln>
              <a:solidFill>
                <a:schemeClr val="tx1"/>
              </a:solidFill>
            </a:ln>
          </p:spPr>
          <p:txBody>
            <a:bodyPr wrap="square" rtlCol="0">
              <a:spAutoFit/>
            </a:bodyPr>
            <a:lstStyle/>
            <a:p>
              <a:pPr algn="ctr"/>
              <a:r>
                <a:rPr lang="en-GB" sz="2000" dirty="0"/>
                <a:t>2</a:t>
              </a:r>
            </a:p>
          </p:txBody>
        </p:sp>
      </p:grpSp>
    </p:spTree>
    <p:extLst>
      <p:ext uri="{BB962C8B-B14F-4D97-AF65-F5344CB8AC3E}">
        <p14:creationId xmlns:p14="http://schemas.microsoft.com/office/powerpoint/2010/main" val="1558842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2DB776-D5B7-4C42-ADDF-D6B260DA10D4}"/>
              </a:ext>
            </a:extLst>
          </p:cNvPr>
          <p:cNvSpPr txBox="1">
            <a:spLocks/>
          </p:cNvSpPr>
          <p:nvPr/>
        </p:nvSpPr>
        <p:spPr>
          <a:xfrm>
            <a:off x="0" y="68497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r>
              <a:rPr lang="en-GB" sz="3600" b="1" dirty="0"/>
              <a:t>Step 9 – Template sheet 3 - </a:t>
            </a:r>
          </a:p>
        </p:txBody>
      </p:sp>
      <p:sp>
        <p:nvSpPr>
          <p:cNvPr id="13" name="TextBox 12">
            <a:extLst>
              <a:ext uri="{FF2B5EF4-FFF2-40B4-BE49-F238E27FC236}">
                <a16:creationId xmlns:a16="http://schemas.microsoft.com/office/drawing/2014/main" id="{A0E653AB-CA67-4B7F-9C8E-ADA4A7C0E048}"/>
              </a:ext>
            </a:extLst>
          </p:cNvPr>
          <p:cNvSpPr txBox="1"/>
          <p:nvPr/>
        </p:nvSpPr>
        <p:spPr>
          <a:xfrm>
            <a:off x="6037565" y="1024590"/>
            <a:ext cx="2842824" cy="646331"/>
          </a:xfrm>
          <a:prstGeom prst="rect">
            <a:avLst/>
          </a:prstGeom>
          <a:noFill/>
        </p:spPr>
        <p:txBody>
          <a:bodyPr wrap="square" rtlCol="0">
            <a:spAutoFit/>
          </a:bodyPr>
          <a:lstStyle/>
          <a:p>
            <a:r>
              <a:rPr lang="en-GB" sz="3600" dirty="0"/>
              <a:t>Egg Assembly</a:t>
            </a:r>
          </a:p>
        </p:txBody>
      </p:sp>
      <p:sp>
        <p:nvSpPr>
          <p:cNvPr id="17" name="TextBox 16">
            <a:extLst>
              <a:ext uri="{FF2B5EF4-FFF2-40B4-BE49-F238E27FC236}">
                <a16:creationId xmlns:a16="http://schemas.microsoft.com/office/drawing/2014/main" id="{0339596A-1C58-4076-86DE-04AD27867497}"/>
              </a:ext>
            </a:extLst>
          </p:cNvPr>
          <p:cNvSpPr txBox="1"/>
          <p:nvPr/>
        </p:nvSpPr>
        <p:spPr>
          <a:xfrm>
            <a:off x="242525" y="4674796"/>
            <a:ext cx="4169637" cy="1200329"/>
          </a:xfrm>
          <a:prstGeom prst="rect">
            <a:avLst/>
          </a:prstGeom>
          <a:noFill/>
        </p:spPr>
        <p:txBody>
          <a:bodyPr wrap="square" rtlCol="0">
            <a:spAutoFit/>
          </a:bodyPr>
          <a:lstStyle/>
          <a:p>
            <a:r>
              <a:rPr lang="en-GB" sz="2400" dirty="0"/>
              <a:t>The egg parts may be kept separate or the top placed on the base</a:t>
            </a:r>
          </a:p>
        </p:txBody>
      </p:sp>
      <p:sp>
        <p:nvSpPr>
          <p:cNvPr id="18" name="TextBox 17">
            <a:extLst>
              <a:ext uri="{FF2B5EF4-FFF2-40B4-BE49-F238E27FC236}">
                <a16:creationId xmlns:a16="http://schemas.microsoft.com/office/drawing/2014/main" id="{4B7182B9-594A-483A-93D8-9C4E018E801D}"/>
              </a:ext>
            </a:extLst>
          </p:cNvPr>
          <p:cNvSpPr txBox="1"/>
          <p:nvPr/>
        </p:nvSpPr>
        <p:spPr>
          <a:xfrm>
            <a:off x="5111998" y="5347567"/>
            <a:ext cx="3789477" cy="461665"/>
          </a:xfrm>
          <a:prstGeom prst="rect">
            <a:avLst/>
          </a:prstGeom>
          <a:noFill/>
        </p:spPr>
        <p:txBody>
          <a:bodyPr wrap="square" rtlCol="0">
            <a:spAutoFit/>
          </a:bodyPr>
          <a:lstStyle/>
          <a:p>
            <a:r>
              <a:rPr lang="en-GB" sz="2400" dirty="0"/>
              <a:t>How the tabs join together</a:t>
            </a:r>
          </a:p>
        </p:txBody>
      </p:sp>
      <p:pic>
        <p:nvPicPr>
          <p:cNvPr id="4" name="Picture 3">
            <a:extLst>
              <a:ext uri="{FF2B5EF4-FFF2-40B4-BE49-F238E27FC236}">
                <a16:creationId xmlns:a16="http://schemas.microsoft.com/office/drawing/2014/main" id="{290229D4-9D8F-45C5-A5A2-F5F177B6F7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8922" b="14085"/>
          <a:stretch/>
        </p:blipFill>
        <p:spPr>
          <a:xfrm rot="5400000">
            <a:off x="5085373" y="2098666"/>
            <a:ext cx="3549754" cy="2821155"/>
          </a:xfrm>
          <a:prstGeom prst="rect">
            <a:avLst/>
          </a:prstGeom>
        </p:spPr>
      </p:pic>
      <p:pic>
        <p:nvPicPr>
          <p:cNvPr id="7" name="Picture 6" descr="A picture containing text, indoor&#10;&#10;Description automatically generated">
            <a:extLst>
              <a:ext uri="{FF2B5EF4-FFF2-40B4-BE49-F238E27FC236}">
                <a16:creationId xmlns:a16="http://schemas.microsoft.com/office/drawing/2014/main" id="{849BB669-C1F1-43CF-8615-C711D83A95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724" t="4389" r="25252"/>
          <a:stretch/>
        </p:blipFill>
        <p:spPr>
          <a:xfrm rot="5400000">
            <a:off x="883889" y="1164389"/>
            <a:ext cx="2772035" cy="4054763"/>
          </a:xfrm>
          <a:prstGeom prst="rect">
            <a:avLst/>
          </a:prstGeom>
        </p:spPr>
      </p:pic>
    </p:spTree>
    <p:extLst>
      <p:ext uri="{BB962C8B-B14F-4D97-AF65-F5344CB8AC3E}">
        <p14:creationId xmlns:p14="http://schemas.microsoft.com/office/powerpoint/2010/main" val="960813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2DB776-D5B7-4C42-ADDF-D6B260DA10D4}"/>
              </a:ext>
            </a:extLst>
          </p:cNvPr>
          <p:cNvSpPr txBox="1">
            <a:spLocks/>
          </p:cNvSpPr>
          <p:nvPr/>
        </p:nvSpPr>
        <p:spPr>
          <a:xfrm>
            <a:off x="184726" y="698623"/>
            <a:ext cx="953192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r>
              <a:rPr lang="en-GB" sz="3600" b="1" dirty="0"/>
              <a:t>Step 10 – Create the Scene</a:t>
            </a:r>
          </a:p>
        </p:txBody>
      </p:sp>
      <p:sp>
        <p:nvSpPr>
          <p:cNvPr id="17" name="TextBox 16">
            <a:extLst>
              <a:ext uri="{FF2B5EF4-FFF2-40B4-BE49-F238E27FC236}">
                <a16:creationId xmlns:a16="http://schemas.microsoft.com/office/drawing/2014/main" id="{0339596A-1C58-4076-86DE-04AD27867497}"/>
              </a:ext>
            </a:extLst>
          </p:cNvPr>
          <p:cNvSpPr txBox="1"/>
          <p:nvPr/>
        </p:nvSpPr>
        <p:spPr>
          <a:xfrm>
            <a:off x="1807006" y="5364496"/>
            <a:ext cx="5960775" cy="461665"/>
          </a:xfrm>
          <a:prstGeom prst="rect">
            <a:avLst/>
          </a:prstGeom>
          <a:noFill/>
        </p:spPr>
        <p:txBody>
          <a:bodyPr wrap="square" rtlCol="0">
            <a:spAutoFit/>
          </a:bodyPr>
          <a:lstStyle/>
          <a:p>
            <a:r>
              <a:rPr lang="en-GB" sz="2400" dirty="0"/>
              <a:t>Egg may be placed in the box open or closed</a:t>
            </a:r>
          </a:p>
        </p:txBody>
      </p:sp>
      <p:pic>
        <p:nvPicPr>
          <p:cNvPr id="3" name="Picture 2" descr="A picture containing text&#10;&#10;Description automatically generated">
            <a:extLst>
              <a:ext uri="{FF2B5EF4-FFF2-40B4-BE49-F238E27FC236}">
                <a16:creationId xmlns:a16="http://schemas.microsoft.com/office/drawing/2014/main" id="{1D20873E-BF28-4C07-ADA0-889B1609E4F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280" t="21507" r="9988" b="9236"/>
          <a:stretch/>
        </p:blipFill>
        <p:spPr>
          <a:xfrm rot="5400000">
            <a:off x="485719" y="2164418"/>
            <a:ext cx="3346698" cy="2529165"/>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576786E1-1EA5-4F18-94A6-7A8DAC1CC9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6540" r="7781"/>
          <a:stretch/>
        </p:blipFill>
        <p:spPr>
          <a:xfrm rot="5400000">
            <a:off x="4859331" y="1568119"/>
            <a:ext cx="2794485" cy="3764206"/>
          </a:xfrm>
          <a:prstGeom prst="rect">
            <a:avLst/>
          </a:prstGeom>
        </p:spPr>
      </p:pic>
    </p:spTree>
    <p:extLst>
      <p:ext uri="{BB962C8B-B14F-4D97-AF65-F5344CB8AC3E}">
        <p14:creationId xmlns:p14="http://schemas.microsoft.com/office/powerpoint/2010/main" val="4015682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3A8765-4D66-BDC6-4DDD-815C0DD28BAC}"/>
              </a:ext>
            </a:extLst>
          </p:cNvPr>
          <p:cNvSpPr txBox="1"/>
          <p:nvPr/>
        </p:nvSpPr>
        <p:spPr>
          <a:xfrm>
            <a:off x="406400" y="1582340"/>
            <a:ext cx="8331200" cy="3693319"/>
          </a:xfrm>
          <a:prstGeom prst="rect">
            <a:avLst/>
          </a:prstGeom>
          <a:noFill/>
        </p:spPr>
        <p:txBody>
          <a:bodyPr wrap="square">
            <a:spAutoFit/>
          </a:bodyPr>
          <a:lstStyle/>
          <a:p>
            <a:r>
              <a:rPr lang="en-GB" sz="1800" b="1" dirty="0">
                <a:effectLst/>
                <a:latin typeface="Arial" panose="020B0604020202020204" pitchFamily="34" charset="0"/>
                <a:ea typeface="Times New Roman" panose="02020603050405020304" pitchFamily="18" charset="0"/>
              </a:rPr>
              <a:t>Stay safe  </a:t>
            </a:r>
            <a:endParaRPr lang="en-GB" sz="2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	ensuring that any equipment used for this activity is in good working condition</a:t>
            </a:r>
            <a:endParaRPr lang="en-GB" sz="2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	behaving sensibly and following any safety instructions so as not to hurt or injure yourself or others </a:t>
            </a:r>
            <a:endParaRPr lang="en-GB" sz="2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1800" dirty="0">
                <a:effectLst/>
                <a:latin typeface="Segoe UI Emoji" panose="020B0502040204020203" pitchFamily="34" charset="0"/>
                <a:ea typeface="Times New Roman" panose="02020603050405020304" pitchFamily="18" charset="0"/>
                <a:cs typeface="Segoe UI Emoji" panose="020B0502040204020203" pitchFamily="34" charset="0"/>
              </a:rPr>
              <a:t>⚠</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5834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4F498-E1CD-4E12-A1D3-BE0A86EEAE89}"/>
              </a:ext>
            </a:extLst>
          </p:cNvPr>
          <p:cNvSpPr>
            <a:spLocks noGrp="1"/>
          </p:cNvSpPr>
          <p:nvPr>
            <p:ph type="title"/>
          </p:nvPr>
        </p:nvSpPr>
        <p:spPr>
          <a:xfrm>
            <a:off x="0" y="794084"/>
            <a:ext cx="7886700" cy="1325563"/>
          </a:xfrm>
        </p:spPr>
        <p:txBody>
          <a:bodyPr/>
          <a:lstStyle/>
          <a:p>
            <a:r>
              <a:rPr lang="en-GB" dirty="0"/>
              <a:t>Templates</a:t>
            </a:r>
          </a:p>
        </p:txBody>
      </p:sp>
      <p:pic>
        <p:nvPicPr>
          <p:cNvPr id="4" name="Picture 3">
            <a:extLst>
              <a:ext uri="{FF2B5EF4-FFF2-40B4-BE49-F238E27FC236}">
                <a16:creationId xmlns:a16="http://schemas.microsoft.com/office/drawing/2014/main" id="{41D97ED4-BA13-4C0B-854E-75C19A78B847}"/>
              </a:ext>
            </a:extLst>
          </p:cNvPr>
          <p:cNvPicPr>
            <a:picLocks noChangeAspect="1"/>
          </p:cNvPicPr>
          <p:nvPr/>
        </p:nvPicPr>
        <p:blipFill>
          <a:blip r:embed="rId2"/>
          <a:stretch>
            <a:fillRect/>
          </a:stretch>
        </p:blipFill>
        <p:spPr>
          <a:xfrm>
            <a:off x="259333" y="1891320"/>
            <a:ext cx="2416150" cy="3429000"/>
          </a:xfrm>
          <a:prstGeom prst="rect">
            <a:avLst/>
          </a:prstGeom>
          <a:ln>
            <a:solidFill>
              <a:schemeClr val="tx1"/>
            </a:solidFill>
          </a:ln>
        </p:spPr>
      </p:pic>
      <p:pic>
        <p:nvPicPr>
          <p:cNvPr id="8" name="Picture 7">
            <a:extLst>
              <a:ext uri="{FF2B5EF4-FFF2-40B4-BE49-F238E27FC236}">
                <a16:creationId xmlns:a16="http://schemas.microsoft.com/office/drawing/2014/main" id="{D17C86B8-89FB-4521-A69F-B39A994B96A5}"/>
              </a:ext>
            </a:extLst>
          </p:cNvPr>
          <p:cNvPicPr>
            <a:picLocks noChangeAspect="1"/>
          </p:cNvPicPr>
          <p:nvPr/>
        </p:nvPicPr>
        <p:blipFill>
          <a:blip r:embed="rId3"/>
          <a:stretch>
            <a:fillRect/>
          </a:stretch>
        </p:blipFill>
        <p:spPr>
          <a:xfrm>
            <a:off x="3367997" y="1891320"/>
            <a:ext cx="2408006" cy="3429000"/>
          </a:xfrm>
          <a:prstGeom prst="rect">
            <a:avLst/>
          </a:prstGeom>
          <a:ln>
            <a:solidFill>
              <a:schemeClr val="tx1"/>
            </a:solidFill>
          </a:ln>
        </p:spPr>
      </p:pic>
      <p:pic>
        <p:nvPicPr>
          <p:cNvPr id="11" name="Picture 10">
            <a:extLst>
              <a:ext uri="{FF2B5EF4-FFF2-40B4-BE49-F238E27FC236}">
                <a16:creationId xmlns:a16="http://schemas.microsoft.com/office/drawing/2014/main" id="{9DCDC4E2-6845-4FEB-AC86-A1DEC41ABF04}"/>
              </a:ext>
            </a:extLst>
          </p:cNvPr>
          <p:cNvPicPr>
            <a:picLocks noChangeAspect="1"/>
          </p:cNvPicPr>
          <p:nvPr/>
        </p:nvPicPr>
        <p:blipFill>
          <a:blip r:embed="rId4"/>
          <a:stretch>
            <a:fillRect/>
          </a:stretch>
        </p:blipFill>
        <p:spPr>
          <a:xfrm>
            <a:off x="6468517" y="1891320"/>
            <a:ext cx="2414571" cy="3429000"/>
          </a:xfrm>
          <a:prstGeom prst="rect">
            <a:avLst/>
          </a:prstGeom>
          <a:ln>
            <a:solidFill>
              <a:schemeClr val="tx1"/>
            </a:solidFill>
          </a:ln>
        </p:spPr>
      </p:pic>
    </p:spTree>
    <p:extLst>
      <p:ext uri="{BB962C8B-B14F-4D97-AF65-F5344CB8AC3E}">
        <p14:creationId xmlns:p14="http://schemas.microsoft.com/office/powerpoint/2010/main" val="4122158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F5549-65FC-4128-87C3-9723F5497FF2}"/>
              </a:ext>
            </a:extLst>
          </p:cNvPr>
          <p:cNvSpPr>
            <a:spLocks noGrp="1"/>
          </p:cNvSpPr>
          <p:nvPr>
            <p:ph type="title"/>
          </p:nvPr>
        </p:nvSpPr>
        <p:spPr>
          <a:xfrm>
            <a:off x="0" y="684975"/>
            <a:ext cx="7886700" cy="1325563"/>
          </a:xfrm>
        </p:spPr>
        <p:txBody>
          <a:bodyPr>
            <a:normAutofit/>
          </a:bodyPr>
          <a:lstStyle/>
          <a:p>
            <a:r>
              <a:rPr lang="en-GB" sz="3600" b="1" dirty="0"/>
              <a:t>Step 1 – Template sheet 1 - </a:t>
            </a:r>
          </a:p>
        </p:txBody>
      </p:sp>
      <p:pic>
        <p:nvPicPr>
          <p:cNvPr id="5" name="Picture 4">
            <a:extLst>
              <a:ext uri="{FF2B5EF4-FFF2-40B4-BE49-F238E27FC236}">
                <a16:creationId xmlns:a16="http://schemas.microsoft.com/office/drawing/2014/main" id="{20B4406F-B66C-4723-957B-75DFEAC726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501" t="3874" r="11609"/>
          <a:stretch/>
        </p:blipFill>
        <p:spPr>
          <a:xfrm rot="5400000">
            <a:off x="886388" y="1681752"/>
            <a:ext cx="2855478" cy="3077668"/>
          </a:xfrm>
          <a:prstGeom prst="rect">
            <a:avLst/>
          </a:prstGeom>
        </p:spPr>
      </p:pic>
      <p:pic>
        <p:nvPicPr>
          <p:cNvPr id="7" name="Picture 6">
            <a:extLst>
              <a:ext uri="{FF2B5EF4-FFF2-40B4-BE49-F238E27FC236}">
                <a16:creationId xmlns:a16="http://schemas.microsoft.com/office/drawing/2014/main" id="{ACCEEDF9-3D10-49B2-9CEA-206AD5DB59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540" t="10601" r="16276" b="10440"/>
          <a:stretch/>
        </p:blipFill>
        <p:spPr>
          <a:xfrm rot="5400000">
            <a:off x="5195611" y="1808348"/>
            <a:ext cx="3042183" cy="2851324"/>
          </a:xfrm>
          <a:prstGeom prst="rect">
            <a:avLst/>
          </a:prstGeom>
        </p:spPr>
      </p:pic>
      <p:sp>
        <p:nvSpPr>
          <p:cNvPr id="8" name="TextBox 7">
            <a:extLst>
              <a:ext uri="{FF2B5EF4-FFF2-40B4-BE49-F238E27FC236}">
                <a16:creationId xmlns:a16="http://schemas.microsoft.com/office/drawing/2014/main" id="{7CFE26B4-CDCD-4363-955C-007682459522}"/>
              </a:ext>
            </a:extLst>
          </p:cNvPr>
          <p:cNvSpPr txBox="1"/>
          <p:nvPr/>
        </p:nvSpPr>
        <p:spPr>
          <a:xfrm>
            <a:off x="6037564" y="1024590"/>
            <a:ext cx="2884763" cy="646331"/>
          </a:xfrm>
          <a:prstGeom prst="rect">
            <a:avLst/>
          </a:prstGeom>
          <a:noFill/>
        </p:spPr>
        <p:txBody>
          <a:bodyPr wrap="square" rtlCol="0">
            <a:spAutoFit/>
          </a:bodyPr>
          <a:lstStyle/>
          <a:p>
            <a:r>
              <a:rPr lang="en-GB" sz="3600" dirty="0"/>
              <a:t>Easter Box</a:t>
            </a:r>
          </a:p>
        </p:txBody>
      </p:sp>
      <p:sp>
        <p:nvSpPr>
          <p:cNvPr id="9" name="TextBox 8">
            <a:extLst>
              <a:ext uri="{FF2B5EF4-FFF2-40B4-BE49-F238E27FC236}">
                <a16:creationId xmlns:a16="http://schemas.microsoft.com/office/drawing/2014/main" id="{5A11C994-3A45-4B74-89C2-D5F66A56D2B3}"/>
              </a:ext>
            </a:extLst>
          </p:cNvPr>
          <p:cNvSpPr txBox="1"/>
          <p:nvPr/>
        </p:nvSpPr>
        <p:spPr>
          <a:xfrm>
            <a:off x="595568" y="4755101"/>
            <a:ext cx="3735085"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 </a:t>
            </a:r>
            <a:r>
              <a:rPr lang="en-GB" sz="2400" dirty="0"/>
              <a:t>Cut out the solid lines</a:t>
            </a:r>
          </a:p>
          <a:p>
            <a:pPr marL="342900" indent="-342900">
              <a:buFont typeface="Arial" panose="020B0604020202020204" pitchFamily="34" charset="0"/>
              <a:buChar char="•"/>
            </a:pPr>
            <a:r>
              <a:rPr lang="en-GB" sz="2400" dirty="0"/>
              <a:t>Score and fold the dotted lines</a:t>
            </a:r>
          </a:p>
        </p:txBody>
      </p:sp>
      <p:sp>
        <p:nvSpPr>
          <p:cNvPr id="12" name="TextBox 11">
            <a:extLst>
              <a:ext uri="{FF2B5EF4-FFF2-40B4-BE49-F238E27FC236}">
                <a16:creationId xmlns:a16="http://schemas.microsoft.com/office/drawing/2014/main" id="{0C4D24F2-F040-46EC-9A92-F4E46F7A3B11}"/>
              </a:ext>
            </a:extLst>
          </p:cNvPr>
          <p:cNvSpPr txBox="1"/>
          <p:nvPr/>
        </p:nvSpPr>
        <p:spPr>
          <a:xfrm>
            <a:off x="4913436" y="4973774"/>
            <a:ext cx="3735085" cy="830997"/>
          </a:xfrm>
          <a:prstGeom prst="rect">
            <a:avLst/>
          </a:prstGeom>
          <a:noFill/>
        </p:spPr>
        <p:txBody>
          <a:bodyPr wrap="square" rtlCol="0">
            <a:spAutoFit/>
          </a:bodyPr>
          <a:lstStyle/>
          <a:p>
            <a:pPr marL="342900" indent="-342900">
              <a:buFont typeface="Arial" panose="020B0604020202020204" pitchFamily="34" charset="0"/>
              <a:buChar char="•"/>
            </a:pPr>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 </a:t>
            </a:r>
            <a:r>
              <a:rPr lang="en-GB" sz="2400" dirty="0"/>
              <a:t>Glue the tabs and make the box</a:t>
            </a:r>
          </a:p>
        </p:txBody>
      </p:sp>
    </p:spTree>
    <p:extLst>
      <p:ext uri="{BB962C8B-B14F-4D97-AF65-F5344CB8AC3E}">
        <p14:creationId xmlns:p14="http://schemas.microsoft.com/office/powerpoint/2010/main" val="116378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businesscard&#10;&#10;Description automatically generated">
            <a:extLst>
              <a:ext uri="{FF2B5EF4-FFF2-40B4-BE49-F238E27FC236}">
                <a16:creationId xmlns:a16="http://schemas.microsoft.com/office/drawing/2014/main" id="{A5BD033F-45E3-4748-B362-3F1145A9BFF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862" t="10440" r="8829" b="12682"/>
          <a:stretch/>
        </p:blipFill>
        <p:spPr>
          <a:xfrm rot="5400000">
            <a:off x="-82036" y="1996832"/>
            <a:ext cx="3328087" cy="2768599"/>
          </a:xfrm>
          <a:prstGeom prst="rect">
            <a:avLst/>
          </a:prstGeom>
        </p:spPr>
      </p:pic>
      <p:pic>
        <p:nvPicPr>
          <p:cNvPr id="7" name="Picture 6" descr="A picture containing text, green, businesscard&#10;&#10;Description automatically generated">
            <a:extLst>
              <a:ext uri="{FF2B5EF4-FFF2-40B4-BE49-F238E27FC236}">
                <a16:creationId xmlns:a16="http://schemas.microsoft.com/office/drawing/2014/main" id="{C975A0CC-EF42-4889-8972-95708EEA5A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1609" t="29179" b="8679"/>
          <a:stretch/>
        </p:blipFill>
        <p:spPr>
          <a:xfrm rot="5400000">
            <a:off x="2705454" y="2503723"/>
            <a:ext cx="3328087" cy="1754821"/>
          </a:xfrm>
          <a:prstGeom prst="rect">
            <a:avLst/>
          </a:prstGeom>
        </p:spPr>
      </p:pic>
      <p:pic>
        <p:nvPicPr>
          <p:cNvPr id="9" name="Picture 8">
            <a:extLst>
              <a:ext uri="{FF2B5EF4-FFF2-40B4-BE49-F238E27FC236}">
                <a16:creationId xmlns:a16="http://schemas.microsoft.com/office/drawing/2014/main" id="{96FC9F27-4DA0-4F79-A1AB-25A6252CF2C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0534" t="9800" r="12553" b="16526"/>
          <a:stretch/>
        </p:blipFill>
        <p:spPr>
          <a:xfrm rot="5400000">
            <a:off x="5482766" y="2007012"/>
            <a:ext cx="3328088" cy="2748241"/>
          </a:xfrm>
          <a:prstGeom prst="rect">
            <a:avLst/>
          </a:prstGeom>
        </p:spPr>
      </p:pic>
      <p:sp>
        <p:nvSpPr>
          <p:cNvPr id="12" name="Title 1">
            <a:extLst>
              <a:ext uri="{FF2B5EF4-FFF2-40B4-BE49-F238E27FC236}">
                <a16:creationId xmlns:a16="http://schemas.microsoft.com/office/drawing/2014/main" id="{212DB776-D5B7-4C42-ADDF-D6B260DA10D4}"/>
              </a:ext>
            </a:extLst>
          </p:cNvPr>
          <p:cNvSpPr txBox="1">
            <a:spLocks/>
          </p:cNvSpPr>
          <p:nvPr/>
        </p:nvSpPr>
        <p:spPr>
          <a:xfrm>
            <a:off x="0" y="68497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r>
              <a:rPr lang="en-GB" sz="3600" b="1" dirty="0"/>
              <a:t>Step 2 – Template sheet 2 - </a:t>
            </a:r>
          </a:p>
        </p:txBody>
      </p:sp>
      <p:sp>
        <p:nvSpPr>
          <p:cNvPr id="13" name="TextBox 12">
            <a:extLst>
              <a:ext uri="{FF2B5EF4-FFF2-40B4-BE49-F238E27FC236}">
                <a16:creationId xmlns:a16="http://schemas.microsoft.com/office/drawing/2014/main" id="{A0E653AB-CA67-4B7F-9C8E-ADA4A7C0E048}"/>
              </a:ext>
            </a:extLst>
          </p:cNvPr>
          <p:cNvSpPr txBox="1"/>
          <p:nvPr/>
        </p:nvSpPr>
        <p:spPr>
          <a:xfrm>
            <a:off x="6037565" y="1070757"/>
            <a:ext cx="2842824" cy="646331"/>
          </a:xfrm>
          <a:prstGeom prst="rect">
            <a:avLst/>
          </a:prstGeom>
          <a:noFill/>
        </p:spPr>
        <p:txBody>
          <a:bodyPr wrap="square" rtlCol="0">
            <a:spAutoFit/>
          </a:bodyPr>
          <a:lstStyle/>
          <a:p>
            <a:r>
              <a:rPr lang="en-GB" sz="3600" dirty="0"/>
              <a:t>Easter Box Lid</a:t>
            </a:r>
          </a:p>
        </p:txBody>
      </p:sp>
      <p:sp>
        <p:nvSpPr>
          <p:cNvPr id="14" name="TextBox 13">
            <a:extLst>
              <a:ext uri="{FF2B5EF4-FFF2-40B4-BE49-F238E27FC236}">
                <a16:creationId xmlns:a16="http://schemas.microsoft.com/office/drawing/2014/main" id="{43546C04-B8A6-496A-92F3-13AEA2885AE5}"/>
              </a:ext>
            </a:extLst>
          </p:cNvPr>
          <p:cNvSpPr txBox="1"/>
          <p:nvPr/>
        </p:nvSpPr>
        <p:spPr>
          <a:xfrm>
            <a:off x="197709" y="5107653"/>
            <a:ext cx="2385196" cy="461665"/>
          </a:xfrm>
          <a:prstGeom prst="rect">
            <a:avLst/>
          </a:prstGeom>
          <a:noFill/>
        </p:spPr>
        <p:txBody>
          <a:bodyPr wrap="square" rtlCol="0">
            <a:spAutoFit/>
          </a:bodyPr>
          <a:lstStyle/>
          <a:p>
            <a:pPr algn="ctr"/>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 </a:t>
            </a:r>
            <a:r>
              <a:rPr lang="en-GB" sz="2400" dirty="0"/>
              <a:t>Cut out the lid</a:t>
            </a:r>
          </a:p>
        </p:txBody>
      </p:sp>
      <p:sp>
        <p:nvSpPr>
          <p:cNvPr id="15" name="TextBox 14">
            <a:extLst>
              <a:ext uri="{FF2B5EF4-FFF2-40B4-BE49-F238E27FC236}">
                <a16:creationId xmlns:a16="http://schemas.microsoft.com/office/drawing/2014/main" id="{12CDA937-F36C-44AB-8BFF-7D4F7F74190B}"/>
              </a:ext>
            </a:extLst>
          </p:cNvPr>
          <p:cNvSpPr txBox="1"/>
          <p:nvPr/>
        </p:nvSpPr>
        <p:spPr>
          <a:xfrm>
            <a:off x="3368599" y="5107653"/>
            <a:ext cx="2001795" cy="461665"/>
          </a:xfrm>
          <a:prstGeom prst="rect">
            <a:avLst/>
          </a:prstGeom>
          <a:noFill/>
        </p:spPr>
        <p:txBody>
          <a:bodyPr wrap="square" rtlCol="0">
            <a:spAutoFit/>
          </a:bodyPr>
          <a:lstStyle/>
          <a:p>
            <a:pPr algn="ctr"/>
            <a:r>
              <a:rPr lang="en-GB" sz="2400" dirty="0"/>
              <a:t>Fold in half</a:t>
            </a:r>
          </a:p>
        </p:txBody>
      </p:sp>
      <p:sp>
        <p:nvSpPr>
          <p:cNvPr id="16" name="TextBox 15">
            <a:extLst>
              <a:ext uri="{FF2B5EF4-FFF2-40B4-BE49-F238E27FC236}">
                <a16:creationId xmlns:a16="http://schemas.microsoft.com/office/drawing/2014/main" id="{7753998C-6B81-45D4-9B1A-5A3BCDC80409}"/>
              </a:ext>
            </a:extLst>
          </p:cNvPr>
          <p:cNvSpPr txBox="1"/>
          <p:nvPr/>
        </p:nvSpPr>
        <p:spPr>
          <a:xfrm>
            <a:off x="5807118" y="4972696"/>
            <a:ext cx="2679384" cy="1200329"/>
          </a:xfrm>
          <a:prstGeom prst="rect">
            <a:avLst/>
          </a:prstGeom>
          <a:noFill/>
        </p:spPr>
        <p:txBody>
          <a:bodyPr wrap="square" rtlCol="0">
            <a:spAutoFit/>
          </a:bodyPr>
          <a:lstStyle/>
          <a:p>
            <a:pPr algn="ctr"/>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 </a:t>
            </a:r>
            <a:r>
              <a:rPr lang="en-GB" sz="2400" dirty="0"/>
              <a:t>Cut out the egg shape to create a viewing hole</a:t>
            </a:r>
          </a:p>
        </p:txBody>
      </p:sp>
    </p:spTree>
    <p:extLst>
      <p:ext uri="{BB962C8B-B14F-4D97-AF65-F5344CB8AC3E}">
        <p14:creationId xmlns:p14="http://schemas.microsoft.com/office/powerpoint/2010/main" val="3670364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2DB776-D5B7-4C42-ADDF-D6B260DA10D4}"/>
              </a:ext>
            </a:extLst>
          </p:cNvPr>
          <p:cNvSpPr txBox="1">
            <a:spLocks/>
          </p:cNvSpPr>
          <p:nvPr/>
        </p:nvSpPr>
        <p:spPr>
          <a:xfrm>
            <a:off x="0" y="68497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r>
              <a:rPr lang="en-GB" sz="3600" b="1" dirty="0"/>
              <a:t>Step 3 – Template sheet 2 - </a:t>
            </a:r>
          </a:p>
        </p:txBody>
      </p:sp>
      <p:sp>
        <p:nvSpPr>
          <p:cNvPr id="13" name="TextBox 12">
            <a:extLst>
              <a:ext uri="{FF2B5EF4-FFF2-40B4-BE49-F238E27FC236}">
                <a16:creationId xmlns:a16="http://schemas.microsoft.com/office/drawing/2014/main" id="{A0E653AB-CA67-4B7F-9C8E-ADA4A7C0E048}"/>
              </a:ext>
            </a:extLst>
          </p:cNvPr>
          <p:cNvSpPr txBox="1"/>
          <p:nvPr/>
        </p:nvSpPr>
        <p:spPr>
          <a:xfrm>
            <a:off x="6037565" y="1024590"/>
            <a:ext cx="2842824" cy="646331"/>
          </a:xfrm>
          <a:prstGeom prst="rect">
            <a:avLst/>
          </a:prstGeom>
          <a:noFill/>
        </p:spPr>
        <p:txBody>
          <a:bodyPr wrap="square" rtlCol="0">
            <a:spAutoFit/>
          </a:bodyPr>
          <a:lstStyle/>
          <a:p>
            <a:r>
              <a:rPr lang="en-GB" sz="3600" dirty="0"/>
              <a:t>Easter Box Lid</a:t>
            </a:r>
          </a:p>
        </p:txBody>
      </p:sp>
      <p:sp>
        <p:nvSpPr>
          <p:cNvPr id="14" name="TextBox 13">
            <a:extLst>
              <a:ext uri="{FF2B5EF4-FFF2-40B4-BE49-F238E27FC236}">
                <a16:creationId xmlns:a16="http://schemas.microsoft.com/office/drawing/2014/main" id="{43546C04-B8A6-496A-92F3-13AEA2885AE5}"/>
              </a:ext>
            </a:extLst>
          </p:cNvPr>
          <p:cNvSpPr txBox="1"/>
          <p:nvPr/>
        </p:nvSpPr>
        <p:spPr>
          <a:xfrm>
            <a:off x="263610" y="4736038"/>
            <a:ext cx="4497075"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 </a:t>
            </a:r>
            <a:r>
              <a:rPr lang="en-GB" sz="2400" dirty="0"/>
              <a:t>Cut the tabs on the solid lines</a:t>
            </a:r>
          </a:p>
          <a:p>
            <a:pPr marL="285750" indent="-285750">
              <a:buFont typeface="Arial" panose="020B0604020202020204" pitchFamily="34" charset="0"/>
              <a:buChar char="•"/>
            </a:pPr>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 </a:t>
            </a:r>
            <a:r>
              <a:rPr lang="en-GB" sz="2400" dirty="0"/>
              <a:t>Score and fold the dotted lines</a:t>
            </a:r>
          </a:p>
        </p:txBody>
      </p:sp>
      <p:pic>
        <p:nvPicPr>
          <p:cNvPr id="3" name="Picture 2">
            <a:extLst>
              <a:ext uri="{FF2B5EF4-FFF2-40B4-BE49-F238E27FC236}">
                <a16:creationId xmlns:a16="http://schemas.microsoft.com/office/drawing/2014/main" id="{3FD617C8-A434-40E9-93E7-ACE87A7B65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3453" r="9988"/>
          <a:stretch/>
        </p:blipFill>
        <p:spPr>
          <a:xfrm rot="5400000">
            <a:off x="631642" y="1701115"/>
            <a:ext cx="2966325" cy="2905938"/>
          </a:xfrm>
          <a:prstGeom prst="rect">
            <a:avLst/>
          </a:prstGeom>
        </p:spPr>
      </p:pic>
      <p:pic>
        <p:nvPicPr>
          <p:cNvPr id="6" name="Picture 5" descr="A picture containing text, indoor, green&#10;&#10;Description automatically generated">
            <a:extLst>
              <a:ext uri="{FF2B5EF4-FFF2-40B4-BE49-F238E27FC236}">
                <a16:creationId xmlns:a16="http://schemas.microsoft.com/office/drawing/2014/main" id="{5770C96C-2721-43E9-A496-F81C080F655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5614" t="11328" r="9988"/>
          <a:stretch/>
        </p:blipFill>
        <p:spPr>
          <a:xfrm rot="5400000">
            <a:off x="4976203" y="1800227"/>
            <a:ext cx="2966324" cy="2651556"/>
          </a:xfrm>
          <a:prstGeom prst="rect">
            <a:avLst/>
          </a:prstGeom>
        </p:spPr>
      </p:pic>
      <p:sp>
        <p:nvSpPr>
          <p:cNvPr id="17" name="TextBox 16">
            <a:extLst>
              <a:ext uri="{FF2B5EF4-FFF2-40B4-BE49-F238E27FC236}">
                <a16:creationId xmlns:a16="http://schemas.microsoft.com/office/drawing/2014/main" id="{E2E88F71-1629-45ED-80C9-1AB23DDEDAA8}"/>
              </a:ext>
            </a:extLst>
          </p:cNvPr>
          <p:cNvSpPr txBox="1"/>
          <p:nvPr/>
        </p:nvSpPr>
        <p:spPr>
          <a:xfrm>
            <a:off x="4621554" y="4736038"/>
            <a:ext cx="4258835"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 </a:t>
            </a:r>
            <a:r>
              <a:rPr lang="en-GB" sz="2400" dirty="0"/>
              <a:t>Glue the tabs to make the lid</a:t>
            </a:r>
          </a:p>
          <a:p>
            <a:pPr marL="285750" indent="-285750">
              <a:buFont typeface="Arial" panose="020B0604020202020204" pitchFamily="34" charset="0"/>
              <a:buChar char="•"/>
            </a:pPr>
            <a:r>
              <a:rPr lang="en-GB" sz="2400" dirty="0"/>
              <a:t>Check the lid fits on the box</a:t>
            </a:r>
          </a:p>
        </p:txBody>
      </p:sp>
    </p:spTree>
    <p:extLst>
      <p:ext uri="{BB962C8B-B14F-4D97-AF65-F5344CB8AC3E}">
        <p14:creationId xmlns:p14="http://schemas.microsoft.com/office/powerpoint/2010/main" val="2109929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2DB776-D5B7-4C42-ADDF-D6B260DA10D4}"/>
              </a:ext>
            </a:extLst>
          </p:cNvPr>
          <p:cNvSpPr txBox="1">
            <a:spLocks/>
          </p:cNvSpPr>
          <p:nvPr/>
        </p:nvSpPr>
        <p:spPr>
          <a:xfrm>
            <a:off x="0" y="68497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r>
              <a:rPr lang="en-GB" sz="3600" b="1" dirty="0"/>
              <a:t>Step 4 – Template sheet 2 - </a:t>
            </a:r>
          </a:p>
        </p:txBody>
      </p:sp>
      <p:sp>
        <p:nvSpPr>
          <p:cNvPr id="13" name="TextBox 12">
            <a:extLst>
              <a:ext uri="{FF2B5EF4-FFF2-40B4-BE49-F238E27FC236}">
                <a16:creationId xmlns:a16="http://schemas.microsoft.com/office/drawing/2014/main" id="{A0E653AB-CA67-4B7F-9C8E-ADA4A7C0E048}"/>
              </a:ext>
            </a:extLst>
          </p:cNvPr>
          <p:cNvSpPr txBox="1"/>
          <p:nvPr/>
        </p:nvSpPr>
        <p:spPr>
          <a:xfrm>
            <a:off x="5935964" y="1024590"/>
            <a:ext cx="3361807" cy="646331"/>
          </a:xfrm>
          <a:prstGeom prst="rect">
            <a:avLst/>
          </a:prstGeom>
          <a:noFill/>
        </p:spPr>
        <p:txBody>
          <a:bodyPr wrap="square" rtlCol="0">
            <a:spAutoFit/>
          </a:bodyPr>
          <a:lstStyle/>
          <a:p>
            <a:r>
              <a:rPr lang="en-GB" sz="3600" dirty="0"/>
              <a:t>Easter Box Parts</a:t>
            </a:r>
          </a:p>
        </p:txBody>
      </p:sp>
      <p:sp>
        <p:nvSpPr>
          <p:cNvPr id="17" name="TextBox 16">
            <a:extLst>
              <a:ext uri="{FF2B5EF4-FFF2-40B4-BE49-F238E27FC236}">
                <a16:creationId xmlns:a16="http://schemas.microsoft.com/office/drawing/2014/main" id="{E2E88F71-1629-45ED-80C9-1AB23DDEDAA8}"/>
              </a:ext>
            </a:extLst>
          </p:cNvPr>
          <p:cNvSpPr txBox="1"/>
          <p:nvPr/>
        </p:nvSpPr>
        <p:spPr>
          <a:xfrm>
            <a:off x="4137969" y="4706809"/>
            <a:ext cx="4498248"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 </a:t>
            </a:r>
            <a:r>
              <a:rPr lang="en-GB" sz="2400" dirty="0"/>
              <a:t>Glue the eggs, bunny and chick to the stands</a:t>
            </a:r>
          </a:p>
          <a:p>
            <a:pPr marL="285750" indent="-285750">
              <a:buFont typeface="Arial" panose="020B0604020202020204" pitchFamily="34" charset="0"/>
              <a:buChar char="•"/>
            </a:pPr>
            <a:r>
              <a:rPr lang="en-GB" sz="2400" dirty="0"/>
              <a:t>Add colour to the parts.</a:t>
            </a:r>
          </a:p>
        </p:txBody>
      </p:sp>
      <p:pic>
        <p:nvPicPr>
          <p:cNvPr id="4" name="Picture 3" descr="A picture containing text&#10;&#10;Description automatically generated">
            <a:extLst>
              <a:ext uri="{FF2B5EF4-FFF2-40B4-BE49-F238E27FC236}">
                <a16:creationId xmlns:a16="http://schemas.microsoft.com/office/drawing/2014/main" id="{79C2796E-C99A-4EE4-998C-66EB8C8F5A8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1862" r="9988"/>
          <a:stretch/>
        </p:blipFill>
        <p:spPr>
          <a:xfrm rot="5400000">
            <a:off x="519946" y="1568048"/>
            <a:ext cx="2965648" cy="3263728"/>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6A90FBE2-920D-466A-B4D7-45B2A26CF8D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5585" t="3233" r="25045"/>
          <a:stretch/>
        </p:blipFill>
        <p:spPr>
          <a:xfrm rot="5400000">
            <a:off x="4834958" y="1020099"/>
            <a:ext cx="2965648" cy="4359625"/>
          </a:xfrm>
          <a:prstGeom prst="rect">
            <a:avLst/>
          </a:prstGeom>
        </p:spPr>
      </p:pic>
      <p:sp>
        <p:nvSpPr>
          <p:cNvPr id="15" name="TextBox 14">
            <a:extLst>
              <a:ext uri="{FF2B5EF4-FFF2-40B4-BE49-F238E27FC236}">
                <a16:creationId xmlns:a16="http://schemas.microsoft.com/office/drawing/2014/main" id="{7C193A10-8C89-4468-9791-20965B51013B}"/>
              </a:ext>
            </a:extLst>
          </p:cNvPr>
          <p:cNvSpPr txBox="1"/>
          <p:nvPr/>
        </p:nvSpPr>
        <p:spPr>
          <a:xfrm>
            <a:off x="289100" y="4706809"/>
            <a:ext cx="3735085"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 </a:t>
            </a:r>
            <a:r>
              <a:rPr lang="en-GB" sz="2400" dirty="0"/>
              <a:t>Cut out the solid lines </a:t>
            </a:r>
          </a:p>
          <a:p>
            <a:pPr marL="285750" indent="-285750">
              <a:buFont typeface="Arial" panose="020B0604020202020204" pitchFamily="34" charset="0"/>
              <a:buChar char="•"/>
            </a:pPr>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 </a:t>
            </a:r>
            <a:r>
              <a:rPr lang="en-GB" sz="2400" dirty="0"/>
              <a:t>Score and fold the dotted lines</a:t>
            </a:r>
          </a:p>
        </p:txBody>
      </p:sp>
    </p:spTree>
    <p:extLst>
      <p:ext uri="{BB962C8B-B14F-4D97-AF65-F5344CB8AC3E}">
        <p14:creationId xmlns:p14="http://schemas.microsoft.com/office/powerpoint/2010/main" val="1611558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2DB776-D5B7-4C42-ADDF-D6B260DA10D4}"/>
              </a:ext>
            </a:extLst>
          </p:cNvPr>
          <p:cNvSpPr txBox="1">
            <a:spLocks/>
          </p:cNvSpPr>
          <p:nvPr/>
        </p:nvSpPr>
        <p:spPr>
          <a:xfrm>
            <a:off x="0" y="68497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r>
              <a:rPr lang="en-GB" sz="3600" b="1" dirty="0"/>
              <a:t>Step 5 – Create the Scene </a:t>
            </a:r>
          </a:p>
        </p:txBody>
      </p:sp>
      <p:sp>
        <p:nvSpPr>
          <p:cNvPr id="17" name="TextBox 16">
            <a:extLst>
              <a:ext uri="{FF2B5EF4-FFF2-40B4-BE49-F238E27FC236}">
                <a16:creationId xmlns:a16="http://schemas.microsoft.com/office/drawing/2014/main" id="{E2E88F71-1629-45ED-80C9-1AB23DDEDAA8}"/>
              </a:ext>
            </a:extLst>
          </p:cNvPr>
          <p:cNvSpPr txBox="1"/>
          <p:nvPr/>
        </p:nvSpPr>
        <p:spPr>
          <a:xfrm>
            <a:off x="4783953" y="5119501"/>
            <a:ext cx="3468225" cy="830997"/>
          </a:xfrm>
          <a:prstGeom prst="rect">
            <a:avLst/>
          </a:prstGeom>
          <a:noFill/>
        </p:spPr>
        <p:txBody>
          <a:bodyPr wrap="square" rtlCol="0">
            <a:spAutoFit/>
          </a:bodyPr>
          <a:lstStyle/>
          <a:p>
            <a:pPr marL="342900" indent="-342900">
              <a:buFont typeface="Arial" panose="020B0604020202020204" pitchFamily="34" charset="0"/>
              <a:buChar char="•"/>
            </a:pPr>
            <a:r>
              <a:rPr lang="en-GB" sz="2400" dirty="0"/>
              <a:t>Add the lid to complete the Easter box</a:t>
            </a:r>
          </a:p>
        </p:txBody>
      </p:sp>
      <p:sp>
        <p:nvSpPr>
          <p:cNvPr id="15" name="TextBox 14">
            <a:extLst>
              <a:ext uri="{FF2B5EF4-FFF2-40B4-BE49-F238E27FC236}">
                <a16:creationId xmlns:a16="http://schemas.microsoft.com/office/drawing/2014/main" id="{7C193A10-8C89-4468-9791-20965B51013B}"/>
              </a:ext>
            </a:extLst>
          </p:cNvPr>
          <p:cNvSpPr txBox="1"/>
          <p:nvPr/>
        </p:nvSpPr>
        <p:spPr>
          <a:xfrm>
            <a:off x="638257" y="4878969"/>
            <a:ext cx="2856973"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 </a:t>
            </a:r>
            <a:r>
              <a:rPr lang="en-GB" sz="2400" dirty="0"/>
              <a:t>Glue the parts into place to create a diorama</a:t>
            </a:r>
          </a:p>
        </p:txBody>
      </p:sp>
      <p:pic>
        <p:nvPicPr>
          <p:cNvPr id="3" name="Picture 2" descr="A picture containing text, case&#10;&#10;Description automatically generated">
            <a:extLst>
              <a:ext uri="{FF2B5EF4-FFF2-40B4-BE49-F238E27FC236}">
                <a16:creationId xmlns:a16="http://schemas.microsoft.com/office/drawing/2014/main" id="{B4C2C4A1-A1A9-4891-964F-29EB706E940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5613" t="10525" r="6546" b="7238"/>
          <a:stretch/>
        </p:blipFill>
        <p:spPr>
          <a:xfrm rot="5400000">
            <a:off x="430642" y="2116215"/>
            <a:ext cx="3047650" cy="2414849"/>
          </a:xfrm>
          <a:prstGeom prst="rect">
            <a:avLst/>
          </a:prstGeom>
        </p:spPr>
      </p:pic>
      <p:pic>
        <p:nvPicPr>
          <p:cNvPr id="6" name="Picture 5" descr="A picture containing text, envelope, businesscard, picture frame&#10;&#10;Description automatically generated">
            <a:extLst>
              <a:ext uri="{FF2B5EF4-FFF2-40B4-BE49-F238E27FC236}">
                <a16:creationId xmlns:a16="http://schemas.microsoft.com/office/drawing/2014/main" id="{69478A04-5DC9-4F63-ADF0-36BE414ECF3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0781" t="12203" r="3183" b="10761"/>
          <a:stretch/>
        </p:blipFill>
        <p:spPr>
          <a:xfrm rot="5400000">
            <a:off x="4840598" y="2154337"/>
            <a:ext cx="3354934" cy="2549326"/>
          </a:xfrm>
          <a:prstGeom prst="rect">
            <a:avLst/>
          </a:prstGeom>
        </p:spPr>
      </p:pic>
    </p:spTree>
    <p:extLst>
      <p:ext uri="{BB962C8B-B14F-4D97-AF65-F5344CB8AC3E}">
        <p14:creationId xmlns:p14="http://schemas.microsoft.com/office/powerpoint/2010/main" val="543907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2DB776-D5B7-4C42-ADDF-D6B260DA10D4}"/>
              </a:ext>
            </a:extLst>
          </p:cNvPr>
          <p:cNvSpPr txBox="1">
            <a:spLocks/>
          </p:cNvSpPr>
          <p:nvPr/>
        </p:nvSpPr>
        <p:spPr>
          <a:xfrm>
            <a:off x="0" y="684975"/>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a:lstStyle>
          <a:p>
            <a:r>
              <a:rPr lang="en-GB" sz="3600" b="1" dirty="0"/>
              <a:t>Step 6 – Template sheet 3 - </a:t>
            </a:r>
          </a:p>
        </p:txBody>
      </p:sp>
      <p:sp>
        <p:nvSpPr>
          <p:cNvPr id="13" name="TextBox 12">
            <a:extLst>
              <a:ext uri="{FF2B5EF4-FFF2-40B4-BE49-F238E27FC236}">
                <a16:creationId xmlns:a16="http://schemas.microsoft.com/office/drawing/2014/main" id="{A0E653AB-CA67-4B7F-9C8E-ADA4A7C0E048}"/>
              </a:ext>
            </a:extLst>
          </p:cNvPr>
          <p:cNvSpPr txBox="1"/>
          <p:nvPr/>
        </p:nvSpPr>
        <p:spPr>
          <a:xfrm>
            <a:off x="6037565" y="1011719"/>
            <a:ext cx="2842824" cy="646331"/>
          </a:xfrm>
          <a:prstGeom prst="rect">
            <a:avLst/>
          </a:prstGeom>
          <a:noFill/>
        </p:spPr>
        <p:txBody>
          <a:bodyPr wrap="square" rtlCol="0">
            <a:spAutoFit/>
          </a:bodyPr>
          <a:lstStyle/>
          <a:p>
            <a:r>
              <a:rPr lang="en-GB" sz="3600" dirty="0"/>
              <a:t>Egg Base</a:t>
            </a:r>
          </a:p>
        </p:txBody>
      </p:sp>
      <p:pic>
        <p:nvPicPr>
          <p:cNvPr id="3" name="Picture 2">
            <a:extLst>
              <a:ext uri="{FF2B5EF4-FFF2-40B4-BE49-F238E27FC236}">
                <a16:creationId xmlns:a16="http://schemas.microsoft.com/office/drawing/2014/main" id="{1E6ADD59-28E8-4C3C-B7A6-8A8DD1F70B2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047" t="3393" r="18198" b="11329"/>
          <a:stretch/>
        </p:blipFill>
        <p:spPr>
          <a:xfrm rot="5400000">
            <a:off x="564404" y="1678511"/>
            <a:ext cx="3329668" cy="3288746"/>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0C20E05A-9475-4FED-B752-76751CB737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4414" t="7237" r="8709" b="2273"/>
          <a:stretch/>
        </p:blipFill>
        <p:spPr>
          <a:xfrm rot="5400000">
            <a:off x="4751681" y="1809457"/>
            <a:ext cx="3330145" cy="2939893"/>
          </a:xfrm>
          <a:prstGeom prst="rect">
            <a:avLst/>
          </a:prstGeom>
        </p:spPr>
      </p:pic>
      <p:sp>
        <p:nvSpPr>
          <p:cNvPr id="17" name="TextBox 16">
            <a:extLst>
              <a:ext uri="{FF2B5EF4-FFF2-40B4-BE49-F238E27FC236}">
                <a16:creationId xmlns:a16="http://schemas.microsoft.com/office/drawing/2014/main" id="{0339596A-1C58-4076-86DE-04AD27867497}"/>
              </a:ext>
            </a:extLst>
          </p:cNvPr>
          <p:cNvSpPr txBox="1"/>
          <p:nvPr/>
        </p:nvSpPr>
        <p:spPr>
          <a:xfrm>
            <a:off x="319122" y="5079971"/>
            <a:ext cx="4627685"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 </a:t>
            </a:r>
            <a:r>
              <a:rPr lang="en-GB" sz="2400" dirty="0"/>
              <a:t>Cut out the solid lines </a:t>
            </a:r>
          </a:p>
          <a:p>
            <a:pPr marL="285750" indent="-285750">
              <a:buFont typeface="Arial" panose="020B0604020202020204" pitchFamily="34" charset="0"/>
              <a:buChar char="•"/>
            </a:pPr>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 </a:t>
            </a:r>
            <a:r>
              <a:rPr lang="en-GB" sz="2400" dirty="0"/>
              <a:t>Score and fold the dotted lines</a:t>
            </a:r>
          </a:p>
        </p:txBody>
      </p:sp>
      <p:sp>
        <p:nvSpPr>
          <p:cNvPr id="18" name="TextBox 17">
            <a:extLst>
              <a:ext uri="{FF2B5EF4-FFF2-40B4-BE49-F238E27FC236}">
                <a16:creationId xmlns:a16="http://schemas.microsoft.com/office/drawing/2014/main" id="{4B7182B9-594A-483A-93D8-9C4E018E801D}"/>
              </a:ext>
            </a:extLst>
          </p:cNvPr>
          <p:cNvSpPr txBox="1"/>
          <p:nvPr/>
        </p:nvSpPr>
        <p:spPr>
          <a:xfrm>
            <a:off x="4946807" y="5023604"/>
            <a:ext cx="3485994" cy="830997"/>
          </a:xfrm>
          <a:prstGeom prst="rect">
            <a:avLst/>
          </a:prstGeom>
          <a:noFill/>
        </p:spPr>
        <p:txBody>
          <a:bodyPr wrap="square" rtlCol="0">
            <a:spAutoFit/>
          </a:bodyPr>
          <a:lstStyle/>
          <a:p>
            <a:pPr marL="342900" indent="-342900">
              <a:buFont typeface="Arial" panose="020B0604020202020204" pitchFamily="34" charset="0"/>
              <a:buChar char="•"/>
            </a:pPr>
            <a:r>
              <a:rPr lang="en-GB" sz="2400" dirty="0">
                <a:effectLst/>
                <a:latin typeface="Segoe UI Emoji" panose="020B0502040204020203" pitchFamily="34" charset="0"/>
                <a:ea typeface="Times New Roman" panose="02020603050405020304" pitchFamily="18" charset="0"/>
                <a:cs typeface="Segoe UI Emoji" panose="020B0502040204020203" pitchFamily="34" charset="0"/>
              </a:rPr>
              <a:t>⚠ </a:t>
            </a:r>
            <a:r>
              <a:rPr lang="en-GB" sz="2400" dirty="0"/>
              <a:t>Glue the inner tabs and make the egg base</a:t>
            </a:r>
          </a:p>
        </p:txBody>
      </p:sp>
      <p:sp>
        <p:nvSpPr>
          <p:cNvPr id="19" name="Arrow: Down 18">
            <a:extLst>
              <a:ext uri="{FF2B5EF4-FFF2-40B4-BE49-F238E27FC236}">
                <a16:creationId xmlns:a16="http://schemas.microsoft.com/office/drawing/2014/main" id="{F5CD3FAD-8905-446B-A738-8C703CB06EFF}"/>
              </a:ext>
            </a:extLst>
          </p:cNvPr>
          <p:cNvSpPr/>
          <p:nvPr/>
        </p:nvSpPr>
        <p:spPr>
          <a:xfrm rot="4408200">
            <a:off x="7474110" y="2350809"/>
            <a:ext cx="315136" cy="102985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45574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TotalTime>
  <Words>441</Words>
  <Application>Microsoft Office PowerPoint</Application>
  <PresentationFormat>On-screen Show (4:3)</PresentationFormat>
  <Paragraphs>58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Segoe UI Emoji</vt:lpstr>
      <vt:lpstr>Times New Roman</vt:lpstr>
      <vt:lpstr>Office Theme</vt:lpstr>
      <vt:lpstr>PowerPoint Presentation</vt:lpstr>
      <vt:lpstr>PowerPoint Presentation</vt:lpstr>
      <vt:lpstr>Templates</vt:lpstr>
      <vt:lpstr>Step 1 – Template sheet 1 -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Holly Margerison-Smith</cp:lastModifiedBy>
  <cp:revision>17</cp:revision>
  <dcterms:created xsi:type="dcterms:W3CDTF">2017-06-28T15:11:57Z</dcterms:created>
  <dcterms:modified xsi:type="dcterms:W3CDTF">2023-03-13T12:36:36Z</dcterms:modified>
</cp:coreProperties>
</file>