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0" r:id="rId2"/>
    <p:sldId id="280" r:id="rId3"/>
    <p:sldId id="277" r:id="rId4"/>
    <p:sldId id="279" r:id="rId5"/>
    <p:sldId id="276" r:id="rId6"/>
    <p:sldId id="269" r:id="rId7"/>
    <p:sldId id="270" r:id="rId8"/>
    <p:sldId id="271" r:id="rId9"/>
    <p:sldId id="272" r:id="rId10"/>
    <p:sldId id="275" r:id="rId11"/>
    <p:sldId id="268"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2111D-CE4F-4F0D-BA18-BB8CD7414457}" type="datetimeFigureOut">
              <a:rPr lang="en-GB" smtClean="0"/>
              <a:t>13/03/2023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B9BD5-941B-4F57-BAE8-DAD777770D6D}" type="slidenum">
              <a:rPr lang="en-GB" smtClean="0"/>
              <a:t>‹#›</a:t>
            </a:fld>
            <a:endParaRPr lang="en-GB"/>
          </a:p>
        </p:txBody>
      </p:sp>
    </p:spTree>
    <p:extLst>
      <p:ext uri="{BB962C8B-B14F-4D97-AF65-F5344CB8AC3E}">
        <p14:creationId xmlns:p14="http://schemas.microsoft.com/office/powerpoint/2010/main" val="10304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materials/resources can be adjusted depending on what is practical and available. For example, the wheels could be made from card or pieces of wood instead of plastic bottle tops.</a:t>
            </a:r>
          </a:p>
        </p:txBody>
      </p:sp>
      <p:sp>
        <p:nvSpPr>
          <p:cNvPr id="4" name="Slide Number Placeholder 3"/>
          <p:cNvSpPr>
            <a:spLocks noGrp="1"/>
          </p:cNvSpPr>
          <p:nvPr>
            <p:ph type="sldNum" sz="quarter" idx="5"/>
          </p:nvPr>
        </p:nvSpPr>
        <p:spPr/>
        <p:txBody>
          <a:bodyPr/>
          <a:lstStyle/>
          <a:p>
            <a:fld id="{244404A4-B4D3-461C-B700-14898CF7D366}" type="slidenum">
              <a:rPr lang="en-GB" smtClean="0"/>
              <a:t>3</a:t>
            </a:fld>
            <a:endParaRPr lang="en-GB"/>
          </a:p>
        </p:txBody>
      </p:sp>
    </p:spTree>
    <p:extLst>
      <p:ext uri="{BB962C8B-B14F-4D97-AF65-F5344CB8AC3E}">
        <p14:creationId xmlns:p14="http://schemas.microsoft.com/office/powerpoint/2010/main" val="67482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can use this sheet to present their ideas, annotations and supporting notes.</a:t>
            </a:r>
          </a:p>
        </p:txBody>
      </p:sp>
      <p:sp>
        <p:nvSpPr>
          <p:cNvPr id="4" name="Slide Number Placeholder 3"/>
          <p:cNvSpPr>
            <a:spLocks noGrp="1"/>
          </p:cNvSpPr>
          <p:nvPr>
            <p:ph type="sldNum" sz="quarter" idx="5"/>
          </p:nvPr>
        </p:nvSpPr>
        <p:spPr/>
        <p:txBody>
          <a:bodyPr/>
          <a:lstStyle/>
          <a:p>
            <a:fld id="{244404A4-B4D3-461C-B700-14898CF7D366}" type="slidenum">
              <a:rPr lang="en-GB" smtClean="0"/>
              <a:t>12</a:t>
            </a:fld>
            <a:endParaRPr lang="en-GB"/>
          </a:p>
        </p:txBody>
      </p:sp>
    </p:spTree>
    <p:extLst>
      <p:ext uri="{BB962C8B-B14F-4D97-AF65-F5344CB8AC3E}">
        <p14:creationId xmlns:p14="http://schemas.microsoft.com/office/powerpoint/2010/main" val="319375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materials/resources can be adjusted depending on what is practical and available. For example, the wheels could be made from card or pieces of wood instead of plastic bottle tops.</a:t>
            </a:r>
          </a:p>
        </p:txBody>
      </p:sp>
      <p:sp>
        <p:nvSpPr>
          <p:cNvPr id="4" name="Slide Number Placeholder 3"/>
          <p:cNvSpPr>
            <a:spLocks noGrp="1"/>
          </p:cNvSpPr>
          <p:nvPr>
            <p:ph type="sldNum" sz="quarter" idx="5"/>
          </p:nvPr>
        </p:nvSpPr>
        <p:spPr/>
        <p:txBody>
          <a:bodyPr/>
          <a:lstStyle/>
          <a:p>
            <a:fld id="{244404A4-B4D3-461C-B700-14898CF7D366}" type="slidenum">
              <a:rPr lang="en-GB" smtClean="0"/>
              <a:t>4</a:t>
            </a:fld>
            <a:endParaRPr lang="en-GB"/>
          </a:p>
        </p:txBody>
      </p:sp>
    </p:spTree>
    <p:extLst>
      <p:ext uri="{BB962C8B-B14F-4D97-AF65-F5344CB8AC3E}">
        <p14:creationId xmlns:p14="http://schemas.microsoft.com/office/powerpoint/2010/main" val="149132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5</a:t>
            </a:fld>
            <a:endParaRPr lang="en-GB"/>
          </a:p>
        </p:txBody>
      </p:sp>
    </p:spTree>
    <p:extLst>
      <p:ext uri="{BB962C8B-B14F-4D97-AF65-F5344CB8AC3E}">
        <p14:creationId xmlns:p14="http://schemas.microsoft.com/office/powerpoint/2010/main" val="189163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step could be completed in advance for learners or a template could be given so that they cut to the right measurements.</a:t>
            </a:r>
          </a:p>
        </p:txBody>
      </p:sp>
      <p:sp>
        <p:nvSpPr>
          <p:cNvPr id="4" name="Slide Number Placeholder 3"/>
          <p:cNvSpPr>
            <a:spLocks noGrp="1"/>
          </p:cNvSpPr>
          <p:nvPr>
            <p:ph type="sldNum" sz="quarter" idx="5"/>
          </p:nvPr>
        </p:nvSpPr>
        <p:spPr/>
        <p:txBody>
          <a:bodyPr/>
          <a:lstStyle/>
          <a:p>
            <a:fld id="{05750DD0-3ACC-44A0-8050-BD711B084C34}" type="slidenum">
              <a:rPr lang="en-GB" smtClean="0"/>
              <a:t>6</a:t>
            </a:fld>
            <a:endParaRPr lang="en-GB"/>
          </a:p>
        </p:txBody>
      </p:sp>
    </p:spTree>
    <p:extLst>
      <p:ext uri="{BB962C8B-B14F-4D97-AF65-F5344CB8AC3E}">
        <p14:creationId xmlns:p14="http://schemas.microsoft.com/office/powerpoint/2010/main" val="252934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straws could be cut to the appropriate 70 mm length in advance.</a:t>
            </a:r>
          </a:p>
        </p:txBody>
      </p:sp>
      <p:sp>
        <p:nvSpPr>
          <p:cNvPr id="4" name="Slide Number Placeholder 3"/>
          <p:cNvSpPr>
            <a:spLocks noGrp="1"/>
          </p:cNvSpPr>
          <p:nvPr>
            <p:ph type="sldNum" sz="quarter" idx="5"/>
          </p:nvPr>
        </p:nvSpPr>
        <p:spPr/>
        <p:txBody>
          <a:bodyPr/>
          <a:lstStyle/>
          <a:p>
            <a:fld id="{05750DD0-3ACC-44A0-8050-BD711B084C34}" type="slidenum">
              <a:rPr lang="en-GB" smtClean="0"/>
              <a:t>7</a:t>
            </a:fld>
            <a:endParaRPr lang="en-GB"/>
          </a:p>
        </p:txBody>
      </p:sp>
    </p:spTree>
    <p:extLst>
      <p:ext uri="{BB962C8B-B14F-4D97-AF65-F5344CB8AC3E}">
        <p14:creationId xmlns:p14="http://schemas.microsoft.com/office/powerpoint/2010/main" val="385699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Dowels should be pre-cut to 100 mm in advance. Dowels must be small enough that they can fit easily through the straws and rotate freely. Wooden skewers with the sharp edge cut off could also be used.</a:t>
            </a:r>
          </a:p>
        </p:txBody>
      </p:sp>
      <p:sp>
        <p:nvSpPr>
          <p:cNvPr id="4" name="Slide Number Placeholder 3"/>
          <p:cNvSpPr>
            <a:spLocks noGrp="1"/>
          </p:cNvSpPr>
          <p:nvPr>
            <p:ph type="sldNum" sz="quarter" idx="5"/>
          </p:nvPr>
        </p:nvSpPr>
        <p:spPr/>
        <p:txBody>
          <a:bodyPr/>
          <a:lstStyle/>
          <a:p>
            <a:fld id="{05750DD0-3ACC-44A0-8050-BD711B084C34}" type="slidenum">
              <a:rPr lang="en-GB" smtClean="0"/>
              <a:t>8</a:t>
            </a:fld>
            <a:endParaRPr lang="en-GB"/>
          </a:p>
        </p:txBody>
      </p:sp>
    </p:spTree>
    <p:extLst>
      <p:ext uri="{BB962C8B-B14F-4D97-AF65-F5344CB8AC3E}">
        <p14:creationId xmlns:p14="http://schemas.microsoft.com/office/powerpoint/2010/main" val="276878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hot glue gun could be used for this stage. Glue should be placed on the inside of the bottle tops. Alternatively, card wheels could be made and glued or taped in place. It is important that the join between the wheels and the dowel is in the middle of the wheel so that they rotate correctly. </a:t>
            </a:r>
          </a:p>
        </p:txBody>
      </p:sp>
      <p:sp>
        <p:nvSpPr>
          <p:cNvPr id="4" name="Slide Number Placeholder 3"/>
          <p:cNvSpPr>
            <a:spLocks noGrp="1"/>
          </p:cNvSpPr>
          <p:nvPr>
            <p:ph type="sldNum" sz="quarter" idx="5"/>
          </p:nvPr>
        </p:nvSpPr>
        <p:spPr/>
        <p:txBody>
          <a:bodyPr/>
          <a:lstStyle/>
          <a:p>
            <a:fld id="{05750DD0-3ACC-44A0-8050-BD711B084C34}" type="slidenum">
              <a:rPr lang="en-GB" smtClean="0"/>
              <a:t>9</a:t>
            </a:fld>
            <a:endParaRPr lang="en-GB"/>
          </a:p>
        </p:txBody>
      </p:sp>
    </p:spTree>
    <p:extLst>
      <p:ext uri="{BB962C8B-B14F-4D97-AF65-F5344CB8AC3E}">
        <p14:creationId xmlns:p14="http://schemas.microsoft.com/office/powerpoint/2010/main" val="47437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5750DD0-3ACC-44A0-8050-BD711B084C34}" type="slidenum">
              <a:rPr lang="en-GB" smtClean="0"/>
              <a:t>10</a:t>
            </a:fld>
            <a:endParaRPr lang="en-GB"/>
          </a:p>
        </p:txBody>
      </p:sp>
    </p:spTree>
    <p:extLst>
      <p:ext uri="{BB962C8B-B14F-4D97-AF65-F5344CB8AC3E}">
        <p14:creationId xmlns:p14="http://schemas.microsoft.com/office/powerpoint/2010/main" val="72898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11</a:t>
            </a:fld>
            <a:endParaRPr lang="en-GB"/>
          </a:p>
        </p:txBody>
      </p:sp>
    </p:spTree>
    <p:extLst>
      <p:ext uri="{BB962C8B-B14F-4D97-AF65-F5344CB8AC3E}">
        <p14:creationId xmlns:p14="http://schemas.microsoft.com/office/powerpoint/2010/main" val="62276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D1D732-6BC1-4A70-AF74-7BC9ABF4CDED}"/>
              </a:ext>
            </a:extLst>
          </p:cNvPr>
          <p:cNvSpPr txBox="1">
            <a:spLocks/>
          </p:cNvSpPr>
          <p:nvPr/>
        </p:nvSpPr>
        <p:spPr>
          <a:xfrm>
            <a:off x="611560" y="1269951"/>
            <a:ext cx="7920880" cy="108240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GB" sz="4800" b="1" dirty="0"/>
              <a:t>Making a vehicle for an egg race</a:t>
            </a:r>
          </a:p>
        </p:txBody>
      </p:sp>
      <p:sp>
        <p:nvSpPr>
          <p:cNvPr id="5" name="Subtitle 2">
            <a:extLst>
              <a:ext uri="{FF2B5EF4-FFF2-40B4-BE49-F238E27FC236}">
                <a16:creationId xmlns:a16="http://schemas.microsoft.com/office/drawing/2014/main" id="{19A1815F-2EC8-4D9A-9272-121134B876B6}"/>
              </a:ext>
            </a:extLst>
          </p:cNvPr>
          <p:cNvSpPr txBox="1">
            <a:spLocks/>
          </p:cNvSpPr>
          <p:nvPr/>
        </p:nvSpPr>
        <p:spPr>
          <a:xfrm>
            <a:off x="1963815" y="5046848"/>
            <a:ext cx="5544616" cy="1011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Designing and making a vehicle to transport an egg in a race</a:t>
            </a:r>
          </a:p>
        </p:txBody>
      </p:sp>
      <p:pic>
        <p:nvPicPr>
          <p:cNvPr id="6" name="Picture 5">
            <a:extLst>
              <a:ext uri="{FF2B5EF4-FFF2-40B4-BE49-F238E27FC236}">
                <a16:creationId xmlns:a16="http://schemas.microsoft.com/office/drawing/2014/main" id="{53DC494A-EAAD-4503-91CF-6DDAEC205C19}"/>
              </a:ext>
            </a:extLst>
          </p:cNvPr>
          <p:cNvPicPr>
            <a:picLocks noChangeAspect="1"/>
          </p:cNvPicPr>
          <p:nvPr/>
        </p:nvPicPr>
        <p:blipFill>
          <a:blip r:embed="rId2"/>
          <a:stretch>
            <a:fillRect/>
          </a:stretch>
        </p:blipFill>
        <p:spPr>
          <a:xfrm>
            <a:off x="3306160" y="2750221"/>
            <a:ext cx="2531679" cy="1898759"/>
          </a:xfrm>
          <a:prstGeom prst="rect">
            <a:avLst/>
          </a:prstGeom>
        </p:spPr>
      </p:pic>
    </p:spTree>
    <p:extLst>
      <p:ext uri="{BB962C8B-B14F-4D97-AF65-F5344CB8AC3E}">
        <p14:creationId xmlns:p14="http://schemas.microsoft.com/office/powerpoint/2010/main" val="238279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1"/>
            <a:ext cx="7160100" cy="813308"/>
          </a:xfrm>
        </p:spPr>
        <p:txBody>
          <a:bodyPr>
            <a:normAutofit/>
          </a:bodyPr>
          <a:lstStyle/>
          <a:p>
            <a:r>
              <a:rPr lang="en-GB" sz="3600" b="1" dirty="0"/>
              <a:t>Step 4 – Making the egg holder </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624865"/>
            <a:ext cx="3444284" cy="3205778"/>
          </a:xfrm>
        </p:spPr>
        <p:txBody>
          <a:bodyPr>
            <a:normAutofit/>
          </a:bodyPr>
          <a:lstStyle/>
          <a:p>
            <a:r>
              <a:rPr lang="en-GB" sz="2400" dirty="0"/>
              <a:t>Turn your car upside down.</a:t>
            </a:r>
          </a:p>
          <a:p>
            <a:r>
              <a:rPr lang="en-GB" sz="2400" dirty="0"/>
              <a:t>⚠ Cut a toilet roll holder to a third of its usual size</a:t>
            </a:r>
          </a:p>
          <a:p>
            <a:r>
              <a:rPr lang="en-GB" sz="2400" dirty="0"/>
              <a:t>⚠ Glue or tape this to the main body of the car</a:t>
            </a:r>
          </a:p>
        </p:txBody>
      </p:sp>
      <p:sp>
        <p:nvSpPr>
          <p:cNvPr id="4" name="TextBox 3">
            <a:extLst>
              <a:ext uri="{FF2B5EF4-FFF2-40B4-BE49-F238E27FC236}">
                <a16:creationId xmlns:a16="http://schemas.microsoft.com/office/drawing/2014/main" id="{420F11AA-39D1-4B91-A2BF-0823F4B98402}"/>
              </a:ext>
            </a:extLst>
          </p:cNvPr>
          <p:cNvSpPr txBox="1"/>
          <p:nvPr/>
        </p:nvSpPr>
        <p:spPr>
          <a:xfrm>
            <a:off x="4055261" y="4383914"/>
            <a:ext cx="1493723"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Toilet roll holder</a:t>
            </a:r>
          </a:p>
        </p:txBody>
      </p:sp>
      <p:grpSp>
        <p:nvGrpSpPr>
          <p:cNvPr id="14" name="Group 13">
            <a:extLst>
              <a:ext uri="{FF2B5EF4-FFF2-40B4-BE49-F238E27FC236}">
                <a16:creationId xmlns:a16="http://schemas.microsoft.com/office/drawing/2014/main" id="{8C9F36B6-4474-4292-81E4-9CD6CBF7EC4D}"/>
              </a:ext>
            </a:extLst>
          </p:cNvPr>
          <p:cNvGrpSpPr/>
          <p:nvPr/>
        </p:nvGrpSpPr>
        <p:grpSpPr>
          <a:xfrm>
            <a:off x="5791202" y="2009132"/>
            <a:ext cx="2929578" cy="3205779"/>
            <a:chOff x="5791202" y="2009132"/>
            <a:chExt cx="2929578" cy="3205779"/>
          </a:xfrm>
        </p:grpSpPr>
        <p:sp>
          <p:nvSpPr>
            <p:cNvPr id="2" name="Rectangle 1">
              <a:extLst>
                <a:ext uri="{FF2B5EF4-FFF2-40B4-BE49-F238E27FC236}">
                  <a16:creationId xmlns:a16="http://schemas.microsoft.com/office/drawing/2014/main" id="{80B044A8-31F1-4C54-A698-45F31BED2A04}"/>
                </a:ext>
              </a:extLst>
            </p:cNvPr>
            <p:cNvSpPr/>
            <p:nvPr/>
          </p:nvSpPr>
          <p:spPr>
            <a:xfrm>
              <a:off x="6197088" y="2009132"/>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600" dirty="0"/>
            </a:p>
          </p:txBody>
        </p:sp>
        <p:sp>
          <p:nvSpPr>
            <p:cNvPr id="5" name="Rectangle 4">
              <a:extLst>
                <a:ext uri="{FF2B5EF4-FFF2-40B4-BE49-F238E27FC236}">
                  <a16:creationId xmlns:a16="http://schemas.microsoft.com/office/drawing/2014/main" id="{886E03F3-AE27-41E3-A7F0-183779D11E82}"/>
                </a:ext>
              </a:extLst>
            </p:cNvPr>
            <p:cNvSpPr/>
            <p:nvPr/>
          </p:nvSpPr>
          <p:spPr>
            <a:xfrm>
              <a:off x="5841402" y="2357811"/>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8E78BDF-3B48-442E-B81A-D2A95E03C10C}"/>
                </a:ext>
              </a:extLst>
            </p:cNvPr>
            <p:cNvSpPr/>
            <p:nvPr/>
          </p:nvSpPr>
          <p:spPr>
            <a:xfrm>
              <a:off x="8314894" y="2366020"/>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9E54BBB-B33F-4280-9D11-CA66BC4B8B9F}"/>
                </a:ext>
              </a:extLst>
            </p:cNvPr>
            <p:cNvSpPr/>
            <p:nvPr/>
          </p:nvSpPr>
          <p:spPr>
            <a:xfrm>
              <a:off x="8314894"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2EAA7C2-47E8-4F51-9BE0-C6C75D38AC0C}"/>
                </a:ext>
              </a:extLst>
            </p:cNvPr>
            <p:cNvSpPr/>
            <p:nvPr/>
          </p:nvSpPr>
          <p:spPr>
            <a:xfrm>
              <a:off x="5841402"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B794B9C5-9877-43C9-8791-F5B846DAB993}"/>
                </a:ext>
              </a:extLst>
            </p:cNvPr>
            <p:cNvSpPr/>
            <p:nvPr/>
          </p:nvSpPr>
          <p:spPr>
            <a:xfrm>
              <a:off x="8542937"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CC25CB5C-05EC-4FE0-A501-54859548A6F1}"/>
                </a:ext>
              </a:extLst>
            </p:cNvPr>
            <p:cNvSpPr/>
            <p:nvPr/>
          </p:nvSpPr>
          <p:spPr>
            <a:xfrm>
              <a:off x="8542937"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CD3CA158-AA5F-4BEC-B2D5-486E2C90F1C7}"/>
                </a:ext>
              </a:extLst>
            </p:cNvPr>
            <p:cNvSpPr/>
            <p:nvPr/>
          </p:nvSpPr>
          <p:spPr>
            <a:xfrm>
              <a:off x="5791202"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D29BB18A-B142-461D-B98F-A8CF0E2CA1F1}"/>
                </a:ext>
              </a:extLst>
            </p:cNvPr>
            <p:cNvSpPr/>
            <p:nvPr/>
          </p:nvSpPr>
          <p:spPr>
            <a:xfrm>
              <a:off x="5793251"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078CC85B-DC2A-4216-87E2-40CC186E4160}"/>
                </a:ext>
              </a:extLst>
            </p:cNvPr>
            <p:cNvGrpSpPr/>
            <p:nvPr/>
          </p:nvGrpSpPr>
          <p:grpSpPr>
            <a:xfrm>
              <a:off x="6688605" y="3059876"/>
              <a:ext cx="1160207" cy="1103628"/>
              <a:chOff x="-2143433" y="3428999"/>
              <a:chExt cx="1327355" cy="1291625"/>
            </a:xfrm>
          </p:grpSpPr>
          <p:sp>
            <p:nvSpPr>
              <p:cNvPr id="9" name="Oval 8">
                <a:extLst>
                  <a:ext uri="{FF2B5EF4-FFF2-40B4-BE49-F238E27FC236}">
                    <a16:creationId xmlns:a16="http://schemas.microsoft.com/office/drawing/2014/main" id="{6F955256-7E67-40C8-99FB-E4CEEFC11511}"/>
                  </a:ext>
                </a:extLst>
              </p:cNvPr>
              <p:cNvSpPr/>
              <p:nvPr/>
            </p:nvSpPr>
            <p:spPr>
              <a:xfrm>
                <a:off x="-2143433" y="3428999"/>
                <a:ext cx="1327355" cy="1291625"/>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2DDEDF-16E7-46F3-8F07-DF2F0A5988CD}"/>
                  </a:ext>
                </a:extLst>
              </p:cNvPr>
              <p:cNvSpPr/>
              <p:nvPr/>
            </p:nvSpPr>
            <p:spPr>
              <a:xfrm>
                <a:off x="-1973684" y="3616995"/>
                <a:ext cx="990458" cy="915632"/>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cxnSp>
        <p:nvCxnSpPr>
          <p:cNvPr id="28" name="Straight Connector 27">
            <a:extLst>
              <a:ext uri="{FF2B5EF4-FFF2-40B4-BE49-F238E27FC236}">
                <a16:creationId xmlns:a16="http://schemas.microsoft.com/office/drawing/2014/main" id="{C5849BF8-1AE8-475E-92BF-C9B582EFF23A}"/>
              </a:ext>
            </a:extLst>
          </p:cNvPr>
          <p:cNvCxnSpPr>
            <a:cxnSpLocks/>
          </p:cNvCxnSpPr>
          <p:nvPr/>
        </p:nvCxnSpPr>
        <p:spPr>
          <a:xfrm flipV="1">
            <a:off x="5175369" y="3667825"/>
            <a:ext cx="1433566" cy="741394"/>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4770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28650" y="1083902"/>
            <a:ext cx="7886700" cy="735783"/>
          </a:xfrm>
        </p:spPr>
        <p:txBody>
          <a:bodyPr>
            <a:normAutofit/>
          </a:bodyPr>
          <a:lstStyle/>
          <a:p>
            <a:r>
              <a:rPr lang="en-GB" sz="3600" b="1" dirty="0"/>
              <a:t>Extension</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04587" y="2300177"/>
            <a:ext cx="3564495" cy="3405386"/>
          </a:xfrm>
        </p:spPr>
        <p:txBody>
          <a:bodyPr>
            <a:normAutofit/>
          </a:bodyPr>
          <a:lstStyle/>
          <a:p>
            <a:r>
              <a:rPr lang="en-GB" sz="2400" dirty="0"/>
              <a:t>Think about how you could add a source of thrust to your racer</a:t>
            </a:r>
          </a:p>
          <a:p>
            <a:r>
              <a:rPr lang="en-GB" sz="2400" dirty="0"/>
              <a:t>For example, you could use an elastic band, a balloon or even an electric motor!</a:t>
            </a:r>
          </a:p>
          <a:p>
            <a:endParaRPr lang="en-GB" dirty="0"/>
          </a:p>
          <a:p>
            <a:endParaRPr lang="en-GB" dirty="0"/>
          </a:p>
          <a:p>
            <a:endParaRPr lang="en-GB" dirty="0"/>
          </a:p>
        </p:txBody>
      </p:sp>
      <p:grpSp>
        <p:nvGrpSpPr>
          <p:cNvPr id="4" name="Group 3">
            <a:extLst>
              <a:ext uri="{FF2B5EF4-FFF2-40B4-BE49-F238E27FC236}">
                <a16:creationId xmlns:a16="http://schemas.microsoft.com/office/drawing/2014/main" id="{801CD016-CF16-416D-85D2-4DB1C19C61C8}"/>
              </a:ext>
            </a:extLst>
          </p:cNvPr>
          <p:cNvGrpSpPr/>
          <p:nvPr/>
        </p:nvGrpSpPr>
        <p:grpSpPr>
          <a:xfrm>
            <a:off x="5791202" y="2009132"/>
            <a:ext cx="2929578" cy="3205779"/>
            <a:chOff x="5791202" y="2009132"/>
            <a:chExt cx="2929578" cy="3205779"/>
          </a:xfrm>
        </p:grpSpPr>
        <p:sp>
          <p:nvSpPr>
            <p:cNvPr id="5" name="Rectangle 4">
              <a:extLst>
                <a:ext uri="{FF2B5EF4-FFF2-40B4-BE49-F238E27FC236}">
                  <a16:creationId xmlns:a16="http://schemas.microsoft.com/office/drawing/2014/main" id="{60CE91EB-1130-4A8E-A9B1-3984D7239A84}"/>
                </a:ext>
              </a:extLst>
            </p:cNvPr>
            <p:cNvSpPr/>
            <p:nvPr/>
          </p:nvSpPr>
          <p:spPr>
            <a:xfrm>
              <a:off x="6197088" y="2009132"/>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600" dirty="0"/>
            </a:p>
          </p:txBody>
        </p:sp>
        <p:sp>
          <p:nvSpPr>
            <p:cNvPr id="8" name="Rectangle 7">
              <a:extLst>
                <a:ext uri="{FF2B5EF4-FFF2-40B4-BE49-F238E27FC236}">
                  <a16:creationId xmlns:a16="http://schemas.microsoft.com/office/drawing/2014/main" id="{873DB1E9-5E97-4F73-8CEA-0EBD250E51B3}"/>
                </a:ext>
              </a:extLst>
            </p:cNvPr>
            <p:cNvSpPr/>
            <p:nvPr/>
          </p:nvSpPr>
          <p:spPr>
            <a:xfrm>
              <a:off x="5841402" y="2357811"/>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4A83733-458B-4E37-AE70-2D2C0B6B04F8}"/>
                </a:ext>
              </a:extLst>
            </p:cNvPr>
            <p:cNvSpPr/>
            <p:nvPr/>
          </p:nvSpPr>
          <p:spPr>
            <a:xfrm>
              <a:off x="8314894" y="2366020"/>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A843265-7E0D-4F26-B14E-D7778ED6F2E4}"/>
                </a:ext>
              </a:extLst>
            </p:cNvPr>
            <p:cNvSpPr/>
            <p:nvPr/>
          </p:nvSpPr>
          <p:spPr>
            <a:xfrm>
              <a:off x="8314894"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67B2EC5-6DCE-47A7-AC49-D6BA1B624DDA}"/>
                </a:ext>
              </a:extLst>
            </p:cNvPr>
            <p:cNvSpPr/>
            <p:nvPr/>
          </p:nvSpPr>
          <p:spPr>
            <a:xfrm>
              <a:off x="5841402"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0A8455B2-AD6B-4C24-B5AC-7F045B9085BC}"/>
                </a:ext>
              </a:extLst>
            </p:cNvPr>
            <p:cNvSpPr/>
            <p:nvPr/>
          </p:nvSpPr>
          <p:spPr>
            <a:xfrm>
              <a:off x="8542937"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51DB35A7-525D-44DB-87BD-C87EA5F413FB}"/>
                </a:ext>
              </a:extLst>
            </p:cNvPr>
            <p:cNvSpPr/>
            <p:nvPr/>
          </p:nvSpPr>
          <p:spPr>
            <a:xfrm>
              <a:off x="8542937"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559B4EE6-15A5-4DE3-BE79-366C0EAA5B4D}"/>
                </a:ext>
              </a:extLst>
            </p:cNvPr>
            <p:cNvSpPr/>
            <p:nvPr/>
          </p:nvSpPr>
          <p:spPr>
            <a:xfrm>
              <a:off x="5791202"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630D11B0-5171-4590-A4D6-F54846A2FD14}"/>
                </a:ext>
              </a:extLst>
            </p:cNvPr>
            <p:cNvSpPr/>
            <p:nvPr/>
          </p:nvSpPr>
          <p:spPr>
            <a:xfrm>
              <a:off x="5793251"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E1952406-3158-4B07-B07E-A93F4A6288C3}"/>
                </a:ext>
              </a:extLst>
            </p:cNvPr>
            <p:cNvGrpSpPr/>
            <p:nvPr/>
          </p:nvGrpSpPr>
          <p:grpSpPr>
            <a:xfrm>
              <a:off x="6688605" y="3059876"/>
              <a:ext cx="1160207" cy="1103628"/>
              <a:chOff x="-2143433" y="3428999"/>
              <a:chExt cx="1327355" cy="1291625"/>
            </a:xfrm>
          </p:grpSpPr>
          <p:sp>
            <p:nvSpPr>
              <p:cNvPr id="17" name="Oval 16">
                <a:extLst>
                  <a:ext uri="{FF2B5EF4-FFF2-40B4-BE49-F238E27FC236}">
                    <a16:creationId xmlns:a16="http://schemas.microsoft.com/office/drawing/2014/main" id="{51CE6D26-193B-4FF0-9D68-A958E91C3315}"/>
                  </a:ext>
                </a:extLst>
              </p:cNvPr>
              <p:cNvSpPr/>
              <p:nvPr/>
            </p:nvSpPr>
            <p:spPr>
              <a:xfrm>
                <a:off x="-2143433" y="3428999"/>
                <a:ext cx="1327355" cy="1291625"/>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F0F00C1-9049-469A-847B-A633D33E0581}"/>
                  </a:ext>
                </a:extLst>
              </p:cNvPr>
              <p:cNvSpPr/>
              <p:nvPr/>
            </p:nvSpPr>
            <p:spPr>
              <a:xfrm>
                <a:off x="-1973684" y="3616995"/>
                <a:ext cx="990458" cy="915632"/>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DA2ED7CD-4E0D-4EC5-A85B-5AF59FBB181A}"/>
              </a:ext>
            </a:extLst>
          </p:cNvPr>
          <p:cNvGrpSpPr/>
          <p:nvPr/>
        </p:nvGrpSpPr>
        <p:grpSpPr>
          <a:xfrm>
            <a:off x="3859418" y="1683807"/>
            <a:ext cx="1702115" cy="2905516"/>
            <a:chOff x="5961406" y="1319953"/>
            <a:chExt cx="2530781" cy="4409874"/>
          </a:xfrm>
        </p:grpSpPr>
        <p:sp>
          <p:nvSpPr>
            <p:cNvPr id="19" name="Rectangle 18">
              <a:extLst>
                <a:ext uri="{FF2B5EF4-FFF2-40B4-BE49-F238E27FC236}">
                  <a16:creationId xmlns:a16="http://schemas.microsoft.com/office/drawing/2014/main" id="{9AB7F27E-4599-4091-9DCB-CB723BF7FB02}"/>
                </a:ext>
              </a:extLst>
            </p:cNvPr>
            <p:cNvSpPr/>
            <p:nvPr/>
          </p:nvSpPr>
          <p:spPr>
            <a:xfrm rot="16200000">
              <a:off x="6183135" y="4579484"/>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0" name="Picture 2" descr="Balloon, Floating, Orange, Party, Celebrate">
              <a:extLst>
                <a:ext uri="{FF2B5EF4-FFF2-40B4-BE49-F238E27FC236}">
                  <a16:creationId xmlns:a16="http://schemas.microsoft.com/office/drawing/2014/main" id="{040DB5D2-7FB9-412F-A710-82A832065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49"/>
            <a:stretch/>
          </p:blipFill>
          <p:spPr bwMode="auto">
            <a:xfrm rot="21291264">
              <a:off x="5961406" y="1319953"/>
              <a:ext cx="2530781" cy="2548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905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5572-558C-4711-A639-852B7A4F703E}"/>
              </a:ext>
            </a:extLst>
          </p:cNvPr>
          <p:cNvSpPr txBox="1">
            <a:spLocks/>
          </p:cNvSpPr>
          <p:nvPr/>
        </p:nvSpPr>
        <p:spPr>
          <a:xfrm>
            <a:off x="467544" y="1124744"/>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GB" sz="2400" b="1" dirty="0">
                <a:latin typeface="Arial" panose="020B0604020202020204" pitchFamily="34" charset="0"/>
                <a:cs typeface="Arial" panose="020B0604020202020204" pitchFamily="34" charset="0"/>
              </a:rPr>
              <a:t>Egg Racer Design</a:t>
            </a:r>
          </a:p>
        </p:txBody>
      </p:sp>
      <p:sp>
        <p:nvSpPr>
          <p:cNvPr id="3" name="Rectangle 2">
            <a:extLst>
              <a:ext uri="{FF2B5EF4-FFF2-40B4-BE49-F238E27FC236}">
                <a16:creationId xmlns:a16="http://schemas.microsoft.com/office/drawing/2014/main" id="{FAA15A51-001C-4B82-BB2B-E20AC24BCAAB}"/>
              </a:ext>
            </a:extLst>
          </p:cNvPr>
          <p:cNvSpPr/>
          <p:nvPr/>
        </p:nvSpPr>
        <p:spPr>
          <a:xfrm>
            <a:off x="251520" y="1700808"/>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38C03F70-FB45-440E-8D5C-197A4146CC2E}"/>
              </a:ext>
            </a:extLst>
          </p:cNvPr>
          <p:cNvSpPr txBox="1"/>
          <p:nvPr/>
        </p:nvSpPr>
        <p:spPr>
          <a:xfrm>
            <a:off x="282552" y="1751072"/>
            <a:ext cx="788984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Use this space to sketch your idea for your racer!</a:t>
            </a:r>
          </a:p>
        </p:txBody>
      </p:sp>
      <p:sp>
        <p:nvSpPr>
          <p:cNvPr id="5" name="Rectangle 4">
            <a:extLst>
              <a:ext uri="{FF2B5EF4-FFF2-40B4-BE49-F238E27FC236}">
                <a16:creationId xmlns:a16="http://schemas.microsoft.com/office/drawing/2014/main" id="{619DAF78-DCAC-4FCD-8C83-B75FB6DAFF3E}"/>
              </a:ext>
            </a:extLst>
          </p:cNvPr>
          <p:cNvSpPr/>
          <p:nvPr/>
        </p:nvSpPr>
        <p:spPr>
          <a:xfrm>
            <a:off x="6444207" y="1844824"/>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FCAB0887-6D94-4F30-9813-2EE7A0D43CDC}"/>
              </a:ext>
            </a:extLst>
          </p:cNvPr>
          <p:cNvSpPr txBox="1"/>
          <p:nvPr/>
        </p:nvSpPr>
        <p:spPr>
          <a:xfrm>
            <a:off x="6444207" y="1858796"/>
            <a:ext cx="1913183"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Notes about design:</a:t>
            </a:r>
          </a:p>
        </p:txBody>
      </p:sp>
    </p:spTree>
    <p:extLst>
      <p:ext uri="{BB962C8B-B14F-4D97-AF65-F5344CB8AC3E}">
        <p14:creationId xmlns:p14="http://schemas.microsoft.com/office/powerpoint/2010/main" val="393183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C8652-F072-0622-B5CD-DEBD159B1559}"/>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428062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827E-4AC3-45A0-A385-74DD639783B3}"/>
              </a:ext>
            </a:extLst>
          </p:cNvPr>
          <p:cNvSpPr>
            <a:spLocks noGrp="1"/>
          </p:cNvSpPr>
          <p:nvPr>
            <p:ph type="title"/>
          </p:nvPr>
        </p:nvSpPr>
        <p:spPr>
          <a:xfrm>
            <a:off x="628650" y="983456"/>
            <a:ext cx="7886700" cy="948584"/>
          </a:xfrm>
        </p:spPr>
        <p:txBody>
          <a:bodyPr>
            <a:normAutofit/>
          </a:bodyPr>
          <a:lstStyle/>
          <a:p>
            <a:r>
              <a:rPr lang="en-GB" sz="3600" b="1" dirty="0"/>
              <a:t>Design Brief</a:t>
            </a:r>
          </a:p>
        </p:txBody>
      </p:sp>
      <p:sp>
        <p:nvSpPr>
          <p:cNvPr id="3" name="Content Placeholder 2">
            <a:extLst>
              <a:ext uri="{FF2B5EF4-FFF2-40B4-BE49-F238E27FC236}">
                <a16:creationId xmlns:a16="http://schemas.microsoft.com/office/drawing/2014/main" id="{6DBE0DBC-076F-4540-8DD6-DD89A8DBBB38}"/>
              </a:ext>
            </a:extLst>
          </p:cNvPr>
          <p:cNvSpPr>
            <a:spLocks noGrp="1"/>
          </p:cNvSpPr>
          <p:nvPr>
            <p:ph idx="1"/>
          </p:nvPr>
        </p:nvSpPr>
        <p:spPr>
          <a:xfrm>
            <a:off x="628650" y="1812284"/>
            <a:ext cx="7886700" cy="4095904"/>
          </a:xfrm>
        </p:spPr>
        <p:txBody>
          <a:bodyPr>
            <a:normAutofit/>
          </a:bodyPr>
          <a:lstStyle/>
          <a:p>
            <a:pPr>
              <a:lnSpc>
                <a:spcPct val="120000"/>
              </a:lnSpc>
            </a:pPr>
            <a:r>
              <a:rPr lang="en-GB" sz="2400" dirty="0"/>
              <a:t>Design and make a race car that can safely carry an egg down a slope</a:t>
            </a:r>
          </a:p>
          <a:p>
            <a:pPr>
              <a:lnSpc>
                <a:spcPct val="120000"/>
              </a:lnSpc>
            </a:pPr>
            <a:r>
              <a:rPr lang="en-GB" sz="2400" dirty="0"/>
              <a:t>Your racer will compete against others to see which is the fastest</a:t>
            </a:r>
          </a:p>
          <a:p>
            <a:pPr>
              <a:lnSpc>
                <a:spcPct val="120000"/>
              </a:lnSpc>
            </a:pPr>
            <a:r>
              <a:rPr lang="en-GB" sz="2400" dirty="0"/>
              <a:t>The egg must not break!</a:t>
            </a:r>
          </a:p>
          <a:p>
            <a:pPr>
              <a:lnSpc>
                <a:spcPct val="120000"/>
              </a:lnSpc>
            </a:pPr>
            <a:endParaRPr lang="en-GB" sz="2400" dirty="0"/>
          </a:p>
        </p:txBody>
      </p:sp>
      <p:grpSp>
        <p:nvGrpSpPr>
          <p:cNvPr id="7" name="Group 6">
            <a:extLst>
              <a:ext uri="{FF2B5EF4-FFF2-40B4-BE49-F238E27FC236}">
                <a16:creationId xmlns:a16="http://schemas.microsoft.com/office/drawing/2014/main" id="{34EDD4F9-0674-4804-91E9-61329C9ECF45}"/>
              </a:ext>
            </a:extLst>
          </p:cNvPr>
          <p:cNvGrpSpPr/>
          <p:nvPr/>
        </p:nvGrpSpPr>
        <p:grpSpPr>
          <a:xfrm>
            <a:off x="5756031" y="3974123"/>
            <a:ext cx="2549105" cy="1879007"/>
            <a:chOff x="6144359" y="2207867"/>
            <a:chExt cx="1950563" cy="1420003"/>
          </a:xfrm>
        </p:grpSpPr>
        <p:pic>
          <p:nvPicPr>
            <p:cNvPr id="5" name="Picture 4" descr="Logo&#10;&#10;Description automatically generated with medium confidence">
              <a:extLst>
                <a:ext uri="{FF2B5EF4-FFF2-40B4-BE49-F238E27FC236}">
                  <a16:creationId xmlns:a16="http://schemas.microsoft.com/office/drawing/2014/main" id="{16EE633D-472A-499F-831E-CA5386040B6A}"/>
                </a:ext>
              </a:extLst>
            </p:cNvPr>
            <p:cNvPicPr>
              <a:picLocks noChangeAspect="1"/>
            </p:cNvPicPr>
            <p:nvPr/>
          </p:nvPicPr>
          <p:blipFill>
            <a:blip r:embed="rId3"/>
            <a:stretch>
              <a:fillRect/>
            </a:stretch>
          </p:blipFill>
          <p:spPr>
            <a:xfrm>
              <a:off x="6144359" y="2207867"/>
              <a:ext cx="1950563" cy="1221133"/>
            </a:xfrm>
            <a:prstGeom prst="rect">
              <a:avLst/>
            </a:prstGeom>
          </p:spPr>
        </p:pic>
        <p:sp>
          <p:nvSpPr>
            <p:cNvPr id="6" name="Cross 5">
              <a:extLst>
                <a:ext uri="{FF2B5EF4-FFF2-40B4-BE49-F238E27FC236}">
                  <a16:creationId xmlns:a16="http://schemas.microsoft.com/office/drawing/2014/main" id="{AE6244D8-B0F1-40E4-B9D3-AC782FC798A7}"/>
                </a:ext>
              </a:extLst>
            </p:cNvPr>
            <p:cNvSpPr/>
            <p:nvPr/>
          </p:nvSpPr>
          <p:spPr>
            <a:xfrm rot="18721624">
              <a:off x="6648035" y="2247618"/>
              <a:ext cx="1363639" cy="1396865"/>
            </a:xfrm>
            <a:prstGeom prst="plus">
              <a:avLst>
                <a:gd name="adj" fmla="val 454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13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827E-4AC3-45A0-A385-74DD639783B3}"/>
              </a:ext>
            </a:extLst>
          </p:cNvPr>
          <p:cNvSpPr>
            <a:spLocks noGrp="1"/>
          </p:cNvSpPr>
          <p:nvPr>
            <p:ph type="title"/>
          </p:nvPr>
        </p:nvSpPr>
        <p:spPr>
          <a:xfrm>
            <a:off x="628650" y="983456"/>
            <a:ext cx="7886700" cy="948584"/>
          </a:xfrm>
        </p:spPr>
        <p:txBody>
          <a:bodyPr>
            <a:normAutofit/>
          </a:bodyPr>
          <a:lstStyle/>
          <a:p>
            <a:r>
              <a:rPr lang="en-GB" sz="3600" b="1" dirty="0"/>
              <a:t>Resources</a:t>
            </a:r>
          </a:p>
        </p:txBody>
      </p:sp>
      <p:sp>
        <p:nvSpPr>
          <p:cNvPr id="3" name="Content Placeholder 2">
            <a:extLst>
              <a:ext uri="{FF2B5EF4-FFF2-40B4-BE49-F238E27FC236}">
                <a16:creationId xmlns:a16="http://schemas.microsoft.com/office/drawing/2014/main" id="{6DBE0DBC-076F-4540-8DD6-DD89A8DBBB38}"/>
              </a:ext>
            </a:extLst>
          </p:cNvPr>
          <p:cNvSpPr>
            <a:spLocks noGrp="1"/>
          </p:cNvSpPr>
          <p:nvPr>
            <p:ph idx="1"/>
          </p:nvPr>
        </p:nvSpPr>
        <p:spPr>
          <a:xfrm>
            <a:off x="628650" y="1812284"/>
            <a:ext cx="7886700" cy="4095904"/>
          </a:xfrm>
        </p:spPr>
        <p:txBody>
          <a:bodyPr>
            <a:noAutofit/>
          </a:bodyPr>
          <a:lstStyle/>
          <a:p>
            <a:pPr>
              <a:lnSpc>
                <a:spcPct val="120000"/>
              </a:lnSpc>
            </a:pPr>
            <a:r>
              <a:rPr lang="en-GB" sz="2400" dirty="0"/>
              <a:t>The racer must be made from the following materials and resources:</a:t>
            </a:r>
          </a:p>
          <a:p>
            <a:pPr lvl="1">
              <a:lnSpc>
                <a:spcPct val="100000"/>
              </a:lnSpc>
            </a:pPr>
            <a:r>
              <a:rPr lang="en-GB" dirty="0"/>
              <a:t>Card</a:t>
            </a:r>
          </a:p>
          <a:p>
            <a:pPr lvl="1">
              <a:lnSpc>
                <a:spcPct val="100000"/>
              </a:lnSpc>
            </a:pPr>
            <a:r>
              <a:rPr lang="en-GB" dirty="0"/>
              <a:t>Straws</a:t>
            </a:r>
          </a:p>
          <a:p>
            <a:pPr lvl="1">
              <a:lnSpc>
                <a:spcPct val="100000"/>
              </a:lnSpc>
            </a:pPr>
            <a:r>
              <a:rPr lang="en-GB" dirty="0"/>
              <a:t>Wooden dowels</a:t>
            </a:r>
          </a:p>
          <a:p>
            <a:pPr lvl="1">
              <a:lnSpc>
                <a:spcPct val="100000"/>
              </a:lnSpc>
            </a:pPr>
            <a:r>
              <a:rPr lang="en-GB" dirty="0"/>
              <a:t>Wheels (or plastic bottle tops)</a:t>
            </a:r>
          </a:p>
          <a:p>
            <a:pPr lvl="1">
              <a:lnSpc>
                <a:spcPct val="100000"/>
              </a:lnSpc>
            </a:pPr>
            <a:r>
              <a:rPr lang="en-GB" dirty="0"/>
              <a:t>Card tubes</a:t>
            </a:r>
          </a:p>
          <a:p>
            <a:pPr lvl="1">
              <a:lnSpc>
                <a:spcPct val="100000"/>
              </a:lnSpc>
            </a:pPr>
            <a:r>
              <a:rPr lang="en-GB" dirty="0"/>
              <a:t>Masking tape</a:t>
            </a:r>
          </a:p>
          <a:p>
            <a:pPr lvl="1">
              <a:lnSpc>
                <a:spcPct val="100000"/>
              </a:lnSpc>
            </a:pPr>
            <a:r>
              <a:rPr lang="en-GB" dirty="0"/>
              <a:t>Glue and glue gun</a:t>
            </a:r>
          </a:p>
        </p:txBody>
      </p:sp>
      <p:pic>
        <p:nvPicPr>
          <p:cNvPr id="5" name="Picture 4" descr="Shape&#10;&#10;Description automatically generated with medium confidence">
            <a:extLst>
              <a:ext uri="{FF2B5EF4-FFF2-40B4-BE49-F238E27FC236}">
                <a16:creationId xmlns:a16="http://schemas.microsoft.com/office/drawing/2014/main" id="{7D7DA11B-2C7B-4C41-BEBA-6931F887FFAF}"/>
              </a:ext>
            </a:extLst>
          </p:cNvPr>
          <p:cNvPicPr>
            <a:picLocks noChangeAspect="1"/>
          </p:cNvPicPr>
          <p:nvPr/>
        </p:nvPicPr>
        <p:blipFill>
          <a:blip r:embed="rId3"/>
          <a:stretch>
            <a:fillRect/>
          </a:stretch>
        </p:blipFill>
        <p:spPr>
          <a:xfrm>
            <a:off x="5051502" y="4059009"/>
            <a:ext cx="3865077" cy="1932539"/>
          </a:xfrm>
          <a:prstGeom prst="rect">
            <a:avLst/>
          </a:prstGeom>
        </p:spPr>
      </p:pic>
    </p:spTree>
    <p:extLst>
      <p:ext uri="{BB962C8B-B14F-4D97-AF65-F5344CB8AC3E}">
        <p14:creationId xmlns:p14="http://schemas.microsoft.com/office/powerpoint/2010/main" val="329579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628650" y="1036836"/>
            <a:ext cx="7886700" cy="704668"/>
          </a:xfrm>
        </p:spPr>
        <p:txBody>
          <a:bodyPr>
            <a:normAutofit/>
          </a:bodyPr>
          <a:lstStyle/>
          <a:p>
            <a:r>
              <a:rPr lang="en-GB" sz="3600" b="1" dirty="0"/>
              <a:t>Example Racer</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50" y="1796185"/>
            <a:ext cx="7775017" cy="859871"/>
          </a:xfrm>
        </p:spPr>
        <p:txBody>
          <a:bodyPr>
            <a:normAutofit/>
          </a:bodyPr>
          <a:lstStyle/>
          <a:p>
            <a:r>
              <a:rPr lang="en-GB" sz="2400" dirty="0"/>
              <a:t>The following steps show an example of how an egg racer could be made</a:t>
            </a:r>
          </a:p>
        </p:txBody>
      </p:sp>
      <p:grpSp>
        <p:nvGrpSpPr>
          <p:cNvPr id="4" name="Group 3">
            <a:extLst>
              <a:ext uri="{FF2B5EF4-FFF2-40B4-BE49-F238E27FC236}">
                <a16:creationId xmlns:a16="http://schemas.microsoft.com/office/drawing/2014/main" id="{18112679-F364-4AFD-B72D-725201FF9553}"/>
              </a:ext>
            </a:extLst>
          </p:cNvPr>
          <p:cNvGrpSpPr/>
          <p:nvPr/>
        </p:nvGrpSpPr>
        <p:grpSpPr>
          <a:xfrm rot="5400000">
            <a:off x="5583497" y="2702968"/>
            <a:ext cx="2659224" cy="3204479"/>
            <a:chOff x="5791202" y="2009132"/>
            <a:chExt cx="2929578" cy="3205779"/>
          </a:xfrm>
        </p:grpSpPr>
        <p:sp>
          <p:nvSpPr>
            <p:cNvPr id="5" name="Rectangle 4">
              <a:extLst>
                <a:ext uri="{FF2B5EF4-FFF2-40B4-BE49-F238E27FC236}">
                  <a16:creationId xmlns:a16="http://schemas.microsoft.com/office/drawing/2014/main" id="{D49697F2-28B4-4BB4-8AC4-6DE990A763DB}"/>
                </a:ext>
              </a:extLst>
            </p:cNvPr>
            <p:cNvSpPr/>
            <p:nvPr/>
          </p:nvSpPr>
          <p:spPr>
            <a:xfrm>
              <a:off x="6197088" y="2009132"/>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600" dirty="0"/>
            </a:p>
          </p:txBody>
        </p:sp>
        <p:sp>
          <p:nvSpPr>
            <p:cNvPr id="8" name="Rectangle 7">
              <a:extLst>
                <a:ext uri="{FF2B5EF4-FFF2-40B4-BE49-F238E27FC236}">
                  <a16:creationId xmlns:a16="http://schemas.microsoft.com/office/drawing/2014/main" id="{81C765EC-F926-486A-B8E6-18B208AECC6D}"/>
                </a:ext>
              </a:extLst>
            </p:cNvPr>
            <p:cNvSpPr/>
            <p:nvPr/>
          </p:nvSpPr>
          <p:spPr>
            <a:xfrm>
              <a:off x="5841402" y="2357811"/>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6226391-4DDA-4CEF-B18E-826172D83BEA}"/>
                </a:ext>
              </a:extLst>
            </p:cNvPr>
            <p:cNvSpPr/>
            <p:nvPr/>
          </p:nvSpPr>
          <p:spPr>
            <a:xfrm>
              <a:off x="8314894" y="2366020"/>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20A9636-3027-4003-9E96-FAE2CDAF1CAF}"/>
                </a:ext>
              </a:extLst>
            </p:cNvPr>
            <p:cNvSpPr/>
            <p:nvPr/>
          </p:nvSpPr>
          <p:spPr>
            <a:xfrm>
              <a:off x="8314894"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C51878F-5681-45CF-86FE-4077EA8F38A9}"/>
                </a:ext>
              </a:extLst>
            </p:cNvPr>
            <p:cNvSpPr/>
            <p:nvPr/>
          </p:nvSpPr>
          <p:spPr>
            <a:xfrm>
              <a:off x="5841402"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9D03A1E-5040-424D-9D97-5CACA290736C}"/>
                </a:ext>
              </a:extLst>
            </p:cNvPr>
            <p:cNvSpPr/>
            <p:nvPr/>
          </p:nvSpPr>
          <p:spPr>
            <a:xfrm>
              <a:off x="8542937"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DD44D5DF-3861-484A-B6B6-0660ED27F85E}"/>
                </a:ext>
              </a:extLst>
            </p:cNvPr>
            <p:cNvSpPr/>
            <p:nvPr/>
          </p:nvSpPr>
          <p:spPr>
            <a:xfrm>
              <a:off x="8542937"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A3FCB443-3B15-4842-9578-841D407D667E}"/>
                </a:ext>
              </a:extLst>
            </p:cNvPr>
            <p:cNvSpPr/>
            <p:nvPr/>
          </p:nvSpPr>
          <p:spPr>
            <a:xfrm>
              <a:off x="5791202"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3F186047-0A97-4756-BCD3-73B3FA00DDC9}"/>
                </a:ext>
              </a:extLst>
            </p:cNvPr>
            <p:cNvSpPr/>
            <p:nvPr/>
          </p:nvSpPr>
          <p:spPr>
            <a:xfrm>
              <a:off x="5793251"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94573FC4-F709-413A-AA71-6DF018A222BD}"/>
                </a:ext>
              </a:extLst>
            </p:cNvPr>
            <p:cNvGrpSpPr/>
            <p:nvPr/>
          </p:nvGrpSpPr>
          <p:grpSpPr>
            <a:xfrm>
              <a:off x="6688605" y="3059876"/>
              <a:ext cx="1160207" cy="1103628"/>
              <a:chOff x="-2143433" y="3428999"/>
              <a:chExt cx="1327355" cy="1291625"/>
            </a:xfrm>
          </p:grpSpPr>
          <p:sp>
            <p:nvSpPr>
              <p:cNvPr id="17" name="Oval 16">
                <a:extLst>
                  <a:ext uri="{FF2B5EF4-FFF2-40B4-BE49-F238E27FC236}">
                    <a16:creationId xmlns:a16="http://schemas.microsoft.com/office/drawing/2014/main" id="{5CF0E5B2-2EA9-4DB8-B63B-EF338B02819E}"/>
                  </a:ext>
                </a:extLst>
              </p:cNvPr>
              <p:cNvSpPr/>
              <p:nvPr/>
            </p:nvSpPr>
            <p:spPr>
              <a:xfrm>
                <a:off x="-2143433" y="3428999"/>
                <a:ext cx="1327355" cy="1291625"/>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E41B539-FEB4-4B31-9BFA-F6EA17BB704A}"/>
                  </a:ext>
                </a:extLst>
              </p:cNvPr>
              <p:cNvSpPr/>
              <p:nvPr/>
            </p:nvSpPr>
            <p:spPr>
              <a:xfrm>
                <a:off x="-1973684" y="3616995"/>
                <a:ext cx="990458" cy="915632"/>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pic>
        <p:nvPicPr>
          <p:cNvPr id="7" name="Picture 6">
            <a:extLst>
              <a:ext uri="{FF2B5EF4-FFF2-40B4-BE49-F238E27FC236}">
                <a16:creationId xmlns:a16="http://schemas.microsoft.com/office/drawing/2014/main" id="{F97715E2-9EB7-432E-A79A-9B590FB2956F}"/>
              </a:ext>
            </a:extLst>
          </p:cNvPr>
          <p:cNvPicPr>
            <a:picLocks noChangeAspect="1"/>
          </p:cNvPicPr>
          <p:nvPr/>
        </p:nvPicPr>
        <p:blipFill>
          <a:blip r:embed="rId3"/>
          <a:stretch>
            <a:fillRect/>
          </a:stretch>
        </p:blipFill>
        <p:spPr>
          <a:xfrm>
            <a:off x="910180" y="2863054"/>
            <a:ext cx="3936996" cy="2952747"/>
          </a:xfrm>
          <a:prstGeom prst="rect">
            <a:avLst/>
          </a:prstGeom>
        </p:spPr>
      </p:pic>
    </p:spTree>
    <p:extLst>
      <p:ext uri="{BB962C8B-B14F-4D97-AF65-F5344CB8AC3E}">
        <p14:creationId xmlns:p14="http://schemas.microsoft.com/office/powerpoint/2010/main" val="211011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1" y="1035191"/>
            <a:ext cx="6528935" cy="641210"/>
          </a:xfrm>
        </p:spPr>
        <p:txBody>
          <a:bodyPr>
            <a:normAutofit/>
          </a:bodyPr>
          <a:lstStyle/>
          <a:p>
            <a:r>
              <a:rPr lang="en-GB" sz="3600" b="1" dirty="0"/>
              <a:t>Step 1 – Making the base</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90089" y="2775476"/>
            <a:ext cx="4448908" cy="1457659"/>
          </a:xfrm>
        </p:spPr>
        <p:txBody>
          <a:bodyPr>
            <a:normAutofit/>
          </a:bodyPr>
          <a:lstStyle/>
          <a:p>
            <a:r>
              <a:rPr lang="en-GB" sz="2000" dirty="0"/>
              <a:t>⚠</a:t>
            </a:r>
            <a:r>
              <a:rPr lang="en-GB" sz="1600" dirty="0"/>
              <a:t> </a:t>
            </a:r>
            <a:r>
              <a:rPr lang="en-GB" sz="2400" dirty="0"/>
              <a:t>Cut a piece of card 150 mm (length) x 70 mm (width)</a:t>
            </a:r>
          </a:p>
        </p:txBody>
      </p:sp>
      <p:grpSp>
        <p:nvGrpSpPr>
          <p:cNvPr id="3" name="Group 2">
            <a:extLst>
              <a:ext uri="{FF2B5EF4-FFF2-40B4-BE49-F238E27FC236}">
                <a16:creationId xmlns:a16="http://schemas.microsoft.com/office/drawing/2014/main" id="{BEF179D5-45B7-4990-8CF2-C32AA2EED6D3}"/>
              </a:ext>
            </a:extLst>
          </p:cNvPr>
          <p:cNvGrpSpPr/>
          <p:nvPr/>
        </p:nvGrpSpPr>
        <p:grpSpPr>
          <a:xfrm>
            <a:off x="5389580" y="1754460"/>
            <a:ext cx="3742844" cy="4354127"/>
            <a:chOff x="5389580" y="1506071"/>
            <a:chExt cx="3742844" cy="4354127"/>
          </a:xfrm>
        </p:grpSpPr>
        <p:sp>
          <p:nvSpPr>
            <p:cNvPr id="2" name="Rectangle 1">
              <a:extLst>
                <a:ext uri="{FF2B5EF4-FFF2-40B4-BE49-F238E27FC236}">
                  <a16:creationId xmlns:a16="http://schemas.microsoft.com/office/drawing/2014/main" id="{80B044A8-31F1-4C54-A698-45F31BED2A04}"/>
                </a:ext>
              </a:extLst>
            </p:cNvPr>
            <p:cNvSpPr/>
            <p:nvPr/>
          </p:nvSpPr>
          <p:spPr>
            <a:xfrm>
              <a:off x="5389581" y="1506071"/>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a:t>Piece of card</a:t>
              </a:r>
            </a:p>
          </p:txBody>
        </p:sp>
        <p:grpSp>
          <p:nvGrpSpPr>
            <p:cNvPr id="5" name="Group 4">
              <a:extLst>
                <a:ext uri="{FF2B5EF4-FFF2-40B4-BE49-F238E27FC236}">
                  <a16:creationId xmlns:a16="http://schemas.microsoft.com/office/drawing/2014/main" id="{5211CB61-7AD8-49F4-B178-356CE868DD3A}"/>
                </a:ext>
              </a:extLst>
            </p:cNvPr>
            <p:cNvGrpSpPr/>
            <p:nvPr/>
          </p:nvGrpSpPr>
          <p:grpSpPr>
            <a:xfrm>
              <a:off x="7595155" y="1506071"/>
              <a:ext cx="331419" cy="3205779"/>
              <a:chOff x="6033780" y="1830979"/>
              <a:chExt cx="331419" cy="3405358"/>
            </a:xfrm>
          </p:grpSpPr>
          <p:cxnSp>
            <p:nvCxnSpPr>
              <p:cNvPr id="8" name="Straight Connector 7">
                <a:extLst>
                  <a:ext uri="{FF2B5EF4-FFF2-40B4-BE49-F238E27FC236}">
                    <a16:creationId xmlns:a16="http://schemas.microsoft.com/office/drawing/2014/main" id="{CDD0324F-8695-4AF5-A892-716890A4BF31}"/>
                  </a:ext>
                </a:extLst>
              </p:cNvPr>
              <p:cNvCxnSpPr>
                <a:cxnSpLocks/>
              </p:cNvCxnSpPr>
              <p:nvPr/>
            </p:nvCxnSpPr>
            <p:spPr>
              <a:xfrm rot="5400000">
                <a:off x="6196596" y="1668163"/>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87041331-4488-4476-8762-8E87BC5032AA}"/>
                  </a:ext>
                </a:extLst>
              </p:cNvPr>
              <p:cNvCxnSpPr>
                <a:cxnSpLocks/>
              </p:cNvCxnSpPr>
              <p:nvPr/>
            </p:nvCxnSpPr>
            <p:spPr>
              <a:xfrm flipH="1" flipV="1">
                <a:off x="6196596" y="1830979"/>
                <a:ext cx="5787" cy="3405358"/>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8F16B76-E922-42DD-95C0-0CC35F4EB50D}"/>
                  </a:ext>
                </a:extLst>
              </p:cNvPr>
              <p:cNvCxnSpPr>
                <a:cxnSpLocks/>
              </p:cNvCxnSpPr>
              <p:nvPr/>
            </p:nvCxnSpPr>
            <p:spPr>
              <a:xfrm rot="5400000">
                <a:off x="6202383" y="5065536"/>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D23CE73-74BB-4C3B-9DC8-DB3A8570CB04}"/>
                </a:ext>
              </a:extLst>
            </p:cNvPr>
            <p:cNvGrpSpPr/>
            <p:nvPr/>
          </p:nvGrpSpPr>
          <p:grpSpPr>
            <a:xfrm>
              <a:off x="5389580" y="4825862"/>
              <a:ext cx="2117806" cy="325632"/>
              <a:chOff x="5084365" y="3428269"/>
              <a:chExt cx="2069310" cy="339012"/>
            </a:xfrm>
          </p:grpSpPr>
          <p:cxnSp>
            <p:nvCxnSpPr>
              <p:cNvPr id="12" name="Straight Connector 11">
                <a:extLst>
                  <a:ext uri="{FF2B5EF4-FFF2-40B4-BE49-F238E27FC236}">
                    <a16:creationId xmlns:a16="http://schemas.microsoft.com/office/drawing/2014/main" id="{E7F140C4-7FDA-4386-879F-A276A87354DB}"/>
                  </a:ext>
                </a:extLst>
              </p:cNvPr>
              <p:cNvCxnSpPr>
                <a:cxnSpLocks/>
              </p:cNvCxnSpPr>
              <p:nvPr/>
            </p:nvCxnSpPr>
            <p:spPr>
              <a:xfrm>
                <a:off x="5084365" y="3428269"/>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833260A-3D39-4313-9C05-6C8031D2B405}"/>
                  </a:ext>
                </a:extLst>
              </p:cNvPr>
              <p:cNvCxnSpPr>
                <a:cxnSpLocks/>
              </p:cNvCxnSpPr>
              <p:nvPr/>
            </p:nvCxnSpPr>
            <p:spPr>
              <a:xfrm flipH="1">
                <a:off x="5084365" y="3619314"/>
                <a:ext cx="2047988" cy="0"/>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C1C4E46-8C2C-4424-A8A3-11F9D1CDB5F0}"/>
                  </a:ext>
                </a:extLst>
              </p:cNvPr>
              <p:cNvCxnSpPr>
                <a:cxnSpLocks/>
              </p:cNvCxnSpPr>
              <p:nvPr/>
            </p:nvCxnSpPr>
            <p:spPr>
              <a:xfrm>
                <a:off x="7153675" y="3441649"/>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1C31E7A5-75CF-467D-9EBE-F503017231E1}"/>
                </a:ext>
              </a:extLst>
            </p:cNvPr>
            <p:cNvSpPr txBox="1"/>
            <p:nvPr/>
          </p:nvSpPr>
          <p:spPr>
            <a:xfrm>
              <a:off x="7763757" y="2689704"/>
              <a:ext cx="1368667"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Length</a:t>
              </a:r>
            </a:p>
            <a:p>
              <a:pPr algn="ctr"/>
              <a:r>
                <a:rPr lang="en-GB" sz="2400" dirty="0">
                  <a:latin typeface="Arial" panose="020B0604020202020204" pitchFamily="34" charset="0"/>
                  <a:cs typeface="Arial" panose="020B0604020202020204" pitchFamily="34" charset="0"/>
                </a:rPr>
                <a:t>150 mm</a:t>
              </a:r>
            </a:p>
          </p:txBody>
        </p:sp>
        <p:sp>
          <p:nvSpPr>
            <p:cNvPr id="16" name="TextBox 15">
              <a:extLst>
                <a:ext uri="{FF2B5EF4-FFF2-40B4-BE49-F238E27FC236}">
                  <a16:creationId xmlns:a16="http://schemas.microsoft.com/office/drawing/2014/main" id="{3A6CA789-0F34-4349-8D49-057EE5307773}"/>
                </a:ext>
              </a:extLst>
            </p:cNvPr>
            <p:cNvSpPr txBox="1"/>
            <p:nvPr/>
          </p:nvSpPr>
          <p:spPr>
            <a:xfrm>
              <a:off x="5813846" y="5029201"/>
              <a:ext cx="126927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Width</a:t>
              </a:r>
            </a:p>
            <a:p>
              <a:pPr algn="ctr"/>
              <a:r>
                <a:rPr lang="en-GB" sz="2400" dirty="0">
                  <a:latin typeface="Arial" panose="020B0604020202020204" pitchFamily="34" charset="0"/>
                  <a:cs typeface="Arial" panose="020B0604020202020204" pitchFamily="34" charset="0"/>
                </a:rPr>
                <a:t>70 mm</a:t>
              </a:r>
            </a:p>
          </p:txBody>
        </p:sp>
      </p:grpSp>
    </p:spTree>
    <p:extLst>
      <p:ext uri="{BB962C8B-B14F-4D97-AF65-F5344CB8AC3E}">
        <p14:creationId xmlns:p14="http://schemas.microsoft.com/office/powerpoint/2010/main" val="296313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1" y="1035191"/>
            <a:ext cx="7972727" cy="773284"/>
          </a:xfrm>
        </p:spPr>
        <p:txBody>
          <a:bodyPr>
            <a:normAutofit/>
          </a:bodyPr>
          <a:lstStyle/>
          <a:p>
            <a:r>
              <a:rPr lang="en-GB" sz="3600" b="1" dirty="0"/>
              <a:t>Step 2a – Making the wheel axles</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0" y="2624865"/>
            <a:ext cx="3610345" cy="2840020"/>
          </a:xfrm>
        </p:spPr>
        <p:txBody>
          <a:bodyPr>
            <a:normAutofit/>
          </a:bodyPr>
          <a:lstStyle/>
          <a:p>
            <a:r>
              <a:rPr lang="en-GB" sz="2000" dirty="0"/>
              <a:t>⚠</a:t>
            </a:r>
            <a:r>
              <a:rPr lang="en-GB" sz="1600" dirty="0"/>
              <a:t> </a:t>
            </a:r>
            <a:r>
              <a:rPr lang="en-GB" sz="2400" dirty="0"/>
              <a:t>Cut two straws to a length of 70 mm each</a:t>
            </a:r>
          </a:p>
          <a:p>
            <a:r>
              <a:rPr lang="en-GB" sz="2400" dirty="0"/>
              <a:t>Use masking tape to stick the straws to each end of the card base  </a:t>
            </a:r>
          </a:p>
        </p:txBody>
      </p:sp>
      <p:grpSp>
        <p:nvGrpSpPr>
          <p:cNvPr id="5" name="Group 4">
            <a:extLst>
              <a:ext uri="{FF2B5EF4-FFF2-40B4-BE49-F238E27FC236}">
                <a16:creationId xmlns:a16="http://schemas.microsoft.com/office/drawing/2014/main" id="{FEA1E58B-CF65-4251-BB29-A896F0B85115}"/>
              </a:ext>
            </a:extLst>
          </p:cNvPr>
          <p:cNvGrpSpPr/>
          <p:nvPr/>
        </p:nvGrpSpPr>
        <p:grpSpPr>
          <a:xfrm>
            <a:off x="4572000" y="1808475"/>
            <a:ext cx="3742894" cy="4318716"/>
            <a:chOff x="4572000" y="1561652"/>
            <a:chExt cx="3742894" cy="4318716"/>
          </a:xfrm>
        </p:grpSpPr>
        <p:sp>
          <p:nvSpPr>
            <p:cNvPr id="2" name="Rectangle 1">
              <a:extLst>
                <a:ext uri="{FF2B5EF4-FFF2-40B4-BE49-F238E27FC236}">
                  <a16:creationId xmlns:a16="http://schemas.microsoft.com/office/drawing/2014/main" id="{80B044A8-31F1-4C54-A698-45F31BED2A04}"/>
                </a:ext>
              </a:extLst>
            </p:cNvPr>
            <p:cNvSpPr/>
            <p:nvPr/>
          </p:nvSpPr>
          <p:spPr>
            <a:xfrm>
              <a:off x="6197088" y="1561652"/>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600" dirty="0"/>
            </a:p>
          </p:txBody>
        </p:sp>
        <p:sp>
          <p:nvSpPr>
            <p:cNvPr id="3" name="Rectangle 2">
              <a:extLst>
                <a:ext uri="{FF2B5EF4-FFF2-40B4-BE49-F238E27FC236}">
                  <a16:creationId xmlns:a16="http://schemas.microsoft.com/office/drawing/2014/main" id="{1D02F799-4BC7-492A-B1DE-BBA52516194D}"/>
                </a:ext>
              </a:extLst>
            </p:cNvPr>
            <p:cNvSpPr/>
            <p:nvPr/>
          </p:nvSpPr>
          <p:spPr>
            <a:xfrm>
              <a:off x="6197088" y="1872396"/>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5E41FB5-F379-47DB-96E4-DFA15B514EB3}"/>
                </a:ext>
              </a:extLst>
            </p:cNvPr>
            <p:cNvSpPr/>
            <p:nvPr/>
          </p:nvSpPr>
          <p:spPr>
            <a:xfrm>
              <a:off x="6197088" y="4273145"/>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423028FD-3C98-4342-9C5E-8E96CE87EB50}"/>
                </a:ext>
              </a:extLst>
            </p:cNvPr>
            <p:cNvGrpSpPr/>
            <p:nvPr/>
          </p:nvGrpSpPr>
          <p:grpSpPr>
            <a:xfrm>
              <a:off x="6197088" y="4846032"/>
              <a:ext cx="2117806" cy="325632"/>
              <a:chOff x="5084365" y="3428269"/>
              <a:chExt cx="2069310" cy="339012"/>
            </a:xfrm>
          </p:grpSpPr>
          <p:cxnSp>
            <p:nvCxnSpPr>
              <p:cNvPr id="19" name="Straight Connector 18">
                <a:extLst>
                  <a:ext uri="{FF2B5EF4-FFF2-40B4-BE49-F238E27FC236}">
                    <a16:creationId xmlns:a16="http://schemas.microsoft.com/office/drawing/2014/main" id="{A3A81267-9EED-4225-A692-02CB5A35B409}"/>
                  </a:ext>
                </a:extLst>
              </p:cNvPr>
              <p:cNvCxnSpPr>
                <a:cxnSpLocks/>
              </p:cNvCxnSpPr>
              <p:nvPr/>
            </p:nvCxnSpPr>
            <p:spPr>
              <a:xfrm>
                <a:off x="5084365" y="3428269"/>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A942A39-B0A1-4F50-A4C7-510DC7BD964F}"/>
                  </a:ext>
                </a:extLst>
              </p:cNvPr>
              <p:cNvCxnSpPr>
                <a:cxnSpLocks/>
              </p:cNvCxnSpPr>
              <p:nvPr/>
            </p:nvCxnSpPr>
            <p:spPr>
              <a:xfrm flipH="1">
                <a:off x="5084365" y="3619314"/>
                <a:ext cx="2047988" cy="0"/>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073DED3-C440-4017-96B8-AEAA09BFBB25}"/>
                  </a:ext>
                </a:extLst>
              </p:cNvPr>
              <p:cNvCxnSpPr>
                <a:cxnSpLocks/>
              </p:cNvCxnSpPr>
              <p:nvPr/>
            </p:nvCxnSpPr>
            <p:spPr>
              <a:xfrm>
                <a:off x="7153675" y="3441649"/>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id="{CB7994AA-0AA5-4ADC-9BA0-C4819C26F547}"/>
                </a:ext>
              </a:extLst>
            </p:cNvPr>
            <p:cNvSpPr txBox="1"/>
            <p:nvPr/>
          </p:nvSpPr>
          <p:spPr>
            <a:xfrm>
              <a:off x="6621354" y="5049371"/>
              <a:ext cx="126927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Width</a:t>
              </a:r>
            </a:p>
            <a:p>
              <a:pPr algn="ctr"/>
              <a:r>
                <a:rPr lang="en-GB" sz="2400" dirty="0">
                  <a:latin typeface="Arial" panose="020B0604020202020204" pitchFamily="34" charset="0"/>
                  <a:cs typeface="Arial" panose="020B0604020202020204" pitchFamily="34" charset="0"/>
                </a:rPr>
                <a:t>70 mm</a:t>
              </a:r>
            </a:p>
          </p:txBody>
        </p:sp>
        <p:sp>
          <p:nvSpPr>
            <p:cNvPr id="4" name="TextBox 3">
              <a:extLst>
                <a:ext uri="{FF2B5EF4-FFF2-40B4-BE49-F238E27FC236}">
                  <a16:creationId xmlns:a16="http://schemas.microsoft.com/office/drawing/2014/main" id="{420F11AA-39D1-4B91-A2BF-0823F4B98402}"/>
                </a:ext>
              </a:extLst>
            </p:cNvPr>
            <p:cNvSpPr txBox="1"/>
            <p:nvPr/>
          </p:nvSpPr>
          <p:spPr>
            <a:xfrm>
              <a:off x="4572000" y="3086530"/>
              <a:ext cx="1134757"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Straws</a:t>
              </a:r>
            </a:p>
          </p:txBody>
        </p:sp>
        <p:cxnSp>
          <p:nvCxnSpPr>
            <p:cNvPr id="23" name="Straight Connector 22">
              <a:extLst>
                <a:ext uri="{FF2B5EF4-FFF2-40B4-BE49-F238E27FC236}">
                  <a16:creationId xmlns:a16="http://schemas.microsoft.com/office/drawing/2014/main" id="{03F51D44-66AE-4C81-BA28-88B371B6F04D}"/>
                </a:ext>
              </a:extLst>
            </p:cNvPr>
            <p:cNvCxnSpPr>
              <a:cxnSpLocks/>
              <a:stCxn id="4" idx="0"/>
            </p:cNvCxnSpPr>
            <p:nvPr/>
          </p:nvCxnSpPr>
          <p:spPr>
            <a:xfrm flipV="1">
              <a:off x="5139379" y="2055276"/>
              <a:ext cx="949449" cy="1031254"/>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C5849BF8-1AE8-475E-92BF-C9B582EFF23A}"/>
                </a:ext>
              </a:extLst>
            </p:cNvPr>
            <p:cNvCxnSpPr>
              <a:cxnSpLocks/>
              <a:stCxn id="4" idx="2"/>
            </p:cNvCxnSpPr>
            <p:nvPr/>
          </p:nvCxnSpPr>
          <p:spPr>
            <a:xfrm>
              <a:off x="5139379" y="3548195"/>
              <a:ext cx="949449" cy="816390"/>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4998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1" y="1035190"/>
            <a:ext cx="7972737" cy="775033"/>
          </a:xfrm>
        </p:spPr>
        <p:txBody>
          <a:bodyPr>
            <a:normAutofit/>
          </a:bodyPr>
          <a:lstStyle/>
          <a:p>
            <a:r>
              <a:rPr lang="en-GB" sz="3600" b="1" dirty="0"/>
              <a:t>Step 2b – Making the wheel axles</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624865"/>
            <a:ext cx="3222588" cy="2840020"/>
          </a:xfrm>
        </p:spPr>
        <p:txBody>
          <a:bodyPr>
            <a:normAutofit/>
          </a:bodyPr>
          <a:lstStyle/>
          <a:p>
            <a:r>
              <a:rPr lang="en-GB" sz="2400" dirty="0"/>
              <a:t>Insert your dowel into the straws</a:t>
            </a:r>
          </a:p>
          <a:p>
            <a:r>
              <a:rPr lang="en-GB" sz="2400" dirty="0"/>
              <a:t>Leave an equal amount of space on each side for the wheels to fit</a:t>
            </a:r>
          </a:p>
        </p:txBody>
      </p:sp>
      <p:sp>
        <p:nvSpPr>
          <p:cNvPr id="2" name="Rectangle 1">
            <a:extLst>
              <a:ext uri="{FF2B5EF4-FFF2-40B4-BE49-F238E27FC236}">
                <a16:creationId xmlns:a16="http://schemas.microsoft.com/office/drawing/2014/main" id="{80B044A8-31F1-4C54-A698-45F31BED2A04}"/>
              </a:ext>
            </a:extLst>
          </p:cNvPr>
          <p:cNvSpPr/>
          <p:nvPr/>
        </p:nvSpPr>
        <p:spPr>
          <a:xfrm>
            <a:off x="6197088" y="2009132"/>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600" dirty="0"/>
          </a:p>
        </p:txBody>
      </p:sp>
      <p:sp>
        <p:nvSpPr>
          <p:cNvPr id="3" name="Rectangle 2">
            <a:extLst>
              <a:ext uri="{FF2B5EF4-FFF2-40B4-BE49-F238E27FC236}">
                <a16:creationId xmlns:a16="http://schemas.microsoft.com/office/drawing/2014/main" id="{1D02F799-4BC7-492A-B1DE-BBA52516194D}"/>
              </a:ext>
            </a:extLst>
          </p:cNvPr>
          <p:cNvSpPr/>
          <p:nvPr/>
        </p:nvSpPr>
        <p:spPr>
          <a:xfrm>
            <a:off x="6197088" y="2319876"/>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5E41FB5-F379-47DB-96E4-DFA15B514EB3}"/>
              </a:ext>
            </a:extLst>
          </p:cNvPr>
          <p:cNvSpPr/>
          <p:nvPr/>
        </p:nvSpPr>
        <p:spPr>
          <a:xfrm>
            <a:off x="6197088" y="4720625"/>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20F11AA-39D1-4B91-A2BF-0823F4B98402}"/>
              </a:ext>
            </a:extLst>
          </p:cNvPr>
          <p:cNvSpPr txBox="1"/>
          <p:nvPr/>
        </p:nvSpPr>
        <p:spPr>
          <a:xfrm>
            <a:off x="4072935" y="3498477"/>
            <a:ext cx="1043492"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Dowel</a:t>
            </a:r>
          </a:p>
        </p:txBody>
      </p:sp>
      <p:cxnSp>
        <p:nvCxnSpPr>
          <p:cNvPr id="23" name="Straight Connector 22">
            <a:extLst>
              <a:ext uri="{FF2B5EF4-FFF2-40B4-BE49-F238E27FC236}">
                <a16:creationId xmlns:a16="http://schemas.microsoft.com/office/drawing/2014/main" id="{03F51D44-66AE-4C81-BA28-88B371B6F04D}"/>
              </a:ext>
            </a:extLst>
          </p:cNvPr>
          <p:cNvCxnSpPr>
            <a:cxnSpLocks/>
          </p:cNvCxnSpPr>
          <p:nvPr/>
        </p:nvCxnSpPr>
        <p:spPr>
          <a:xfrm flipV="1">
            <a:off x="4824367" y="2449286"/>
            <a:ext cx="903817" cy="1031254"/>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C5849BF8-1AE8-475E-92BF-C9B582EFF23A}"/>
              </a:ext>
            </a:extLst>
          </p:cNvPr>
          <p:cNvCxnSpPr>
            <a:cxnSpLocks/>
          </p:cNvCxnSpPr>
          <p:nvPr/>
        </p:nvCxnSpPr>
        <p:spPr>
          <a:xfrm>
            <a:off x="4828864" y="3958394"/>
            <a:ext cx="903817" cy="816390"/>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886E03F3-AE27-41E3-A7F0-183779D11E82}"/>
              </a:ext>
            </a:extLst>
          </p:cNvPr>
          <p:cNvSpPr/>
          <p:nvPr/>
        </p:nvSpPr>
        <p:spPr>
          <a:xfrm>
            <a:off x="5841402" y="2357811"/>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8E78BDF-3B48-442E-B81A-D2A95E03C10C}"/>
              </a:ext>
            </a:extLst>
          </p:cNvPr>
          <p:cNvSpPr/>
          <p:nvPr/>
        </p:nvSpPr>
        <p:spPr>
          <a:xfrm>
            <a:off x="8314894" y="2366020"/>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9E54BBB-B33F-4280-9D11-CA66BC4B8B9F}"/>
              </a:ext>
            </a:extLst>
          </p:cNvPr>
          <p:cNvSpPr/>
          <p:nvPr/>
        </p:nvSpPr>
        <p:spPr>
          <a:xfrm>
            <a:off x="8314894"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2EAA7C2-47E8-4F51-9BE0-C6C75D38AC0C}"/>
              </a:ext>
            </a:extLst>
          </p:cNvPr>
          <p:cNvSpPr/>
          <p:nvPr/>
        </p:nvSpPr>
        <p:spPr>
          <a:xfrm>
            <a:off x="5841402"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147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CAA72-1D0A-4635-B46C-45D2BDE52698}"/>
              </a:ext>
            </a:extLst>
          </p:cNvPr>
          <p:cNvSpPr>
            <a:spLocks noGrp="1"/>
          </p:cNvSpPr>
          <p:nvPr>
            <p:ph type="title"/>
          </p:nvPr>
        </p:nvSpPr>
        <p:spPr>
          <a:xfrm>
            <a:off x="542612" y="1035190"/>
            <a:ext cx="7335296" cy="840509"/>
          </a:xfrm>
        </p:spPr>
        <p:txBody>
          <a:bodyPr>
            <a:normAutofit/>
          </a:bodyPr>
          <a:lstStyle/>
          <a:p>
            <a:r>
              <a:rPr lang="en-GB" sz="3600" b="1" dirty="0"/>
              <a:t>Step 3 – Adding the wheels</a:t>
            </a:r>
          </a:p>
        </p:txBody>
      </p:sp>
      <p:sp>
        <p:nvSpPr>
          <p:cNvPr id="7" name="Content Placeholder 2">
            <a:extLst>
              <a:ext uri="{FF2B5EF4-FFF2-40B4-BE49-F238E27FC236}">
                <a16:creationId xmlns:a16="http://schemas.microsoft.com/office/drawing/2014/main" id="{E380C58E-4B52-410B-882C-1A2C70A7DA70}"/>
              </a:ext>
            </a:extLst>
          </p:cNvPr>
          <p:cNvSpPr>
            <a:spLocks noGrp="1"/>
          </p:cNvSpPr>
          <p:nvPr>
            <p:ph idx="1"/>
          </p:nvPr>
        </p:nvSpPr>
        <p:spPr>
          <a:xfrm>
            <a:off x="628651" y="2531905"/>
            <a:ext cx="3306441" cy="3441638"/>
          </a:xfrm>
        </p:spPr>
        <p:txBody>
          <a:bodyPr>
            <a:normAutofit/>
          </a:bodyPr>
          <a:lstStyle/>
          <a:p>
            <a:r>
              <a:rPr lang="en-GB" sz="2400" dirty="0"/>
              <a:t>Put glue in the middle of the inside of each bottle top</a:t>
            </a:r>
          </a:p>
          <a:p>
            <a:r>
              <a:rPr lang="en-GB" sz="2400" dirty="0"/>
              <a:t>Use this to join each bottle top to each dowel</a:t>
            </a:r>
          </a:p>
          <a:p>
            <a:r>
              <a:rPr lang="en-GB" sz="2400" dirty="0"/>
              <a:t>These are your wheels!  </a:t>
            </a:r>
          </a:p>
        </p:txBody>
      </p:sp>
      <p:sp>
        <p:nvSpPr>
          <p:cNvPr id="2" name="Rectangle 1">
            <a:extLst>
              <a:ext uri="{FF2B5EF4-FFF2-40B4-BE49-F238E27FC236}">
                <a16:creationId xmlns:a16="http://schemas.microsoft.com/office/drawing/2014/main" id="{80B044A8-31F1-4C54-A698-45F31BED2A04}"/>
              </a:ext>
            </a:extLst>
          </p:cNvPr>
          <p:cNvSpPr/>
          <p:nvPr/>
        </p:nvSpPr>
        <p:spPr>
          <a:xfrm>
            <a:off x="6197088" y="2009132"/>
            <a:ext cx="2117806" cy="3205779"/>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600" dirty="0"/>
          </a:p>
        </p:txBody>
      </p:sp>
      <p:sp>
        <p:nvSpPr>
          <p:cNvPr id="3" name="Rectangle 2">
            <a:extLst>
              <a:ext uri="{FF2B5EF4-FFF2-40B4-BE49-F238E27FC236}">
                <a16:creationId xmlns:a16="http://schemas.microsoft.com/office/drawing/2014/main" id="{1D02F799-4BC7-492A-B1DE-BBA52516194D}"/>
              </a:ext>
            </a:extLst>
          </p:cNvPr>
          <p:cNvSpPr/>
          <p:nvPr/>
        </p:nvSpPr>
        <p:spPr>
          <a:xfrm>
            <a:off x="6197088" y="2319876"/>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5E41FB5-F379-47DB-96E4-DFA15B514EB3}"/>
              </a:ext>
            </a:extLst>
          </p:cNvPr>
          <p:cNvSpPr/>
          <p:nvPr/>
        </p:nvSpPr>
        <p:spPr>
          <a:xfrm>
            <a:off x="6197088" y="4720625"/>
            <a:ext cx="2117806"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20F11AA-39D1-4B91-A2BF-0823F4B98402}"/>
              </a:ext>
            </a:extLst>
          </p:cNvPr>
          <p:cNvSpPr txBox="1"/>
          <p:nvPr/>
        </p:nvSpPr>
        <p:spPr>
          <a:xfrm>
            <a:off x="4072935" y="3498477"/>
            <a:ext cx="121982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Wheels</a:t>
            </a:r>
          </a:p>
        </p:txBody>
      </p:sp>
      <p:cxnSp>
        <p:nvCxnSpPr>
          <p:cNvPr id="23" name="Straight Connector 22">
            <a:extLst>
              <a:ext uri="{FF2B5EF4-FFF2-40B4-BE49-F238E27FC236}">
                <a16:creationId xmlns:a16="http://schemas.microsoft.com/office/drawing/2014/main" id="{03F51D44-66AE-4C81-BA28-88B371B6F04D}"/>
              </a:ext>
            </a:extLst>
          </p:cNvPr>
          <p:cNvCxnSpPr>
            <a:cxnSpLocks/>
          </p:cNvCxnSpPr>
          <p:nvPr/>
        </p:nvCxnSpPr>
        <p:spPr>
          <a:xfrm flipV="1">
            <a:off x="4749542" y="2411315"/>
            <a:ext cx="903817" cy="1031254"/>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C5849BF8-1AE8-475E-92BF-C9B582EFF23A}"/>
              </a:ext>
            </a:extLst>
          </p:cNvPr>
          <p:cNvCxnSpPr>
            <a:cxnSpLocks/>
          </p:cNvCxnSpPr>
          <p:nvPr/>
        </p:nvCxnSpPr>
        <p:spPr>
          <a:xfrm>
            <a:off x="4754062" y="3994340"/>
            <a:ext cx="903817" cy="816390"/>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886E03F3-AE27-41E3-A7F0-183779D11E82}"/>
              </a:ext>
            </a:extLst>
          </p:cNvPr>
          <p:cNvSpPr/>
          <p:nvPr/>
        </p:nvSpPr>
        <p:spPr>
          <a:xfrm>
            <a:off x="5841402" y="2357811"/>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8E78BDF-3B48-442E-B81A-D2A95E03C10C}"/>
              </a:ext>
            </a:extLst>
          </p:cNvPr>
          <p:cNvSpPr/>
          <p:nvPr/>
        </p:nvSpPr>
        <p:spPr>
          <a:xfrm>
            <a:off x="8314894" y="2366020"/>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9E54BBB-B33F-4280-9D11-CA66BC4B8B9F}"/>
              </a:ext>
            </a:extLst>
          </p:cNvPr>
          <p:cNvSpPr/>
          <p:nvPr/>
        </p:nvSpPr>
        <p:spPr>
          <a:xfrm>
            <a:off x="8314894"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2EAA7C2-47E8-4F51-9BE0-C6C75D38AC0C}"/>
              </a:ext>
            </a:extLst>
          </p:cNvPr>
          <p:cNvSpPr/>
          <p:nvPr/>
        </p:nvSpPr>
        <p:spPr>
          <a:xfrm>
            <a:off x="5841402" y="4766769"/>
            <a:ext cx="355686" cy="90592"/>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B794B9C5-9877-43C9-8791-F5B846DAB993}"/>
              </a:ext>
            </a:extLst>
          </p:cNvPr>
          <p:cNvSpPr/>
          <p:nvPr/>
        </p:nvSpPr>
        <p:spPr>
          <a:xfrm>
            <a:off x="8542937"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CC25CB5C-05EC-4FE0-A501-54859548A6F1}"/>
              </a:ext>
            </a:extLst>
          </p:cNvPr>
          <p:cNvSpPr/>
          <p:nvPr/>
        </p:nvSpPr>
        <p:spPr>
          <a:xfrm>
            <a:off x="8542937"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CD3CA158-AA5F-4BEC-B2D5-486E2C90F1C7}"/>
              </a:ext>
            </a:extLst>
          </p:cNvPr>
          <p:cNvSpPr/>
          <p:nvPr/>
        </p:nvSpPr>
        <p:spPr>
          <a:xfrm>
            <a:off x="5791202" y="2120859"/>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D29BB18A-B142-461D-B98F-A8CF0E2CA1F1}"/>
              </a:ext>
            </a:extLst>
          </p:cNvPr>
          <p:cNvSpPr/>
          <p:nvPr/>
        </p:nvSpPr>
        <p:spPr>
          <a:xfrm>
            <a:off x="5793251" y="4521608"/>
            <a:ext cx="177843" cy="58091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6601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678</Words>
  <Application>Microsoft Office PowerPoint</Application>
  <PresentationFormat>On-screen Show (4:3)</PresentationFormat>
  <Paragraphs>75</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Design Brief</vt:lpstr>
      <vt:lpstr>Resources</vt:lpstr>
      <vt:lpstr>Example Racer</vt:lpstr>
      <vt:lpstr>Step 1 – Making the base</vt:lpstr>
      <vt:lpstr>Step 2a – Making the wheel axles</vt:lpstr>
      <vt:lpstr>Step 2b – Making the wheel axles</vt:lpstr>
      <vt:lpstr>Step 3 – Adding the wheels</vt:lpstr>
      <vt:lpstr>Step 4 – Making the egg holder </vt:lpstr>
      <vt:lpstr>Extension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Holly Margerison-Smith</cp:lastModifiedBy>
  <cp:revision>16</cp:revision>
  <dcterms:created xsi:type="dcterms:W3CDTF">2017-06-28T15:11:57Z</dcterms:created>
  <dcterms:modified xsi:type="dcterms:W3CDTF">2023-03-13T12:45:56Z</dcterms:modified>
</cp:coreProperties>
</file>