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3" r:id="rId2"/>
    <p:sldId id="280" r:id="rId3"/>
    <p:sldId id="272" r:id="rId4"/>
    <p:sldId id="274" r:id="rId5"/>
    <p:sldId id="273" r:id="rId6"/>
    <p:sldId id="276" r:id="rId7"/>
    <p:sldId id="275" r:id="rId8"/>
    <p:sldId id="278" r:id="rId9"/>
    <p:sldId id="277"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BAD3B-67AA-4602-BDF0-27732A96DA96}"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BFD0E-0FF0-4116-8A4F-4F10DE54F58C}" type="slidenum">
              <a:rPr lang="en-GB" smtClean="0"/>
              <a:t>‹#›</a:t>
            </a:fld>
            <a:endParaRPr lang="en-GB"/>
          </a:p>
        </p:txBody>
      </p:sp>
    </p:spTree>
    <p:extLst>
      <p:ext uri="{BB962C8B-B14F-4D97-AF65-F5344CB8AC3E}">
        <p14:creationId xmlns:p14="http://schemas.microsoft.com/office/powerpoint/2010/main" val="8930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89322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253790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154381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335705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816429" y="5291018"/>
            <a:ext cx="740228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Investigating velocity and acceleration down a slope </a:t>
            </a:r>
          </a:p>
        </p:txBody>
      </p:sp>
      <p:sp>
        <p:nvSpPr>
          <p:cNvPr id="3" name="TextBox 2">
            <a:extLst>
              <a:ext uri="{FF2B5EF4-FFF2-40B4-BE49-F238E27FC236}">
                <a16:creationId xmlns:a16="http://schemas.microsoft.com/office/drawing/2014/main" id="{F179E8BB-7426-40FC-A251-F3B065DE287F}"/>
              </a:ext>
            </a:extLst>
          </p:cNvPr>
          <p:cNvSpPr txBox="1"/>
          <p:nvPr/>
        </p:nvSpPr>
        <p:spPr>
          <a:xfrm>
            <a:off x="1527273" y="1023524"/>
            <a:ext cx="7128792" cy="1569660"/>
          </a:xfrm>
          <a:prstGeom prst="rect">
            <a:avLst/>
          </a:prstGeom>
          <a:noFill/>
        </p:spPr>
        <p:txBody>
          <a:bodyPr wrap="square" rtlCol="0">
            <a:spAutoFit/>
          </a:bodyPr>
          <a:lstStyle/>
          <a:p>
            <a:pPr algn="ctr"/>
            <a:r>
              <a:rPr lang="en-GB" sz="4800" b="1" dirty="0">
                <a:latin typeface="Arial"/>
                <a:cs typeface="Arial"/>
              </a:rPr>
              <a:t>Test out Galileo's gravity experiment</a:t>
            </a:r>
          </a:p>
        </p:txBody>
      </p:sp>
      <p:grpSp>
        <p:nvGrpSpPr>
          <p:cNvPr id="14" name="Group 13">
            <a:extLst>
              <a:ext uri="{FF2B5EF4-FFF2-40B4-BE49-F238E27FC236}">
                <a16:creationId xmlns:a16="http://schemas.microsoft.com/office/drawing/2014/main" id="{33EB9411-43E8-4C9E-AA45-0B8FF90B70D1}"/>
              </a:ext>
            </a:extLst>
          </p:cNvPr>
          <p:cNvGrpSpPr/>
          <p:nvPr/>
        </p:nvGrpSpPr>
        <p:grpSpPr>
          <a:xfrm>
            <a:off x="692867" y="1478251"/>
            <a:ext cx="7443529" cy="3306449"/>
            <a:chOff x="503472" y="1218757"/>
            <a:chExt cx="7443529" cy="3306449"/>
          </a:xfrm>
        </p:grpSpPr>
        <p:grpSp>
          <p:nvGrpSpPr>
            <p:cNvPr id="4" name="Group 3">
              <a:extLst>
                <a:ext uri="{FF2B5EF4-FFF2-40B4-BE49-F238E27FC236}">
                  <a16:creationId xmlns:a16="http://schemas.microsoft.com/office/drawing/2014/main" id="{000CCFD4-FEF1-4008-9E94-494AAE56ED86}"/>
                </a:ext>
              </a:extLst>
            </p:cNvPr>
            <p:cNvGrpSpPr/>
            <p:nvPr/>
          </p:nvGrpSpPr>
          <p:grpSpPr>
            <a:xfrm>
              <a:off x="503472" y="1218757"/>
              <a:ext cx="7443529" cy="3306449"/>
              <a:chOff x="503472" y="1750288"/>
              <a:chExt cx="9456047" cy="4125713"/>
            </a:xfrm>
          </p:grpSpPr>
          <p:sp>
            <p:nvSpPr>
              <p:cNvPr id="5" name="Rectangle 4">
                <a:extLst>
                  <a:ext uri="{FF2B5EF4-FFF2-40B4-BE49-F238E27FC236}">
                    <a16:creationId xmlns:a16="http://schemas.microsoft.com/office/drawing/2014/main" id="{6118BEAA-9FAB-43C8-8689-0E407E2E5409}"/>
                  </a:ext>
                </a:extLst>
              </p:cNvPr>
              <p:cNvSpPr/>
              <p:nvPr/>
            </p:nvSpPr>
            <p:spPr>
              <a:xfrm>
                <a:off x="903306" y="5056736"/>
                <a:ext cx="9056213" cy="819265"/>
              </a:xfrm>
              <a:prstGeom prst="rect">
                <a:avLst/>
              </a:prstGeom>
              <a:gradFill flip="none" rotWithShape="1">
                <a:gsLst>
                  <a:gs pos="0">
                    <a:schemeClr val="accent6">
                      <a:lumMod val="60000"/>
                      <a:lumOff val="40000"/>
                    </a:schemeClr>
                  </a:gs>
                  <a:gs pos="48000">
                    <a:schemeClr val="accent6">
                      <a:lumMod val="40000"/>
                      <a:lumOff val="60000"/>
                    </a:schemeClr>
                  </a:gs>
                  <a:gs pos="100000">
                    <a:schemeClr val="bg1">
                      <a:alpha val="83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5C496F3-CFBF-4AF4-91A8-44C17A360509}"/>
                  </a:ext>
                </a:extLst>
              </p:cNvPr>
              <p:cNvGrpSpPr/>
              <p:nvPr/>
            </p:nvGrpSpPr>
            <p:grpSpPr>
              <a:xfrm>
                <a:off x="503472" y="1750288"/>
                <a:ext cx="6725356" cy="3486907"/>
                <a:chOff x="667940" y="2192275"/>
                <a:chExt cx="6725356" cy="3486907"/>
              </a:xfrm>
            </p:grpSpPr>
            <p:pic>
              <p:nvPicPr>
                <p:cNvPr id="7" name="Picture 6">
                  <a:extLst>
                    <a:ext uri="{FF2B5EF4-FFF2-40B4-BE49-F238E27FC236}">
                      <a16:creationId xmlns:a16="http://schemas.microsoft.com/office/drawing/2014/main" id="{BFFFACFC-A349-47EF-8E86-2ACA55F79B9C}"/>
                    </a:ext>
                  </a:extLst>
                </p:cNvPr>
                <p:cNvPicPr>
                  <a:picLocks noChangeAspect="1"/>
                </p:cNvPicPr>
                <p:nvPr/>
              </p:nvPicPr>
              <p:blipFill>
                <a:blip r:embed="rId2"/>
                <a:stretch>
                  <a:fillRect/>
                </a:stretch>
              </p:blipFill>
              <p:spPr>
                <a:xfrm>
                  <a:off x="2323092" y="3591900"/>
                  <a:ext cx="665019" cy="542752"/>
                </a:xfrm>
                <a:prstGeom prst="rect">
                  <a:avLst/>
                </a:prstGeom>
              </p:spPr>
            </p:pic>
            <p:pic>
              <p:nvPicPr>
                <p:cNvPr id="8" name="Picture 7">
                  <a:extLst>
                    <a:ext uri="{FF2B5EF4-FFF2-40B4-BE49-F238E27FC236}">
                      <a16:creationId xmlns:a16="http://schemas.microsoft.com/office/drawing/2014/main" id="{2E4D6DBE-DE8B-4DF1-8EF6-02D8F46E7FC0}"/>
                    </a:ext>
                  </a:extLst>
                </p:cNvPr>
                <p:cNvPicPr>
                  <a:picLocks noChangeAspect="1"/>
                </p:cNvPicPr>
                <p:nvPr/>
              </p:nvPicPr>
              <p:blipFill>
                <a:blip r:embed="rId3"/>
                <a:stretch>
                  <a:fillRect/>
                </a:stretch>
              </p:blipFill>
              <p:spPr>
                <a:xfrm flipH="1">
                  <a:off x="667940" y="2192275"/>
                  <a:ext cx="2120012" cy="3486907"/>
                </a:xfrm>
                <a:prstGeom prst="rect">
                  <a:avLst/>
                </a:prstGeom>
              </p:spPr>
            </p:pic>
            <p:sp>
              <p:nvSpPr>
                <p:cNvPr id="9" name="Rectangle 8">
                  <a:extLst>
                    <a:ext uri="{FF2B5EF4-FFF2-40B4-BE49-F238E27FC236}">
                      <a16:creationId xmlns:a16="http://schemas.microsoft.com/office/drawing/2014/main" id="{4A528334-1445-450D-B323-EA453D250BA7}"/>
                    </a:ext>
                  </a:extLst>
                </p:cNvPr>
                <p:cNvSpPr/>
                <p:nvPr/>
              </p:nvSpPr>
              <p:spPr>
                <a:xfrm rot="1004160">
                  <a:off x="2473481" y="4526053"/>
                  <a:ext cx="4919815" cy="3326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13" name="Picture 12" descr="A picture containing text, vector graphics&#10;&#10;Description automatically generated">
              <a:extLst>
                <a:ext uri="{FF2B5EF4-FFF2-40B4-BE49-F238E27FC236}">
                  <a16:creationId xmlns:a16="http://schemas.microsoft.com/office/drawing/2014/main" id="{09465480-655E-475D-A280-D53A14A98F60}"/>
                </a:ext>
              </a:extLst>
            </p:cNvPr>
            <p:cNvPicPr>
              <a:picLocks noChangeAspect="1"/>
            </p:cNvPicPr>
            <p:nvPr/>
          </p:nvPicPr>
          <p:blipFill>
            <a:blip r:embed="rId4"/>
            <a:stretch>
              <a:fillRect/>
            </a:stretch>
          </p:blipFill>
          <p:spPr>
            <a:xfrm>
              <a:off x="5519829" y="3131476"/>
              <a:ext cx="1814715" cy="1370488"/>
            </a:xfrm>
            <a:prstGeom prst="rect">
              <a:avLst/>
            </a:prstGeom>
          </p:spPr>
        </p:pic>
      </p:grpSp>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 2</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75489" y="1607149"/>
            <a:ext cx="8817787" cy="4893647"/>
          </a:xfrm>
          <a:prstGeom prst="rect">
            <a:avLst/>
          </a:prstGeom>
          <a:noFill/>
        </p:spPr>
        <p:txBody>
          <a:bodyPr wrap="square" rtlCol="0">
            <a:spAutoFit/>
          </a:bodyPr>
          <a:lstStyle/>
          <a:p>
            <a:pPr marL="457200" indent="-457200">
              <a:buFont typeface="Arial" panose="020B0604020202020204" pitchFamily="34" charset="0"/>
              <a:buChar char="•"/>
            </a:pPr>
            <a:r>
              <a:rPr lang="en-GB" sz="2400" dirty="0"/>
              <a:t>Weigh the egg</a:t>
            </a:r>
          </a:p>
          <a:p>
            <a:pPr marL="457200" indent="-457200">
              <a:buFont typeface="Arial" panose="020B0604020202020204" pitchFamily="34" charset="0"/>
              <a:buChar char="•"/>
            </a:pPr>
            <a:r>
              <a:rPr lang="en-GB" sz="2400" dirty="0"/>
              <a:t>Measure the height from the ground to the release point for the egg</a:t>
            </a:r>
          </a:p>
          <a:p>
            <a:pPr marL="457200" indent="-457200">
              <a:buFont typeface="Arial" panose="020B0604020202020204" pitchFamily="34" charset="0"/>
              <a:buChar char="•"/>
            </a:pPr>
            <a:r>
              <a:rPr lang="en-GB" sz="2400" dirty="0"/>
              <a:t>Calculate the potential energy of the egg: PE = </a:t>
            </a:r>
            <a:r>
              <a:rPr lang="en-GB" sz="2400" dirty="0" err="1"/>
              <a:t>mgh</a:t>
            </a:r>
            <a:endParaRPr lang="en-GB" sz="2400" dirty="0"/>
          </a:p>
          <a:p>
            <a:pPr lvl="1">
              <a:spcAft>
                <a:spcPts val="1200"/>
              </a:spcAft>
            </a:pPr>
            <a:r>
              <a:rPr lang="en-GB" sz="1400" dirty="0"/>
              <a:t>(where m = the weight of the egg, g = the acceleration due to gravity, 9.8 m s-2, h = height in meters)</a:t>
            </a:r>
          </a:p>
          <a:p>
            <a:pPr marL="457200" indent="-457200">
              <a:buFont typeface="Arial" panose="020B0604020202020204" pitchFamily="34" charset="0"/>
              <a:buChar char="•"/>
            </a:pPr>
            <a:r>
              <a:rPr lang="en-GB" sz="2400" dirty="0"/>
              <a:t>From the principle of the conservation of energy, when it reaches the ground, the kinetic energy of the egg should be equal to the potential energy at the release point</a:t>
            </a:r>
          </a:p>
          <a:p>
            <a:pPr marL="457200" indent="-457200">
              <a:buFont typeface="Arial" panose="020B0604020202020204" pitchFamily="34" charset="0"/>
              <a:buChar char="•"/>
            </a:pPr>
            <a:r>
              <a:rPr lang="en-GB" sz="2400" dirty="0"/>
              <a:t>Kinetic energy = ½ m v</a:t>
            </a:r>
            <a:r>
              <a:rPr lang="en-GB" sz="2400" baseline="30000" dirty="0"/>
              <a:t>2</a:t>
            </a:r>
          </a:p>
          <a:p>
            <a:pPr lvl="1">
              <a:spcAft>
                <a:spcPts val="1200"/>
              </a:spcAft>
            </a:pPr>
            <a:r>
              <a:rPr lang="en-GB" sz="1400" dirty="0"/>
              <a:t>(where m = the weight of the egg, v = the velocity, m s</a:t>
            </a:r>
            <a:r>
              <a:rPr lang="en-GB" sz="1400" baseline="30000" dirty="0"/>
              <a:t>-1</a:t>
            </a:r>
            <a:r>
              <a:rPr lang="en-GB" sz="1400" dirty="0"/>
              <a:t>)</a:t>
            </a:r>
          </a:p>
          <a:p>
            <a:pPr marL="457200" indent="-457200">
              <a:buFont typeface="Arial" panose="020B0604020202020204" pitchFamily="34" charset="0"/>
              <a:buChar char="•"/>
            </a:pPr>
            <a:r>
              <a:rPr lang="en-GB" sz="2400" dirty="0"/>
              <a:t>Calculate the theoretical velocity at the bottom of the slope</a:t>
            </a:r>
          </a:p>
          <a:p>
            <a:pPr marL="457200" indent="-457200">
              <a:buFont typeface="Arial" panose="020B0604020202020204" pitchFamily="34" charset="0"/>
              <a:buChar char="•"/>
            </a:pPr>
            <a:r>
              <a:rPr lang="en-GB" sz="2400" dirty="0"/>
              <a:t>Is this the value you found? If it is different, why is this?</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378285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B50984-7E02-F9AD-4613-B34D68E133C7}"/>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217820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109" y="987597"/>
            <a:ext cx="6480720" cy="707886"/>
          </a:xfrm>
          <a:prstGeom prst="rect">
            <a:avLst/>
          </a:prstGeom>
          <a:noFill/>
        </p:spPr>
        <p:txBody>
          <a:bodyPr wrap="square" rtlCol="0">
            <a:spAutoFit/>
          </a:bodyPr>
          <a:lstStyle/>
          <a:p>
            <a:r>
              <a:rPr lang="en-GB" sz="4000" b="1" dirty="0"/>
              <a:t>Resources</a:t>
            </a:r>
          </a:p>
        </p:txBody>
      </p:sp>
      <p:sp>
        <p:nvSpPr>
          <p:cNvPr id="13" name="TextBox 12">
            <a:extLst>
              <a:ext uri="{FF2B5EF4-FFF2-40B4-BE49-F238E27FC236}">
                <a16:creationId xmlns:a16="http://schemas.microsoft.com/office/drawing/2014/main" id="{D6C2B301-9E43-44AB-87A4-A05C8FAC7926}"/>
              </a:ext>
            </a:extLst>
          </p:cNvPr>
          <p:cNvSpPr txBox="1"/>
          <p:nvPr/>
        </p:nvSpPr>
        <p:spPr>
          <a:xfrm>
            <a:off x="295443" y="1695483"/>
            <a:ext cx="5271130" cy="4031873"/>
          </a:xfrm>
          <a:prstGeom prst="rect">
            <a:avLst/>
          </a:prstGeom>
          <a:noFill/>
        </p:spPr>
        <p:txBody>
          <a:bodyPr wrap="square" rtlCol="0">
            <a:spAutoFit/>
          </a:bodyPr>
          <a:lstStyle/>
          <a:p>
            <a:pPr>
              <a:spcAft>
                <a:spcPts val="600"/>
              </a:spcAft>
            </a:pPr>
            <a:r>
              <a:rPr lang="en-GB" sz="2400" dirty="0"/>
              <a:t>You will need:</a:t>
            </a:r>
          </a:p>
          <a:p>
            <a:pPr marL="342900" indent="-342900">
              <a:spcAft>
                <a:spcPts val="600"/>
              </a:spcAft>
              <a:buFont typeface="Arial" panose="020B0604020202020204" pitchFamily="34" charset="0"/>
              <a:buChar char="•"/>
            </a:pPr>
            <a:r>
              <a:rPr lang="en-GB" sz="2400" dirty="0"/>
              <a:t>A length of channel or guttering</a:t>
            </a:r>
          </a:p>
          <a:p>
            <a:pPr marL="342900" indent="-342900">
              <a:spcAft>
                <a:spcPts val="600"/>
              </a:spcAft>
              <a:buFont typeface="Arial" panose="020B0604020202020204" pitchFamily="34" charset="0"/>
              <a:buChar char="•"/>
            </a:pPr>
            <a:r>
              <a:rPr lang="en-GB" sz="2400" dirty="0"/>
              <a:t>A tape measure</a:t>
            </a:r>
          </a:p>
          <a:p>
            <a:pPr marL="342900" indent="-342900">
              <a:spcAft>
                <a:spcPts val="600"/>
              </a:spcAft>
              <a:buFont typeface="Arial" panose="020B0604020202020204" pitchFamily="34" charset="0"/>
              <a:buChar char="•"/>
            </a:pPr>
            <a:r>
              <a:rPr lang="en-GB" sz="2400" dirty="0"/>
              <a:t>A protractor</a:t>
            </a:r>
          </a:p>
          <a:p>
            <a:pPr marL="342900" indent="-342900">
              <a:spcAft>
                <a:spcPts val="600"/>
              </a:spcAft>
              <a:buFont typeface="Arial" panose="020B0604020202020204" pitchFamily="34" charset="0"/>
              <a:buChar char="•"/>
            </a:pPr>
            <a:r>
              <a:rPr lang="en-GB" sz="2400" dirty="0"/>
              <a:t>A stop watch</a:t>
            </a:r>
          </a:p>
          <a:p>
            <a:pPr marL="342900" indent="-342900">
              <a:spcAft>
                <a:spcPts val="600"/>
              </a:spcAft>
              <a:buFont typeface="Arial" panose="020B0604020202020204" pitchFamily="34" charset="0"/>
              <a:buChar char="•"/>
            </a:pPr>
            <a:r>
              <a:rPr lang="en-GB" sz="2400" dirty="0"/>
              <a:t>The results table</a:t>
            </a:r>
          </a:p>
          <a:p>
            <a:pPr marL="342900" indent="-342900">
              <a:spcAft>
                <a:spcPts val="600"/>
              </a:spcAft>
              <a:buFont typeface="Arial" panose="020B0604020202020204" pitchFamily="34" charset="0"/>
              <a:buChar char="•"/>
            </a:pPr>
            <a:r>
              <a:rPr lang="en-GB" sz="2400" dirty="0"/>
              <a:t>A pen or pencil</a:t>
            </a:r>
          </a:p>
          <a:p>
            <a:pPr marL="342900" indent="-342900">
              <a:spcAft>
                <a:spcPts val="600"/>
              </a:spcAft>
              <a:buFont typeface="Arial" panose="020B0604020202020204" pitchFamily="34" charset="0"/>
              <a:buChar char="•"/>
            </a:pPr>
            <a:r>
              <a:rPr lang="en-GB" sz="2400" dirty="0"/>
              <a:t>An egg (plastic or boiled or solid)</a:t>
            </a:r>
          </a:p>
          <a:p>
            <a:pPr>
              <a:spcAft>
                <a:spcPts val="600"/>
              </a:spcAft>
            </a:pPr>
            <a:endParaRPr lang="en-GB" sz="2400" dirty="0"/>
          </a:p>
        </p:txBody>
      </p:sp>
      <p:sp>
        <p:nvSpPr>
          <p:cNvPr id="9" name="AutoShape 2" descr="Easter, Eggs, Grass, Easter Eggs, Eggs">
            <a:extLst>
              <a:ext uri="{FF2B5EF4-FFF2-40B4-BE49-F238E27FC236}">
                <a16:creationId xmlns:a16="http://schemas.microsoft.com/office/drawing/2014/main" id="{0004AB2E-65D8-4C08-983B-CEC50AB34F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a16="http://schemas.microsoft.com/office/drawing/2014/main" id="{9967DA78-AE54-4253-8BDC-C2F695DB4B95}"/>
              </a:ext>
            </a:extLst>
          </p:cNvPr>
          <p:cNvPicPr>
            <a:picLocks noChangeAspect="1"/>
          </p:cNvPicPr>
          <p:nvPr/>
        </p:nvPicPr>
        <p:blipFill>
          <a:blip r:embed="rId3"/>
          <a:stretch>
            <a:fillRect/>
          </a:stretch>
        </p:blipFill>
        <p:spPr>
          <a:xfrm>
            <a:off x="5302818" y="1871275"/>
            <a:ext cx="3545739" cy="3115449"/>
          </a:xfrm>
          <a:prstGeom prst="rect">
            <a:avLst/>
          </a:prstGeom>
        </p:spPr>
      </p:pic>
    </p:spTree>
    <p:extLst>
      <p:ext uri="{BB962C8B-B14F-4D97-AF65-F5344CB8AC3E}">
        <p14:creationId xmlns:p14="http://schemas.microsoft.com/office/powerpoint/2010/main" val="364892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E598D4-55E1-4A14-AFBF-A5015FA44859}"/>
              </a:ext>
            </a:extLst>
          </p:cNvPr>
          <p:cNvSpPr/>
          <p:nvPr/>
        </p:nvSpPr>
        <p:spPr>
          <a:xfrm>
            <a:off x="903307" y="5056737"/>
            <a:ext cx="8072337" cy="819264"/>
          </a:xfrm>
          <a:prstGeom prst="rect">
            <a:avLst/>
          </a:prstGeom>
          <a:gradFill flip="none" rotWithShape="1">
            <a:gsLst>
              <a:gs pos="0">
                <a:schemeClr val="accent6">
                  <a:lumMod val="60000"/>
                  <a:lumOff val="40000"/>
                </a:schemeClr>
              </a:gs>
              <a:gs pos="48000">
                <a:schemeClr val="accent6">
                  <a:lumMod val="40000"/>
                  <a:lumOff val="60000"/>
                </a:schemeClr>
              </a:gs>
              <a:gs pos="100000">
                <a:schemeClr val="bg1">
                  <a:alpha val="83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632314-F940-4B33-B9ED-64840F8BEC71}"/>
              </a:ext>
            </a:extLst>
          </p:cNvPr>
          <p:cNvPicPr>
            <a:picLocks noChangeAspect="1"/>
          </p:cNvPicPr>
          <p:nvPr/>
        </p:nvPicPr>
        <p:blipFill>
          <a:blip r:embed="rId3"/>
          <a:stretch>
            <a:fillRect/>
          </a:stretch>
        </p:blipFill>
        <p:spPr>
          <a:xfrm rot="3303115">
            <a:off x="203322" y="5032948"/>
            <a:ext cx="665019" cy="542752"/>
          </a:xfrm>
          <a:prstGeom prst="rect">
            <a:avLst/>
          </a:prstGeom>
        </p:spPr>
      </p:pic>
      <p:sp>
        <p:nvSpPr>
          <p:cNvPr id="4" name="TextBox 3"/>
          <p:cNvSpPr txBox="1"/>
          <p:nvPr/>
        </p:nvSpPr>
        <p:spPr>
          <a:xfrm>
            <a:off x="240109" y="987597"/>
            <a:ext cx="6480720" cy="707886"/>
          </a:xfrm>
          <a:prstGeom prst="rect">
            <a:avLst/>
          </a:prstGeom>
          <a:noFill/>
        </p:spPr>
        <p:txBody>
          <a:bodyPr wrap="square" rtlCol="0">
            <a:spAutoFit/>
          </a:bodyPr>
          <a:lstStyle/>
          <a:p>
            <a:r>
              <a:rPr lang="en-GB" sz="4000" b="1" dirty="0"/>
              <a:t>The Set Up</a:t>
            </a:r>
          </a:p>
        </p:txBody>
      </p:sp>
      <p:sp>
        <p:nvSpPr>
          <p:cNvPr id="13" name="TextBox 12">
            <a:extLst>
              <a:ext uri="{FF2B5EF4-FFF2-40B4-BE49-F238E27FC236}">
                <a16:creationId xmlns:a16="http://schemas.microsoft.com/office/drawing/2014/main" id="{D6C2B301-9E43-44AB-87A4-A05C8FAC7926}"/>
              </a:ext>
            </a:extLst>
          </p:cNvPr>
          <p:cNvSpPr txBox="1"/>
          <p:nvPr/>
        </p:nvSpPr>
        <p:spPr>
          <a:xfrm>
            <a:off x="4058688" y="2026081"/>
            <a:ext cx="3043396" cy="1569660"/>
          </a:xfrm>
          <a:prstGeom prst="rect">
            <a:avLst/>
          </a:prstGeom>
          <a:noFill/>
        </p:spPr>
        <p:txBody>
          <a:bodyPr wrap="square" rtlCol="0">
            <a:spAutoFit/>
          </a:bodyPr>
          <a:lstStyle/>
          <a:p>
            <a:pPr algn="ctr">
              <a:spcAft>
                <a:spcPts val="600"/>
              </a:spcAft>
            </a:pPr>
            <a:r>
              <a:rPr lang="en-GB" sz="2400" dirty="0"/>
              <a:t>Measure the distance between the ends of the slope, shown by the two arrows</a:t>
            </a:r>
          </a:p>
        </p:txBody>
      </p:sp>
      <p:pic>
        <p:nvPicPr>
          <p:cNvPr id="11" name="Picture 10">
            <a:extLst>
              <a:ext uri="{FF2B5EF4-FFF2-40B4-BE49-F238E27FC236}">
                <a16:creationId xmlns:a16="http://schemas.microsoft.com/office/drawing/2014/main" id="{E0574834-BB5F-453A-A023-DD474DD5C7A0}"/>
              </a:ext>
            </a:extLst>
          </p:cNvPr>
          <p:cNvPicPr>
            <a:picLocks noChangeAspect="1"/>
          </p:cNvPicPr>
          <p:nvPr/>
        </p:nvPicPr>
        <p:blipFill>
          <a:blip r:embed="rId3"/>
          <a:stretch>
            <a:fillRect/>
          </a:stretch>
        </p:blipFill>
        <p:spPr>
          <a:xfrm>
            <a:off x="78126" y="5407806"/>
            <a:ext cx="665019" cy="542752"/>
          </a:xfrm>
          <a:prstGeom prst="rect">
            <a:avLst/>
          </a:prstGeom>
        </p:spPr>
      </p:pic>
      <p:grpSp>
        <p:nvGrpSpPr>
          <p:cNvPr id="15" name="Group 14">
            <a:extLst>
              <a:ext uri="{FF2B5EF4-FFF2-40B4-BE49-F238E27FC236}">
                <a16:creationId xmlns:a16="http://schemas.microsoft.com/office/drawing/2014/main" id="{DE8613E1-EFCC-441A-B338-47F28C154E71}"/>
              </a:ext>
            </a:extLst>
          </p:cNvPr>
          <p:cNvGrpSpPr/>
          <p:nvPr/>
        </p:nvGrpSpPr>
        <p:grpSpPr>
          <a:xfrm>
            <a:off x="503472" y="1750288"/>
            <a:ext cx="7160384" cy="3486907"/>
            <a:chOff x="667940" y="2192275"/>
            <a:chExt cx="7160384" cy="3486907"/>
          </a:xfrm>
        </p:grpSpPr>
        <p:pic>
          <p:nvPicPr>
            <p:cNvPr id="9" name="Picture 8">
              <a:extLst>
                <a:ext uri="{FF2B5EF4-FFF2-40B4-BE49-F238E27FC236}">
                  <a16:creationId xmlns:a16="http://schemas.microsoft.com/office/drawing/2014/main" id="{005B5B6E-EC8A-480B-A434-738DD2C5A44F}"/>
                </a:ext>
              </a:extLst>
            </p:cNvPr>
            <p:cNvPicPr>
              <a:picLocks noChangeAspect="1"/>
            </p:cNvPicPr>
            <p:nvPr/>
          </p:nvPicPr>
          <p:blipFill>
            <a:blip r:embed="rId3"/>
            <a:stretch>
              <a:fillRect/>
            </a:stretch>
          </p:blipFill>
          <p:spPr>
            <a:xfrm>
              <a:off x="2323092" y="3591900"/>
              <a:ext cx="665019" cy="542752"/>
            </a:xfrm>
            <a:prstGeom prst="rect">
              <a:avLst/>
            </a:prstGeom>
          </p:spPr>
        </p:pic>
        <p:pic>
          <p:nvPicPr>
            <p:cNvPr id="5" name="Picture 4">
              <a:extLst>
                <a:ext uri="{FF2B5EF4-FFF2-40B4-BE49-F238E27FC236}">
                  <a16:creationId xmlns:a16="http://schemas.microsoft.com/office/drawing/2014/main" id="{0FF6AF3E-642C-4DE2-BFC1-45BB4472A10F}"/>
                </a:ext>
              </a:extLst>
            </p:cNvPr>
            <p:cNvPicPr>
              <a:picLocks noChangeAspect="1"/>
            </p:cNvPicPr>
            <p:nvPr/>
          </p:nvPicPr>
          <p:blipFill>
            <a:blip r:embed="rId4"/>
            <a:stretch>
              <a:fillRect/>
            </a:stretch>
          </p:blipFill>
          <p:spPr>
            <a:xfrm flipH="1">
              <a:off x="667940" y="2192275"/>
              <a:ext cx="2120012" cy="3486907"/>
            </a:xfrm>
            <a:prstGeom prst="rect">
              <a:avLst/>
            </a:prstGeom>
          </p:spPr>
        </p:pic>
        <p:sp>
          <p:nvSpPr>
            <p:cNvPr id="7" name="Rectangle 6">
              <a:extLst>
                <a:ext uri="{FF2B5EF4-FFF2-40B4-BE49-F238E27FC236}">
                  <a16:creationId xmlns:a16="http://schemas.microsoft.com/office/drawing/2014/main" id="{2B01F583-A96A-4F66-A306-4A18338483E4}"/>
                </a:ext>
              </a:extLst>
            </p:cNvPr>
            <p:cNvSpPr/>
            <p:nvPr/>
          </p:nvSpPr>
          <p:spPr>
            <a:xfrm rot="1004160">
              <a:off x="2473481" y="4526053"/>
              <a:ext cx="4919815" cy="3326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3DA8560C-7FFB-4BFB-8473-77DACD383BBC}"/>
                </a:ext>
              </a:extLst>
            </p:cNvPr>
            <p:cNvSpPr/>
            <p:nvPr/>
          </p:nvSpPr>
          <p:spPr>
            <a:xfrm rot="1210902">
              <a:off x="2678496" y="2592899"/>
              <a:ext cx="665019" cy="9122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FAFAD082-BCC6-482B-97A4-2B8219872F58}"/>
                </a:ext>
              </a:extLst>
            </p:cNvPr>
            <p:cNvSpPr/>
            <p:nvPr/>
          </p:nvSpPr>
          <p:spPr>
            <a:xfrm rot="1210902">
              <a:off x="7163305" y="4214645"/>
              <a:ext cx="665019" cy="9122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1616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Task Instructions</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45682" y="1754633"/>
            <a:ext cx="6214112"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Measure the angle of the slope using a protractor</a:t>
            </a:r>
          </a:p>
          <a:p>
            <a:pPr marL="457200" indent="-457200">
              <a:buFont typeface="Arial" panose="020B0604020202020204" pitchFamily="34" charset="0"/>
              <a:buChar char="•"/>
            </a:pPr>
            <a:r>
              <a:rPr lang="en-GB" sz="2400" dirty="0"/>
              <a:t>Place the egg at the top of the slope</a:t>
            </a:r>
          </a:p>
          <a:p>
            <a:pPr marL="457200" indent="-457200">
              <a:buFont typeface="Arial" panose="020B0604020202020204" pitchFamily="34" charset="0"/>
              <a:buChar char="•"/>
            </a:pPr>
            <a:r>
              <a:rPr lang="en-GB" sz="2400" dirty="0"/>
              <a:t>Release the egg and measure the time it takes to roll down the slope</a:t>
            </a:r>
          </a:p>
          <a:p>
            <a:pPr marL="457200" indent="-457200">
              <a:buFont typeface="Arial" panose="020B0604020202020204" pitchFamily="34" charset="0"/>
              <a:buChar char="•"/>
            </a:pPr>
            <a:r>
              <a:rPr lang="en-GB" sz="2400" dirty="0"/>
              <a:t>Repeat two more times, to get an average speed</a:t>
            </a:r>
          </a:p>
          <a:p>
            <a:pPr marL="457200" indent="-457200">
              <a:buFont typeface="Arial" panose="020B0604020202020204" pitchFamily="34" charset="0"/>
              <a:buChar char="•"/>
            </a:pPr>
            <a:r>
              <a:rPr lang="en-GB" sz="2400" dirty="0"/>
              <a:t>Change the angle and repeat the activity!</a:t>
            </a:r>
          </a:p>
        </p:txBody>
      </p:sp>
      <p:pic>
        <p:nvPicPr>
          <p:cNvPr id="6" name="Picture 5">
            <a:extLst>
              <a:ext uri="{FF2B5EF4-FFF2-40B4-BE49-F238E27FC236}">
                <a16:creationId xmlns:a16="http://schemas.microsoft.com/office/drawing/2014/main" id="{DC97C544-BEE7-4E09-84D2-730DCCA6B804}"/>
              </a:ext>
            </a:extLst>
          </p:cNvPr>
          <p:cNvPicPr>
            <a:picLocks noChangeAspect="1"/>
          </p:cNvPicPr>
          <p:nvPr/>
        </p:nvPicPr>
        <p:blipFill>
          <a:blip r:embed="rId2"/>
          <a:stretch>
            <a:fillRect/>
          </a:stretch>
        </p:blipFill>
        <p:spPr>
          <a:xfrm>
            <a:off x="6734613" y="3109837"/>
            <a:ext cx="2163705" cy="2743933"/>
          </a:xfrm>
          <a:prstGeom prst="rect">
            <a:avLst/>
          </a:prstGeom>
        </p:spPr>
      </p:pic>
    </p:spTree>
    <p:extLst>
      <p:ext uri="{BB962C8B-B14F-4D97-AF65-F5344CB8AC3E}">
        <p14:creationId xmlns:p14="http://schemas.microsoft.com/office/powerpoint/2010/main" val="226642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E598D4-55E1-4A14-AFBF-A5015FA44859}"/>
              </a:ext>
            </a:extLst>
          </p:cNvPr>
          <p:cNvSpPr/>
          <p:nvPr/>
        </p:nvSpPr>
        <p:spPr>
          <a:xfrm>
            <a:off x="223697" y="4891665"/>
            <a:ext cx="8566570" cy="984335"/>
          </a:xfrm>
          <a:prstGeom prst="rect">
            <a:avLst/>
          </a:prstGeom>
          <a:gradFill flip="none" rotWithShape="1">
            <a:gsLst>
              <a:gs pos="0">
                <a:schemeClr val="accent6">
                  <a:lumMod val="60000"/>
                  <a:lumOff val="40000"/>
                </a:schemeClr>
              </a:gs>
              <a:gs pos="48000">
                <a:schemeClr val="accent6">
                  <a:lumMod val="40000"/>
                  <a:lumOff val="60000"/>
                </a:schemeClr>
              </a:gs>
              <a:gs pos="100000">
                <a:schemeClr val="bg1">
                  <a:alpha val="83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40109" y="987597"/>
            <a:ext cx="6480720" cy="707886"/>
          </a:xfrm>
          <a:prstGeom prst="rect">
            <a:avLst/>
          </a:prstGeom>
          <a:noFill/>
        </p:spPr>
        <p:txBody>
          <a:bodyPr wrap="square" rtlCol="0">
            <a:spAutoFit/>
          </a:bodyPr>
          <a:lstStyle/>
          <a:p>
            <a:r>
              <a:rPr lang="en-GB" sz="4000" b="1" dirty="0"/>
              <a:t>Measuring the Angle</a:t>
            </a:r>
          </a:p>
        </p:txBody>
      </p:sp>
      <p:sp>
        <p:nvSpPr>
          <p:cNvPr id="13" name="TextBox 12">
            <a:extLst>
              <a:ext uri="{FF2B5EF4-FFF2-40B4-BE49-F238E27FC236}">
                <a16:creationId xmlns:a16="http://schemas.microsoft.com/office/drawing/2014/main" id="{D6C2B301-9E43-44AB-87A4-A05C8FAC7926}"/>
              </a:ext>
            </a:extLst>
          </p:cNvPr>
          <p:cNvSpPr txBox="1"/>
          <p:nvPr/>
        </p:nvSpPr>
        <p:spPr>
          <a:xfrm>
            <a:off x="1421925" y="3957016"/>
            <a:ext cx="3467934" cy="830997"/>
          </a:xfrm>
          <a:prstGeom prst="rect">
            <a:avLst/>
          </a:prstGeom>
          <a:noFill/>
        </p:spPr>
        <p:txBody>
          <a:bodyPr wrap="square" rtlCol="0">
            <a:spAutoFit/>
          </a:bodyPr>
          <a:lstStyle/>
          <a:p>
            <a:pPr algn="ctr">
              <a:spcAft>
                <a:spcPts val="600"/>
              </a:spcAft>
            </a:pPr>
            <a:r>
              <a:rPr lang="en-GB" sz="2400" dirty="0"/>
              <a:t>Use a protractor to measure the angle</a:t>
            </a:r>
          </a:p>
        </p:txBody>
      </p:sp>
      <p:sp>
        <p:nvSpPr>
          <p:cNvPr id="7" name="Rectangle 6">
            <a:extLst>
              <a:ext uri="{FF2B5EF4-FFF2-40B4-BE49-F238E27FC236}">
                <a16:creationId xmlns:a16="http://schemas.microsoft.com/office/drawing/2014/main" id="{2B01F583-A96A-4F66-A306-4A18338483E4}"/>
              </a:ext>
            </a:extLst>
          </p:cNvPr>
          <p:cNvSpPr/>
          <p:nvPr/>
        </p:nvSpPr>
        <p:spPr>
          <a:xfrm rot="1004160">
            <a:off x="-1169509" y="2648760"/>
            <a:ext cx="8739722" cy="98762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FAFAD082-BCC6-482B-97A4-2B8219872F58}"/>
              </a:ext>
            </a:extLst>
          </p:cNvPr>
          <p:cNvSpPr/>
          <p:nvPr/>
        </p:nvSpPr>
        <p:spPr>
          <a:xfrm rot="16200000">
            <a:off x="4557350" y="3866787"/>
            <a:ext cx="665019" cy="9122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BE092E5-3893-4C9F-9EE0-7AA9E93F1DA9}"/>
              </a:ext>
            </a:extLst>
          </p:cNvPr>
          <p:cNvPicPr>
            <a:picLocks noChangeAspect="1"/>
          </p:cNvPicPr>
          <p:nvPr/>
        </p:nvPicPr>
        <p:blipFill>
          <a:blip r:embed="rId3"/>
          <a:stretch>
            <a:fillRect/>
          </a:stretch>
        </p:blipFill>
        <p:spPr>
          <a:xfrm>
            <a:off x="5346005" y="2987644"/>
            <a:ext cx="3736269" cy="1971272"/>
          </a:xfrm>
          <a:prstGeom prst="rect">
            <a:avLst/>
          </a:prstGeom>
        </p:spPr>
      </p:pic>
    </p:spTree>
    <p:extLst>
      <p:ext uri="{BB962C8B-B14F-4D97-AF65-F5344CB8AC3E}">
        <p14:creationId xmlns:p14="http://schemas.microsoft.com/office/powerpoint/2010/main" val="5368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632314-F940-4B33-B9ED-64840F8BEC71}"/>
              </a:ext>
            </a:extLst>
          </p:cNvPr>
          <p:cNvPicPr>
            <a:picLocks noChangeAspect="1"/>
          </p:cNvPicPr>
          <p:nvPr/>
        </p:nvPicPr>
        <p:blipFill>
          <a:blip r:embed="rId3"/>
          <a:stretch>
            <a:fillRect/>
          </a:stretch>
        </p:blipFill>
        <p:spPr>
          <a:xfrm rot="3303115">
            <a:off x="203322" y="5032948"/>
            <a:ext cx="665019" cy="542752"/>
          </a:xfrm>
          <a:prstGeom prst="rect">
            <a:avLst/>
          </a:prstGeom>
        </p:spPr>
      </p:pic>
      <p:sp>
        <p:nvSpPr>
          <p:cNvPr id="4" name="TextBox 3"/>
          <p:cNvSpPr txBox="1"/>
          <p:nvPr/>
        </p:nvSpPr>
        <p:spPr>
          <a:xfrm>
            <a:off x="240109" y="987597"/>
            <a:ext cx="6480720" cy="707886"/>
          </a:xfrm>
          <a:prstGeom prst="rect">
            <a:avLst/>
          </a:prstGeom>
          <a:noFill/>
        </p:spPr>
        <p:txBody>
          <a:bodyPr wrap="square" rtlCol="0">
            <a:spAutoFit/>
          </a:bodyPr>
          <a:lstStyle/>
          <a:p>
            <a:r>
              <a:rPr lang="en-GB" sz="4000" b="1" dirty="0"/>
              <a:t>The Experiment</a:t>
            </a:r>
          </a:p>
        </p:txBody>
      </p:sp>
      <p:sp>
        <p:nvSpPr>
          <p:cNvPr id="13" name="TextBox 12">
            <a:extLst>
              <a:ext uri="{FF2B5EF4-FFF2-40B4-BE49-F238E27FC236}">
                <a16:creationId xmlns:a16="http://schemas.microsoft.com/office/drawing/2014/main" id="{D6C2B301-9E43-44AB-87A4-A05C8FAC7926}"/>
              </a:ext>
            </a:extLst>
          </p:cNvPr>
          <p:cNvSpPr txBox="1"/>
          <p:nvPr/>
        </p:nvSpPr>
        <p:spPr>
          <a:xfrm>
            <a:off x="3640347" y="1746956"/>
            <a:ext cx="3267858" cy="1938992"/>
          </a:xfrm>
          <a:prstGeom prst="rect">
            <a:avLst/>
          </a:prstGeom>
          <a:noFill/>
        </p:spPr>
        <p:txBody>
          <a:bodyPr wrap="square" rtlCol="0">
            <a:spAutoFit/>
          </a:bodyPr>
          <a:lstStyle/>
          <a:p>
            <a:pPr algn="ctr">
              <a:spcAft>
                <a:spcPts val="600"/>
              </a:spcAft>
            </a:pPr>
            <a:r>
              <a:rPr lang="en-GB" sz="2400" dirty="0"/>
              <a:t>Measure the time for the egg to move between the two ends of the slope, shown by the arrows</a:t>
            </a:r>
          </a:p>
        </p:txBody>
      </p:sp>
      <p:pic>
        <p:nvPicPr>
          <p:cNvPr id="11" name="Picture 10">
            <a:extLst>
              <a:ext uri="{FF2B5EF4-FFF2-40B4-BE49-F238E27FC236}">
                <a16:creationId xmlns:a16="http://schemas.microsoft.com/office/drawing/2014/main" id="{E0574834-BB5F-453A-A023-DD474DD5C7A0}"/>
              </a:ext>
            </a:extLst>
          </p:cNvPr>
          <p:cNvPicPr>
            <a:picLocks noChangeAspect="1"/>
          </p:cNvPicPr>
          <p:nvPr/>
        </p:nvPicPr>
        <p:blipFill>
          <a:blip r:embed="rId3"/>
          <a:stretch>
            <a:fillRect/>
          </a:stretch>
        </p:blipFill>
        <p:spPr>
          <a:xfrm>
            <a:off x="78126" y="5407806"/>
            <a:ext cx="665019" cy="542752"/>
          </a:xfrm>
          <a:prstGeom prst="rect">
            <a:avLst/>
          </a:prstGeom>
        </p:spPr>
      </p:pic>
      <p:grpSp>
        <p:nvGrpSpPr>
          <p:cNvPr id="2" name="Group 1">
            <a:extLst>
              <a:ext uri="{FF2B5EF4-FFF2-40B4-BE49-F238E27FC236}">
                <a16:creationId xmlns:a16="http://schemas.microsoft.com/office/drawing/2014/main" id="{D2F04284-6058-4221-A5E2-4EA78968A069}"/>
              </a:ext>
            </a:extLst>
          </p:cNvPr>
          <p:cNvGrpSpPr/>
          <p:nvPr/>
        </p:nvGrpSpPr>
        <p:grpSpPr>
          <a:xfrm>
            <a:off x="503472" y="1750288"/>
            <a:ext cx="8472172" cy="4125713"/>
            <a:chOff x="503472" y="1750288"/>
            <a:chExt cx="8472172" cy="4125713"/>
          </a:xfrm>
        </p:grpSpPr>
        <p:sp>
          <p:nvSpPr>
            <p:cNvPr id="16" name="Rectangle 15">
              <a:extLst>
                <a:ext uri="{FF2B5EF4-FFF2-40B4-BE49-F238E27FC236}">
                  <a16:creationId xmlns:a16="http://schemas.microsoft.com/office/drawing/2014/main" id="{28E598D4-55E1-4A14-AFBF-A5015FA44859}"/>
                </a:ext>
              </a:extLst>
            </p:cNvPr>
            <p:cNvSpPr/>
            <p:nvPr/>
          </p:nvSpPr>
          <p:spPr>
            <a:xfrm>
              <a:off x="903307" y="5056737"/>
              <a:ext cx="8072337" cy="819264"/>
            </a:xfrm>
            <a:prstGeom prst="rect">
              <a:avLst/>
            </a:prstGeom>
            <a:gradFill flip="none" rotWithShape="1">
              <a:gsLst>
                <a:gs pos="0">
                  <a:schemeClr val="accent6">
                    <a:lumMod val="60000"/>
                    <a:lumOff val="40000"/>
                  </a:schemeClr>
                </a:gs>
                <a:gs pos="48000">
                  <a:schemeClr val="accent6">
                    <a:lumMod val="40000"/>
                    <a:lumOff val="60000"/>
                  </a:schemeClr>
                </a:gs>
                <a:gs pos="100000">
                  <a:schemeClr val="bg1">
                    <a:alpha val="83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DE8613E1-EFCC-441A-B338-47F28C154E71}"/>
                </a:ext>
              </a:extLst>
            </p:cNvPr>
            <p:cNvGrpSpPr/>
            <p:nvPr/>
          </p:nvGrpSpPr>
          <p:grpSpPr>
            <a:xfrm>
              <a:off x="503472" y="1750288"/>
              <a:ext cx="7160384" cy="3486907"/>
              <a:chOff x="667940" y="2192275"/>
              <a:chExt cx="7160384" cy="3486907"/>
            </a:xfrm>
          </p:grpSpPr>
          <p:pic>
            <p:nvPicPr>
              <p:cNvPr id="9" name="Picture 8">
                <a:extLst>
                  <a:ext uri="{FF2B5EF4-FFF2-40B4-BE49-F238E27FC236}">
                    <a16:creationId xmlns:a16="http://schemas.microsoft.com/office/drawing/2014/main" id="{005B5B6E-EC8A-480B-A434-738DD2C5A44F}"/>
                  </a:ext>
                </a:extLst>
              </p:cNvPr>
              <p:cNvPicPr>
                <a:picLocks noChangeAspect="1"/>
              </p:cNvPicPr>
              <p:nvPr/>
            </p:nvPicPr>
            <p:blipFill>
              <a:blip r:embed="rId3"/>
              <a:stretch>
                <a:fillRect/>
              </a:stretch>
            </p:blipFill>
            <p:spPr>
              <a:xfrm>
                <a:off x="2323092" y="3591900"/>
                <a:ext cx="665019" cy="542752"/>
              </a:xfrm>
              <a:prstGeom prst="rect">
                <a:avLst/>
              </a:prstGeom>
            </p:spPr>
          </p:pic>
          <p:pic>
            <p:nvPicPr>
              <p:cNvPr id="5" name="Picture 4">
                <a:extLst>
                  <a:ext uri="{FF2B5EF4-FFF2-40B4-BE49-F238E27FC236}">
                    <a16:creationId xmlns:a16="http://schemas.microsoft.com/office/drawing/2014/main" id="{0FF6AF3E-642C-4DE2-BFC1-45BB4472A10F}"/>
                  </a:ext>
                </a:extLst>
              </p:cNvPr>
              <p:cNvPicPr>
                <a:picLocks noChangeAspect="1"/>
              </p:cNvPicPr>
              <p:nvPr/>
            </p:nvPicPr>
            <p:blipFill>
              <a:blip r:embed="rId4"/>
              <a:stretch>
                <a:fillRect/>
              </a:stretch>
            </p:blipFill>
            <p:spPr>
              <a:xfrm flipH="1">
                <a:off x="667940" y="2192275"/>
                <a:ext cx="2120012" cy="3486907"/>
              </a:xfrm>
              <a:prstGeom prst="rect">
                <a:avLst/>
              </a:prstGeom>
            </p:spPr>
          </p:pic>
          <p:sp>
            <p:nvSpPr>
              <p:cNvPr id="7" name="Rectangle 6">
                <a:extLst>
                  <a:ext uri="{FF2B5EF4-FFF2-40B4-BE49-F238E27FC236}">
                    <a16:creationId xmlns:a16="http://schemas.microsoft.com/office/drawing/2014/main" id="{2B01F583-A96A-4F66-A306-4A18338483E4}"/>
                  </a:ext>
                </a:extLst>
              </p:cNvPr>
              <p:cNvSpPr/>
              <p:nvPr/>
            </p:nvSpPr>
            <p:spPr>
              <a:xfrm rot="1004160">
                <a:off x="2473481" y="4526053"/>
                <a:ext cx="4919815" cy="3326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3DA8560C-7FFB-4BFB-8473-77DACD383BBC}"/>
                  </a:ext>
                </a:extLst>
              </p:cNvPr>
              <p:cNvSpPr/>
              <p:nvPr/>
            </p:nvSpPr>
            <p:spPr>
              <a:xfrm rot="1210902">
                <a:off x="2678496" y="2592899"/>
                <a:ext cx="665019" cy="9122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FAFAD082-BCC6-482B-97A4-2B8219872F58}"/>
                  </a:ext>
                </a:extLst>
              </p:cNvPr>
              <p:cNvSpPr/>
              <p:nvPr/>
            </p:nvSpPr>
            <p:spPr>
              <a:xfrm rot="1210902">
                <a:off x="7163305" y="4214645"/>
                <a:ext cx="665019" cy="9122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6" name="Picture 5">
            <a:extLst>
              <a:ext uri="{FF2B5EF4-FFF2-40B4-BE49-F238E27FC236}">
                <a16:creationId xmlns:a16="http://schemas.microsoft.com/office/drawing/2014/main" id="{9619CC69-F8AD-4AB5-9898-1D93D3C2C94C}"/>
              </a:ext>
            </a:extLst>
          </p:cNvPr>
          <p:cNvPicPr>
            <a:picLocks noChangeAspect="1"/>
          </p:cNvPicPr>
          <p:nvPr/>
        </p:nvPicPr>
        <p:blipFill>
          <a:blip r:embed="rId5"/>
          <a:stretch>
            <a:fillRect/>
          </a:stretch>
        </p:blipFill>
        <p:spPr>
          <a:xfrm>
            <a:off x="7077397" y="816714"/>
            <a:ext cx="2120012" cy="4240023"/>
          </a:xfrm>
          <a:prstGeom prst="rect">
            <a:avLst/>
          </a:prstGeom>
        </p:spPr>
      </p:pic>
    </p:spTree>
    <p:extLst>
      <p:ext uri="{BB962C8B-B14F-4D97-AF65-F5344CB8AC3E}">
        <p14:creationId xmlns:p14="http://schemas.microsoft.com/office/powerpoint/2010/main" val="301632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Complete the Table with your results</a:t>
            </a:r>
          </a:p>
          <a:p>
            <a:pPr algn="l"/>
            <a:endParaRPr lang="en-GB" sz="2800" dirty="0"/>
          </a:p>
          <a:p>
            <a:pPr algn="l"/>
            <a:endParaRPr lang="en-GB" sz="3200" dirty="0"/>
          </a:p>
          <a:p>
            <a:endParaRPr lang="en-GB" dirty="0"/>
          </a:p>
        </p:txBody>
      </p:sp>
      <p:pic>
        <p:nvPicPr>
          <p:cNvPr id="7" name="Picture 6">
            <a:extLst>
              <a:ext uri="{FF2B5EF4-FFF2-40B4-BE49-F238E27FC236}">
                <a16:creationId xmlns:a16="http://schemas.microsoft.com/office/drawing/2014/main" id="{265E8019-103A-4F72-9D9B-89B1179AD30D}"/>
              </a:ext>
            </a:extLst>
          </p:cNvPr>
          <p:cNvPicPr>
            <a:picLocks noChangeAspect="1"/>
          </p:cNvPicPr>
          <p:nvPr/>
        </p:nvPicPr>
        <p:blipFill>
          <a:blip r:embed="rId2"/>
          <a:stretch>
            <a:fillRect/>
          </a:stretch>
        </p:blipFill>
        <p:spPr>
          <a:xfrm rot="16200000">
            <a:off x="5555665" y="2630887"/>
            <a:ext cx="4101176" cy="2777288"/>
          </a:xfrm>
          <a:prstGeom prst="rect">
            <a:avLst/>
          </a:prstGeom>
        </p:spPr>
      </p:pic>
      <p:sp>
        <p:nvSpPr>
          <p:cNvPr id="9" name="TextBox 8">
            <a:extLst>
              <a:ext uri="{FF2B5EF4-FFF2-40B4-BE49-F238E27FC236}">
                <a16:creationId xmlns:a16="http://schemas.microsoft.com/office/drawing/2014/main" id="{A38F87E8-89B9-4A54-8805-D32AAAB8F8A4}"/>
              </a:ext>
            </a:extLst>
          </p:cNvPr>
          <p:cNvSpPr txBox="1"/>
          <p:nvPr/>
        </p:nvSpPr>
        <p:spPr>
          <a:xfrm>
            <a:off x="173382" y="5127097"/>
            <a:ext cx="6044226" cy="830997"/>
          </a:xfrm>
          <a:prstGeom prst="rect">
            <a:avLst/>
          </a:prstGeom>
          <a:noFill/>
        </p:spPr>
        <p:txBody>
          <a:bodyPr wrap="square" rtlCol="0">
            <a:spAutoFit/>
          </a:bodyPr>
          <a:lstStyle/>
          <a:p>
            <a:pPr algn="r"/>
            <a:r>
              <a:rPr lang="en-GB" sz="2400" dirty="0"/>
              <a:t>… then plot a graph to show the relationship between the angle and the average velocity</a:t>
            </a:r>
          </a:p>
        </p:txBody>
      </p:sp>
      <p:pic>
        <p:nvPicPr>
          <p:cNvPr id="3" name="Picture 2">
            <a:extLst>
              <a:ext uri="{FF2B5EF4-FFF2-40B4-BE49-F238E27FC236}">
                <a16:creationId xmlns:a16="http://schemas.microsoft.com/office/drawing/2014/main" id="{D146834B-C606-4FEB-B9BE-202199FCE73C}"/>
              </a:ext>
            </a:extLst>
          </p:cNvPr>
          <p:cNvPicPr>
            <a:picLocks noChangeAspect="1"/>
          </p:cNvPicPr>
          <p:nvPr/>
        </p:nvPicPr>
        <p:blipFill>
          <a:blip r:embed="rId3"/>
          <a:stretch>
            <a:fillRect/>
          </a:stretch>
        </p:blipFill>
        <p:spPr>
          <a:xfrm>
            <a:off x="149104" y="1452613"/>
            <a:ext cx="5833820" cy="3551767"/>
          </a:xfrm>
          <a:prstGeom prst="rect">
            <a:avLst/>
          </a:prstGeom>
        </p:spPr>
      </p:pic>
    </p:spTree>
    <p:extLst>
      <p:ext uri="{BB962C8B-B14F-4D97-AF65-F5344CB8AC3E}">
        <p14:creationId xmlns:p14="http://schemas.microsoft.com/office/powerpoint/2010/main" val="257799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 1</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75489" y="1859340"/>
            <a:ext cx="8817787"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Calculate the acceleration of the egg: </a:t>
            </a:r>
          </a:p>
          <a:p>
            <a:pPr lvl="1"/>
            <a:r>
              <a:rPr lang="en-GB" sz="2400" dirty="0"/>
              <a:t>Acceleration = velocity / mean average time</a:t>
            </a:r>
          </a:p>
          <a:p>
            <a:pPr marL="457200" indent="-457200">
              <a:buFont typeface="Arial" panose="020B0604020202020204" pitchFamily="34" charset="0"/>
              <a:buChar char="•"/>
            </a:pPr>
            <a:r>
              <a:rPr lang="en-GB" sz="2400" dirty="0"/>
              <a:t>Plot the acceleration against the angle of the slope.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The acceleration due to gravity is 9.81 m s</a:t>
            </a:r>
            <a:r>
              <a:rPr lang="en-GB" sz="2400" baseline="30000" dirty="0"/>
              <a:t>-2</a:t>
            </a:r>
            <a:r>
              <a:rPr lang="en-GB" sz="2400" dirty="0"/>
              <a:t>. </a:t>
            </a:r>
          </a:p>
          <a:p>
            <a:pPr lvl="1"/>
            <a:r>
              <a:rPr lang="en-GB" sz="2400" dirty="0"/>
              <a:t>Explain how this is different from the observed value.</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2009344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480</Words>
  <Application>Microsoft Office PowerPoint</Application>
  <PresentationFormat>On-screen Show (4:3)</PresentationFormat>
  <Paragraphs>57</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Holly Margerison-Smith</cp:lastModifiedBy>
  <cp:revision>16</cp:revision>
  <dcterms:created xsi:type="dcterms:W3CDTF">2017-06-28T15:11:57Z</dcterms:created>
  <dcterms:modified xsi:type="dcterms:W3CDTF">2023-03-13T12:54:08Z</dcterms:modified>
</cp:coreProperties>
</file>