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3" r:id="rId2"/>
    <p:sldId id="301" r:id="rId3"/>
    <p:sldId id="267" r:id="rId4"/>
    <p:sldId id="272" r:id="rId5"/>
    <p:sldId id="273" r:id="rId6"/>
    <p:sldId id="274" r:id="rId7"/>
    <p:sldId id="295" r:id="rId8"/>
    <p:sldId id="297" r:id="rId9"/>
    <p:sldId id="298" r:id="rId10"/>
    <p:sldId id="293" r:id="rId11"/>
    <p:sldId id="291" r:id="rId12"/>
    <p:sldId id="292" r:id="rId13"/>
    <p:sldId id="283" r:id="rId14"/>
    <p:sldId id="299" r:id="rId15"/>
    <p:sldId id="277"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64212-1F7F-43A7-AE94-B0EB5AEA6DA3}" type="datetimeFigureOut">
              <a:rPr lang="en-GB" smtClean="0"/>
              <a:t>13/03/2023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624CB-A938-4536-A27D-DDFD59651117}" type="slidenum">
              <a:rPr lang="en-GB" smtClean="0"/>
              <a:t>‹#›</a:t>
            </a:fld>
            <a:endParaRPr lang="en-GB"/>
          </a:p>
        </p:txBody>
      </p:sp>
    </p:spTree>
    <p:extLst>
      <p:ext uri="{BB962C8B-B14F-4D97-AF65-F5344CB8AC3E}">
        <p14:creationId xmlns:p14="http://schemas.microsoft.com/office/powerpoint/2010/main" val="172299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89322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effort will be lower than the load – the image will change to show this on the first mouse click.</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dirty="0"/>
          </a:p>
        </p:txBody>
      </p:sp>
    </p:spTree>
    <p:extLst>
      <p:ext uri="{BB962C8B-B14F-4D97-AF65-F5344CB8AC3E}">
        <p14:creationId xmlns:p14="http://schemas.microsoft.com/office/powerpoint/2010/main" val="328401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load will be lower than the effort – the image will change to show this on the first mouse click.</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24694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907230" y="5397203"/>
            <a:ext cx="722916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Learning about levers by making a catapult</a:t>
            </a:r>
          </a:p>
        </p:txBody>
      </p:sp>
      <p:sp>
        <p:nvSpPr>
          <p:cNvPr id="3" name="TextBox 2">
            <a:extLst>
              <a:ext uri="{FF2B5EF4-FFF2-40B4-BE49-F238E27FC236}">
                <a16:creationId xmlns:a16="http://schemas.microsoft.com/office/drawing/2014/main" id="{F179E8BB-7426-40FC-A251-F3B065DE287F}"/>
              </a:ext>
            </a:extLst>
          </p:cNvPr>
          <p:cNvSpPr txBox="1"/>
          <p:nvPr/>
        </p:nvSpPr>
        <p:spPr>
          <a:xfrm>
            <a:off x="583701" y="1111825"/>
            <a:ext cx="7976598" cy="707886"/>
          </a:xfrm>
          <a:prstGeom prst="rect">
            <a:avLst/>
          </a:prstGeom>
          <a:noFill/>
        </p:spPr>
        <p:txBody>
          <a:bodyPr wrap="square" rtlCol="0">
            <a:spAutoFit/>
          </a:bodyPr>
          <a:lstStyle/>
          <a:p>
            <a:pPr algn="ctr"/>
            <a:r>
              <a:rPr lang="en-GB" sz="4000" b="1" dirty="0">
                <a:latin typeface="Arial"/>
                <a:cs typeface="Arial"/>
              </a:rPr>
              <a:t>Build a popsicle stick catapult</a:t>
            </a:r>
          </a:p>
        </p:txBody>
      </p:sp>
      <p:pic>
        <p:nvPicPr>
          <p:cNvPr id="5" name="Picture 4" descr="A picture containing floor, indoor, plastic&#10;&#10;Description automatically generated">
            <a:extLst>
              <a:ext uri="{FF2B5EF4-FFF2-40B4-BE49-F238E27FC236}">
                <a16:creationId xmlns:a16="http://schemas.microsoft.com/office/drawing/2014/main" id="{5A36637E-85E3-4E14-84BD-5C4AB9EBAF4A}"/>
              </a:ext>
            </a:extLst>
          </p:cNvPr>
          <p:cNvPicPr>
            <a:picLocks noChangeAspect="1"/>
          </p:cNvPicPr>
          <p:nvPr/>
        </p:nvPicPr>
        <p:blipFill>
          <a:blip r:embed="rId2"/>
          <a:stretch>
            <a:fillRect/>
          </a:stretch>
        </p:blipFill>
        <p:spPr>
          <a:xfrm>
            <a:off x="1007604" y="2046463"/>
            <a:ext cx="2743227" cy="3204274"/>
          </a:xfrm>
          <a:prstGeom prst="rect">
            <a:avLst/>
          </a:prstGeom>
        </p:spPr>
      </p:pic>
      <p:pic>
        <p:nvPicPr>
          <p:cNvPr id="7" name="Picture 6">
            <a:extLst>
              <a:ext uri="{FF2B5EF4-FFF2-40B4-BE49-F238E27FC236}">
                <a16:creationId xmlns:a16="http://schemas.microsoft.com/office/drawing/2014/main" id="{DB9279E2-4480-4C2A-ACC8-25AFA4C25B5C}"/>
              </a:ext>
            </a:extLst>
          </p:cNvPr>
          <p:cNvPicPr>
            <a:picLocks noChangeAspect="1"/>
          </p:cNvPicPr>
          <p:nvPr/>
        </p:nvPicPr>
        <p:blipFill>
          <a:blip r:embed="rId3"/>
          <a:stretch>
            <a:fillRect/>
          </a:stretch>
        </p:blipFill>
        <p:spPr>
          <a:xfrm flipH="1">
            <a:off x="5595949" y="2010368"/>
            <a:ext cx="2743227" cy="3274142"/>
          </a:xfrm>
          <a:prstGeom prst="rect">
            <a:avLst/>
          </a:prstGeom>
        </p:spPr>
      </p:pic>
    </p:spTree>
    <p:extLst>
      <p:ext uri="{BB962C8B-B14F-4D97-AF65-F5344CB8AC3E}">
        <p14:creationId xmlns:p14="http://schemas.microsoft.com/office/powerpoint/2010/main" val="121990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267457" y="119943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Resources</a:t>
            </a:r>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267457" y="1846777"/>
            <a:ext cx="5215095" cy="4031873"/>
          </a:xfrm>
          <a:prstGeom prst="rect">
            <a:avLst/>
          </a:prstGeom>
          <a:noFill/>
        </p:spPr>
        <p:txBody>
          <a:bodyPr wrap="square" rtlCol="0">
            <a:spAutoFit/>
          </a:bodyPr>
          <a:lstStyle/>
          <a:p>
            <a:r>
              <a:rPr lang="en-GB" sz="2400" dirty="0"/>
              <a:t>We are going to make a catapult – this uses the principles of levers to throw things! You will need: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Craft sticks – at least 7</a:t>
            </a:r>
          </a:p>
          <a:p>
            <a:pPr marL="457200" indent="-457200">
              <a:buFont typeface="Arial" panose="020B0604020202020204" pitchFamily="34" charset="0"/>
              <a:buChar char="•"/>
            </a:pPr>
            <a:r>
              <a:rPr lang="en-GB" sz="2400" dirty="0"/>
              <a:t>Small elastic bands – at least 6</a:t>
            </a:r>
          </a:p>
          <a:p>
            <a:pPr marL="457200" indent="-457200">
              <a:buFont typeface="Arial" panose="020B0604020202020204" pitchFamily="34" charset="0"/>
              <a:buChar char="•"/>
            </a:pPr>
            <a:r>
              <a:rPr lang="en-GB" sz="2400" dirty="0"/>
              <a:t>A teaspoon (metal or plastic)</a:t>
            </a:r>
          </a:p>
          <a:p>
            <a:pPr marL="457200" indent="-457200">
              <a:buFont typeface="Arial" panose="020B0604020202020204" pitchFamily="34" charset="0"/>
              <a:buChar char="•"/>
            </a:pPr>
            <a:r>
              <a:rPr lang="en-GB" sz="2400" dirty="0"/>
              <a:t>Chocolate mini-eggs (or similar) – ammunition!</a:t>
            </a:r>
          </a:p>
          <a:p>
            <a:endParaRPr lang="en-GB" sz="2400" dirty="0"/>
          </a:p>
          <a:p>
            <a:pPr marL="457200" indent="-457200">
              <a:buFont typeface="Arial" panose="020B0604020202020204" pitchFamily="34" charset="0"/>
              <a:buChar char="•"/>
            </a:pPr>
            <a:endParaRPr lang="en-GB" sz="1600" dirty="0"/>
          </a:p>
        </p:txBody>
      </p:sp>
      <p:pic>
        <p:nvPicPr>
          <p:cNvPr id="7" name="Picture 6">
            <a:extLst>
              <a:ext uri="{FF2B5EF4-FFF2-40B4-BE49-F238E27FC236}">
                <a16:creationId xmlns:a16="http://schemas.microsoft.com/office/drawing/2014/main" id="{7F3D5033-17B8-4A8C-99E8-F1033D9888FE}"/>
              </a:ext>
            </a:extLst>
          </p:cNvPr>
          <p:cNvPicPr>
            <a:picLocks noChangeAspect="1"/>
          </p:cNvPicPr>
          <p:nvPr/>
        </p:nvPicPr>
        <p:blipFill>
          <a:blip r:embed="rId2"/>
          <a:stretch>
            <a:fillRect/>
          </a:stretch>
        </p:blipFill>
        <p:spPr>
          <a:xfrm>
            <a:off x="5366077" y="1989603"/>
            <a:ext cx="3601794" cy="3429000"/>
          </a:xfrm>
          <a:prstGeom prst="rect">
            <a:avLst/>
          </a:prstGeom>
        </p:spPr>
      </p:pic>
    </p:spTree>
    <p:extLst>
      <p:ext uri="{BB962C8B-B14F-4D97-AF65-F5344CB8AC3E}">
        <p14:creationId xmlns:p14="http://schemas.microsoft.com/office/powerpoint/2010/main" val="188093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79350"/>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Make your ‘fulcrum’</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0983" y="1989603"/>
            <a:ext cx="3668850" cy="3416320"/>
          </a:xfrm>
          <a:prstGeom prst="rect">
            <a:avLst/>
          </a:prstGeom>
          <a:noFill/>
        </p:spPr>
        <p:txBody>
          <a:bodyPr wrap="square" rtlCol="0">
            <a:spAutoFit/>
          </a:bodyPr>
          <a:lstStyle/>
          <a:p>
            <a:pPr marL="457200" indent="-457200">
              <a:buFont typeface="Arial" panose="020B0604020202020204" pitchFamily="34" charset="0"/>
              <a:buChar char="•"/>
            </a:pPr>
            <a:r>
              <a:rPr lang="en-GB" sz="2400" dirty="0"/>
              <a:t>Using elastic bands at each end, attach 4 (or 5) craft sticks together</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You will need to wrap the elastic bands around a few times to hold it securely</a:t>
            </a:r>
          </a:p>
          <a:p>
            <a:endParaRPr lang="en-GB" sz="2400" dirty="0"/>
          </a:p>
        </p:txBody>
      </p:sp>
      <p:pic>
        <p:nvPicPr>
          <p:cNvPr id="4" name="Picture 3" descr="Text, whiteboard&#10;&#10;Description automatically generated">
            <a:extLst>
              <a:ext uri="{FF2B5EF4-FFF2-40B4-BE49-F238E27FC236}">
                <a16:creationId xmlns:a16="http://schemas.microsoft.com/office/drawing/2014/main" id="{3043008B-AEDA-48C2-A9AF-CAE56A025D0C}"/>
              </a:ext>
            </a:extLst>
          </p:cNvPr>
          <p:cNvPicPr>
            <a:picLocks noChangeAspect="1"/>
          </p:cNvPicPr>
          <p:nvPr/>
        </p:nvPicPr>
        <p:blipFill>
          <a:blip r:embed="rId2"/>
          <a:stretch>
            <a:fillRect/>
          </a:stretch>
        </p:blipFill>
        <p:spPr>
          <a:xfrm>
            <a:off x="4303743" y="2109021"/>
            <a:ext cx="4627709" cy="3164168"/>
          </a:xfrm>
          <a:prstGeom prst="rect">
            <a:avLst/>
          </a:prstGeom>
        </p:spPr>
      </p:pic>
    </p:spTree>
    <p:extLst>
      <p:ext uri="{BB962C8B-B14F-4D97-AF65-F5344CB8AC3E}">
        <p14:creationId xmlns:p14="http://schemas.microsoft.com/office/powerpoint/2010/main" val="219379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79350"/>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Make your ‘thrower’</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2098" y="3467789"/>
            <a:ext cx="5445813" cy="2308324"/>
          </a:xfrm>
          <a:prstGeom prst="rect">
            <a:avLst/>
          </a:prstGeom>
          <a:noFill/>
        </p:spPr>
        <p:txBody>
          <a:bodyPr wrap="square" rtlCol="0">
            <a:spAutoFit/>
          </a:bodyPr>
          <a:lstStyle/>
          <a:p>
            <a:pPr marL="457200" indent="-457200">
              <a:buFont typeface="Arial" panose="020B0604020202020204" pitchFamily="34" charset="0"/>
              <a:buChar char="•"/>
            </a:pPr>
            <a:r>
              <a:rPr lang="en-GB" sz="2400" dirty="0"/>
              <a:t>Using two elastic bands, attach the tea spoon to one end of a craft stick</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Using one elastic band, attach a second craft stick to the other end of the first stick</a:t>
            </a:r>
          </a:p>
        </p:txBody>
      </p:sp>
      <p:pic>
        <p:nvPicPr>
          <p:cNvPr id="6" name="Picture 5" descr="A picture containing weapon&#10;&#10;Description automatically generated">
            <a:extLst>
              <a:ext uri="{FF2B5EF4-FFF2-40B4-BE49-F238E27FC236}">
                <a16:creationId xmlns:a16="http://schemas.microsoft.com/office/drawing/2014/main" id="{13AEE92F-E018-468C-976C-BCA898FA4283}"/>
              </a:ext>
            </a:extLst>
          </p:cNvPr>
          <p:cNvPicPr>
            <a:picLocks noChangeAspect="1"/>
          </p:cNvPicPr>
          <p:nvPr/>
        </p:nvPicPr>
        <p:blipFill>
          <a:blip r:embed="rId2"/>
          <a:stretch>
            <a:fillRect/>
          </a:stretch>
        </p:blipFill>
        <p:spPr>
          <a:xfrm>
            <a:off x="997265" y="1577580"/>
            <a:ext cx="7149469" cy="1696562"/>
          </a:xfrm>
          <a:prstGeom prst="rect">
            <a:avLst/>
          </a:prstGeom>
        </p:spPr>
      </p:pic>
      <p:pic>
        <p:nvPicPr>
          <p:cNvPr id="8" name="Picture 7">
            <a:extLst>
              <a:ext uri="{FF2B5EF4-FFF2-40B4-BE49-F238E27FC236}">
                <a16:creationId xmlns:a16="http://schemas.microsoft.com/office/drawing/2014/main" id="{8E369C39-38AC-4DD4-B997-4E0C83C07EB3}"/>
              </a:ext>
            </a:extLst>
          </p:cNvPr>
          <p:cNvPicPr>
            <a:picLocks noChangeAspect="1"/>
          </p:cNvPicPr>
          <p:nvPr/>
        </p:nvPicPr>
        <p:blipFill>
          <a:blip r:embed="rId3"/>
          <a:stretch>
            <a:fillRect/>
          </a:stretch>
        </p:blipFill>
        <p:spPr>
          <a:xfrm flipH="1">
            <a:off x="6000954" y="3631629"/>
            <a:ext cx="2992063" cy="1980644"/>
          </a:xfrm>
          <a:prstGeom prst="rect">
            <a:avLst/>
          </a:prstGeom>
        </p:spPr>
      </p:pic>
    </p:spTree>
    <p:extLst>
      <p:ext uri="{BB962C8B-B14F-4D97-AF65-F5344CB8AC3E}">
        <p14:creationId xmlns:p14="http://schemas.microsoft.com/office/powerpoint/2010/main" val="56712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4149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 Assembly</a:t>
            </a:r>
          </a:p>
          <a:p>
            <a:pPr algn="l"/>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31868" y="1922198"/>
            <a:ext cx="3877321" cy="3416320"/>
          </a:xfrm>
          <a:prstGeom prst="rect">
            <a:avLst/>
          </a:prstGeom>
          <a:noFill/>
        </p:spPr>
        <p:txBody>
          <a:bodyPr wrap="square" rtlCol="0">
            <a:spAutoFit/>
          </a:bodyPr>
          <a:lstStyle/>
          <a:p>
            <a:pPr marL="457200" indent="-457200">
              <a:buFont typeface="Arial" panose="020B0604020202020204" pitchFamily="34" charset="0"/>
              <a:buChar char="•"/>
            </a:pPr>
            <a:r>
              <a:rPr lang="en-GB" sz="2400" dirty="0"/>
              <a:t>Wedge the block between the two craft sticks of the thrower</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Wrap an elastic band about the point where it touches the craft sticks to hold it in place </a:t>
            </a:r>
          </a:p>
          <a:p>
            <a:pPr marL="457200" indent="-457200">
              <a:buFont typeface="Arial" panose="020B0604020202020204" pitchFamily="34" charset="0"/>
              <a:buChar char="•"/>
            </a:pPr>
            <a:endParaRPr lang="en-GB" sz="2400" dirty="0"/>
          </a:p>
        </p:txBody>
      </p:sp>
      <p:pic>
        <p:nvPicPr>
          <p:cNvPr id="4" name="Picture 3" descr="A picture containing indoor&#10;&#10;Description automatically generated">
            <a:extLst>
              <a:ext uri="{FF2B5EF4-FFF2-40B4-BE49-F238E27FC236}">
                <a16:creationId xmlns:a16="http://schemas.microsoft.com/office/drawing/2014/main" id="{9BF83658-632C-42F0-B8AC-03D1F8563646}"/>
              </a:ext>
            </a:extLst>
          </p:cNvPr>
          <p:cNvPicPr>
            <a:picLocks noChangeAspect="1"/>
          </p:cNvPicPr>
          <p:nvPr/>
        </p:nvPicPr>
        <p:blipFill>
          <a:blip r:embed="rId2"/>
          <a:stretch>
            <a:fillRect/>
          </a:stretch>
        </p:blipFill>
        <p:spPr>
          <a:xfrm>
            <a:off x="4840941" y="1041491"/>
            <a:ext cx="4171191" cy="4768905"/>
          </a:xfrm>
          <a:prstGeom prst="rect">
            <a:avLst/>
          </a:prstGeom>
        </p:spPr>
      </p:pic>
    </p:spTree>
    <p:extLst>
      <p:ext uri="{BB962C8B-B14F-4D97-AF65-F5344CB8AC3E}">
        <p14:creationId xmlns:p14="http://schemas.microsoft.com/office/powerpoint/2010/main" val="289511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indoor&#10;&#10;Description automatically generated">
            <a:extLst>
              <a:ext uri="{FF2B5EF4-FFF2-40B4-BE49-F238E27FC236}">
                <a16:creationId xmlns:a16="http://schemas.microsoft.com/office/drawing/2014/main" id="{5473E83F-0B72-4681-A6BC-763D1C4BEE72}"/>
              </a:ext>
            </a:extLst>
          </p:cNvPr>
          <p:cNvPicPr>
            <a:picLocks noChangeAspect="1"/>
          </p:cNvPicPr>
          <p:nvPr/>
        </p:nvPicPr>
        <p:blipFill>
          <a:blip r:embed="rId2"/>
          <a:stretch>
            <a:fillRect/>
          </a:stretch>
        </p:blipFill>
        <p:spPr>
          <a:xfrm>
            <a:off x="4525917" y="2119639"/>
            <a:ext cx="4171871" cy="3760102"/>
          </a:xfrm>
          <a:prstGeom prst="rect">
            <a:avLst/>
          </a:prstGeom>
        </p:spPr>
      </p:pic>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4149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 Fire!</a:t>
            </a:r>
          </a:p>
          <a:p>
            <a:pPr algn="l"/>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31868" y="1922198"/>
            <a:ext cx="3877321"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t>Using one hand, hold down the catapult at the end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Place the chocolate mini egg in the spoon</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Pull the spoon back – then release and launch the egg!</a:t>
            </a:r>
          </a:p>
          <a:p>
            <a:pPr marL="457200" indent="-457200">
              <a:buFont typeface="Arial" panose="020B0604020202020204" pitchFamily="34" charset="0"/>
              <a:buChar char="•"/>
            </a:pPr>
            <a:endParaRPr lang="en-GB" sz="2400" dirty="0"/>
          </a:p>
        </p:txBody>
      </p:sp>
      <p:grpSp>
        <p:nvGrpSpPr>
          <p:cNvPr id="9" name="Group 8">
            <a:extLst>
              <a:ext uri="{FF2B5EF4-FFF2-40B4-BE49-F238E27FC236}">
                <a16:creationId xmlns:a16="http://schemas.microsoft.com/office/drawing/2014/main" id="{0426A501-E5C3-4B9F-8729-EBFE4FF9AEE4}"/>
              </a:ext>
            </a:extLst>
          </p:cNvPr>
          <p:cNvGrpSpPr/>
          <p:nvPr/>
        </p:nvGrpSpPr>
        <p:grpSpPr>
          <a:xfrm>
            <a:off x="7908139" y="2357055"/>
            <a:ext cx="789649" cy="530942"/>
            <a:chOff x="7544408" y="1922198"/>
            <a:chExt cx="789649" cy="530942"/>
          </a:xfrm>
        </p:grpSpPr>
        <p:sp>
          <p:nvSpPr>
            <p:cNvPr id="7" name="Oval 6">
              <a:extLst>
                <a:ext uri="{FF2B5EF4-FFF2-40B4-BE49-F238E27FC236}">
                  <a16:creationId xmlns:a16="http://schemas.microsoft.com/office/drawing/2014/main" id="{E04EA4A0-53A8-4653-BA79-2D335E647475}"/>
                </a:ext>
              </a:extLst>
            </p:cNvPr>
            <p:cNvSpPr/>
            <p:nvPr/>
          </p:nvSpPr>
          <p:spPr>
            <a:xfrm>
              <a:off x="7544408" y="1922198"/>
              <a:ext cx="486697" cy="53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4B7B636-AE97-4C34-BB4E-256CF7E96EC7}"/>
                </a:ext>
              </a:extLst>
            </p:cNvPr>
            <p:cNvSpPr txBox="1"/>
            <p:nvPr/>
          </p:nvSpPr>
          <p:spPr>
            <a:xfrm>
              <a:off x="7544408" y="2018157"/>
              <a:ext cx="789649" cy="338554"/>
            </a:xfrm>
            <a:prstGeom prst="rect">
              <a:avLst/>
            </a:prstGeom>
            <a:noFill/>
          </p:spPr>
          <p:txBody>
            <a:bodyPr wrap="square" rtlCol="0">
              <a:spAutoFit/>
            </a:bodyPr>
            <a:lstStyle/>
            <a:p>
              <a:r>
                <a:rPr lang="en-GB" sz="1600" dirty="0"/>
                <a:t>Egg</a:t>
              </a:r>
            </a:p>
          </p:txBody>
        </p:sp>
      </p:grpSp>
      <p:grpSp>
        <p:nvGrpSpPr>
          <p:cNvPr id="19" name="Group 18">
            <a:extLst>
              <a:ext uri="{FF2B5EF4-FFF2-40B4-BE49-F238E27FC236}">
                <a16:creationId xmlns:a16="http://schemas.microsoft.com/office/drawing/2014/main" id="{82F1CCB6-7FAD-448E-B2D0-8527EB5DD0A0}"/>
              </a:ext>
            </a:extLst>
          </p:cNvPr>
          <p:cNvGrpSpPr/>
          <p:nvPr/>
        </p:nvGrpSpPr>
        <p:grpSpPr>
          <a:xfrm>
            <a:off x="4531574" y="3127914"/>
            <a:ext cx="707147" cy="1743552"/>
            <a:chOff x="3302042" y="2733760"/>
            <a:chExt cx="707147" cy="1743552"/>
          </a:xfrm>
        </p:grpSpPr>
        <p:sp>
          <p:nvSpPr>
            <p:cNvPr id="10" name="Arrow: Down 9">
              <a:extLst>
                <a:ext uri="{FF2B5EF4-FFF2-40B4-BE49-F238E27FC236}">
                  <a16:creationId xmlns:a16="http://schemas.microsoft.com/office/drawing/2014/main" id="{3867AF84-DF49-47A0-B731-F72C859DE804}"/>
                </a:ext>
              </a:extLst>
            </p:cNvPr>
            <p:cNvSpPr/>
            <p:nvPr/>
          </p:nvSpPr>
          <p:spPr>
            <a:xfrm>
              <a:off x="3302042" y="2733760"/>
              <a:ext cx="707147" cy="139047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BDDB41B-8858-43A4-A1FF-BAFCB7C3AD68}"/>
                </a:ext>
              </a:extLst>
            </p:cNvPr>
            <p:cNvSpPr txBox="1"/>
            <p:nvPr/>
          </p:nvSpPr>
          <p:spPr>
            <a:xfrm rot="5400000">
              <a:off x="2783839" y="3436259"/>
              <a:ext cx="1743552" cy="338554"/>
            </a:xfrm>
            <a:prstGeom prst="rect">
              <a:avLst/>
            </a:prstGeom>
            <a:noFill/>
          </p:spPr>
          <p:txBody>
            <a:bodyPr wrap="square" rtlCol="0">
              <a:spAutoFit/>
            </a:bodyPr>
            <a:lstStyle/>
            <a:p>
              <a:r>
                <a:rPr lang="en-GB" sz="1600" dirty="0"/>
                <a:t>Hold it down</a:t>
              </a:r>
            </a:p>
          </p:txBody>
        </p:sp>
      </p:grpSp>
      <p:grpSp>
        <p:nvGrpSpPr>
          <p:cNvPr id="14" name="Group 13">
            <a:extLst>
              <a:ext uri="{FF2B5EF4-FFF2-40B4-BE49-F238E27FC236}">
                <a16:creationId xmlns:a16="http://schemas.microsoft.com/office/drawing/2014/main" id="{64F0A093-774E-480B-9811-836AD33B8C6A}"/>
              </a:ext>
            </a:extLst>
          </p:cNvPr>
          <p:cNvGrpSpPr/>
          <p:nvPr/>
        </p:nvGrpSpPr>
        <p:grpSpPr>
          <a:xfrm rot="18904124">
            <a:off x="7679010" y="976295"/>
            <a:ext cx="944949" cy="1756748"/>
            <a:chOff x="6231367" y="3680851"/>
            <a:chExt cx="717139" cy="1756748"/>
          </a:xfrm>
        </p:grpSpPr>
        <p:sp>
          <p:nvSpPr>
            <p:cNvPr id="15" name="Arrow: Down 14">
              <a:extLst>
                <a:ext uri="{FF2B5EF4-FFF2-40B4-BE49-F238E27FC236}">
                  <a16:creationId xmlns:a16="http://schemas.microsoft.com/office/drawing/2014/main" id="{92BE3C0E-75A9-4426-8F58-6258D289ECA7}"/>
                </a:ext>
              </a:extLst>
            </p:cNvPr>
            <p:cNvSpPr/>
            <p:nvPr/>
          </p:nvSpPr>
          <p:spPr>
            <a:xfrm>
              <a:off x="6241359" y="3680851"/>
              <a:ext cx="707147" cy="139047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4E70565-A5CA-4455-812F-34DCC2765FFB}"/>
                </a:ext>
              </a:extLst>
            </p:cNvPr>
            <p:cNvSpPr txBox="1"/>
            <p:nvPr/>
          </p:nvSpPr>
          <p:spPr>
            <a:xfrm rot="5400000">
              <a:off x="5651979" y="4273435"/>
              <a:ext cx="1743552" cy="584775"/>
            </a:xfrm>
            <a:prstGeom prst="rect">
              <a:avLst/>
            </a:prstGeom>
            <a:noFill/>
          </p:spPr>
          <p:txBody>
            <a:bodyPr wrap="square" rtlCol="0">
              <a:spAutoFit/>
            </a:bodyPr>
            <a:lstStyle/>
            <a:p>
              <a:r>
                <a:rPr lang="en-GB" sz="1600" dirty="0"/>
                <a:t>Pull back </a:t>
              </a:r>
            </a:p>
            <a:p>
              <a:r>
                <a:rPr lang="en-GB" sz="1600" dirty="0"/>
                <a:t>&amp; release</a:t>
              </a:r>
            </a:p>
          </p:txBody>
        </p:sp>
      </p:grpSp>
      <p:pic>
        <p:nvPicPr>
          <p:cNvPr id="21" name="Picture 20" descr="A picture containing floor, indoor, plastic&#10;&#10;Description automatically generated">
            <a:extLst>
              <a:ext uri="{FF2B5EF4-FFF2-40B4-BE49-F238E27FC236}">
                <a16:creationId xmlns:a16="http://schemas.microsoft.com/office/drawing/2014/main" id="{E2D9E6B8-3B9E-4392-B02C-EC87A0A0326C}"/>
              </a:ext>
            </a:extLst>
          </p:cNvPr>
          <p:cNvPicPr>
            <a:picLocks noChangeAspect="1"/>
          </p:cNvPicPr>
          <p:nvPr/>
        </p:nvPicPr>
        <p:blipFill>
          <a:blip r:embed="rId3"/>
          <a:stretch>
            <a:fillRect/>
          </a:stretch>
        </p:blipFill>
        <p:spPr>
          <a:xfrm>
            <a:off x="7492181" y="4206011"/>
            <a:ext cx="1515057" cy="1769689"/>
          </a:xfrm>
          <a:prstGeom prst="rect">
            <a:avLst/>
          </a:prstGeom>
        </p:spPr>
      </p:pic>
    </p:spTree>
    <p:extLst>
      <p:ext uri="{BB962C8B-B14F-4D97-AF65-F5344CB8AC3E}">
        <p14:creationId xmlns:p14="http://schemas.microsoft.com/office/powerpoint/2010/main" val="119494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4141" y="1066125"/>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Alternative design</a:t>
            </a:r>
          </a:p>
          <a:p>
            <a:pPr algn="l"/>
            <a:endParaRPr lang="en-GB" sz="2800" dirty="0"/>
          </a:p>
          <a:p>
            <a:pPr algn="l"/>
            <a:endParaRPr lang="en-GB" sz="3200" dirty="0"/>
          </a:p>
          <a:p>
            <a:endParaRPr lang="en-GB" dirty="0"/>
          </a:p>
        </p:txBody>
      </p:sp>
      <p:sp>
        <p:nvSpPr>
          <p:cNvPr id="13" name="TextBox 12">
            <a:extLst>
              <a:ext uri="{FF2B5EF4-FFF2-40B4-BE49-F238E27FC236}">
                <a16:creationId xmlns:a16="http://schemas.microsoft.com/office/drawing/2014/main" id="{9FDFA547-70B9-4604-8B16-B9D2AF8517C6}"/>
              </a:ext>
            </a:extLst>
          </p:cNvPr>
          <p:cNvSpPr txBox="1"/>
          <p:nvPr/>
        </p:nvSpPr>
        <p:spPr>
          <a:xfrm>
            <a:off x="214184" y="1713470"/>
            <a:ext cx="8677980"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For more throwing power, try making a structure using pencils and elastic bands</a:t>
            </a:r>
          </a:p>
        </p:txBody>
      </p:sp>
      <p:pic>
        <p:nvPicPr>
          <p:cNvPr id="3" name="Picture 2" descr="A picture containing indoor&#10;&#10;Description automatically generated">
            <a:extLst>
              <a:ext uri="{FF2B5EF4-FFF2-40B4-BE49-F238E27FC236}">
                <a16:creationId xmlns:a16="http://schemas.microsoft.com/office/drawing/2014/main" id="{FAA2594E-78E8-42A4-828C-AF290B7A91A9}"/>
              </a:ext>
            </a:extLst>
          </p:cNvPr>
          <p:cNvPicPr>
            <a:picLocks noChangeAspect="1"/>
          </p:cNvPicPr>
          <p:nvPr/>
        </p:nvPicPr>
        <p:blipFill>
          <a:blip r:embed="rId2"/>
          <a:stretch>
            <a:fillRect/>
          </a:stretch>
        </p:blipFill>
        <p:spPr>
          <a:xfrm>
            <a:off x="2898418" y="2544467"/>
            <a:ext cx="3347163" cy="3326646"/>
          </a:xfrm>
          <a:prstGeom prst="rect">
            <a:avLst/>
          </a:prstGeom>
        </p:spPr>
      </p:pic>
      <p:pic>
        <p:nvPicPr>
          <p:cNvPr id="6" name="Picture 5">
            <a:extLst>
              <a:ext uri="{FF2B5EF4-FFF2-40B4-BE49-F238E27FC236}">
                <a16:creationId xmlns:a16="http://schemas.microsoft.com/office/drawing/2014/main" id="{8E26D973-F2A6-445B-8C93-EE35DBEB7029}"/>
              </a:ext>
            </a:extLst>
          </p:cNvPr>
          <p:cNvPicPr>
            <a:picLocks noChangeAspect="1"/>
          </p:cNvPicPr>
          <p:nvPr/>
        </p:nvPicPr>
        <p:blipFill rotWithShape="1">
          <a:blip r:embed="rId3"/>
          <a:srcRect l="32258" t="30599" r="22107" b="11215"/>
          <a:stretch/>
        </p:blipFill>
        <p:spPr>
          <a:xfrm>
            <a:off x="6595871" y="3518829"/>
            <a:ext cx="1946003" cy="2129589"/>
          </a:xfrm>
          <a:prstGeom prst="rect">
            <a:avLst/>
          </a:prstGeom>
        </p:spPr>
      </p:pic>
      <p:pic>
        <p:nvPicPr>
          <p:cNvPr id="8" name="Picture 7">
            <a:extLst>
              <a:ext uri="{FF2B5EF4-FFF2-40B4-BE49-F238E27FC236}">
                <a16:creationId xmlns:a16="http://schemas.microsoft.com/office/drawing/2014/main" id="{6051AFF5-04A9-4EBE-BA5C-EF2D69271AB1}"/>
              </a:ext>
            </a:extLst>
          </p:cNvPr>
          <p:cNvPicPr>
            <a:picLocks noChangeAspect="1"/>
          </p:cNvPicPr>
          <p:nvPr/>
        </p:nvPicPr>
        <p:blipFill rotWithShape="1">
          <a:blip r:embed="rId4"/>
          <a:srcRect l="33947" t="29276" r="41316" b="35790"/>
          <a:stretch/>
        </p:blipFill>
        <p:spPr>
          <a:xfrm>
            <a:off x="251836" y="3518829"/>
            <a:ext cx="2261938" cy="2129589"/>
          </a:xfrm>
          <a:prstGeom prst="rect">
            <a:avLst/>
          </a:prstGeom>
        </p:spPr>
      </p:pic>
      <p:sp>
        <p:nvSpPr>
          <p:cNvPr id="11" name="Arrow: Down 10">
            <a:extLst>
              <a:ext uri="{FF2B5EF4-FFF2-40B4-BE49-F238E27FC236}">
                <a16:creationId xmlns:a16="http://schemas.microsoft.com/office/drawing/2014/main" id="{161BE06D-517D-4BA8-AE43-ACD1BA62331C}"/>
              </a:ext>
            </a:extLst>
          </p:cNvPr>
          <p:cNvSpPr/>
          <p:nvPr/>
        </p:nvSpPr>
        <p:spPr>
          <a:xfrm rot="15609475">
            <a:off x="3270564" y="3007783"/>
            <a:ext cx="389606" cy="2679493"/>
          </a:xfrm>
          <a:prstGeom prst="downArrow">
            <a:avLst>
              <a:gd name="adj1" fmla="val 24972"/>
              <a:gd name="adj2" fmla="val 72942"/>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A35334B6-26BB-4877-8F32-D91D989F647D}"/>
              </a:ext>
            </a:extLst>
          </p:cNvPr>
          <p:cNvSpPr/>
          <p:nvPr/>
        </p:nvSpPr>
        <p:spPr>
          <a:xfrm rot="5583799">
            <a:off x="6025396" y="3897093"/>
            <a:ext cx="497690" cy="1975615"/>
          </a:xfrm>
          <a:prstGeom prst="downArrow">
            <a:avLst>
              <a:gd name="adj1" fmla="val 24338"/>
              <a:gd name="adj2" fmla="val 72942"/>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259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4141" y="1066125"/>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Additional Examples</a:t>
            </a:r>
          </a:p>
          <a:p>
            <a:pPr algn="l"/>
            <a:endParaRPr lang="en-GB" sz="2800" dirty="0"/>
          </a:p>
          <a:p>
            <a:pPr algn="l"/>
            <a:endParaRPr lang="en-GB" sz="3200" dirty="0"/>
          </a:p>
          <a:p>
            <a:endParaRPr lang="en-GB" dirty="0"/>
          </a:p>
        </p:txBody>
      </p:sp>
      <p:pic>
        <p:nvPicPr>
          <p:cNvPr id="4" name="Picture 3" descr="A picture containing indoor, floor, arranged&#10;&#10;Description automatically generated">
            <a:extLst>
              <a:ext uri="{FF2B5EF4-FFF2-40B4-BE49-F238E27FC236}">
                <a16:creationId xmlns:a16="http://schemas.microsoft.com/office/drawing/2014/main" id="{64464B0B-D38C-4F08-96D7-EB306621C108}"/>
              </a:ext>
            </a:extLst>
          </p:cNvPr>
          <p:cNvPicPr>
            <a:picLocks noChangeAspect="1"/>
          </p:cNvPicPr>
          <p:nvPr/>
        </p:nvPicPr>
        <p:blipFill>
          <a:blip r:embed="rId2"/>
          <a:stretch>
            <a:fillRect/>
          </a:stretch>
        </p:blipFill>
        <p:spPr>
          <a:xfrm>
            <a:off x="273061" y="2125687"/>
            <a:ext cx="3695834" cy="3666188"/>
          </a:xfrm>
          <a:prstGeom prst="rect">
            <a:avLst/>
          </a:prstGeom>
        </p:spPr>
      </p:pic>
      <p:pic>
        <p:nvPicPr>
          <p:cNvPr id="9" name="Picture 8" descr="A picture containing floor, indoor, plastic&#10;&#10;Description automatically generated">
            <a:extLst>
              <a:ext uri="{FF2B5EF4-FFF2-40B4-BE49-F238E27FC236}">
                <a16:creationId xmlns:a16="http://schemas.microsoft.com/office/drawing/2014/main" id="{0FC1E5EE-7BCF-484B-82A8-4BFE25DC2BE3}"/>
              </a:ext>
            </a:extLst>
          </p:cNvPr>
          <p:cNvPicPr>
            <a:picLocks noChangeAspect="1"/>
          </p:cNvPicPr>
          <p:nvPr/>
        </p:nvPicPr>
        <p:blipFill>
          <a:blip r:embed="rId3"/>
          <a:stretch>
            <a:fillRect/>
          </a:stretch>
        </p:blipFill>
        <p:spPr>
          <a:xfrm>
            <a:off x="4855259" y="2125687"/>
            <a:ext cx="3138679" cy="3666188"/>
          </a:xfrm>
          <a:prstGeom prst="rect">
            <a:avLst/>
          </a:prstGeom>
        </p:spPr>
      </p:pic>
      <p:pic>
        <p:nvPicPr>
          <p:cNvPr id="12" name="Picture 11">
            <a:extLst>
              <a:ext uri="{FF2B5EF4-FFF2-40B4-BE49-F238E27FC236}">
                <a16:creationId xmlns:a16="http://schemas.microsoft.com/office/drawing/2014/main" id="{352D0C6E-7CBE-420F-9395-0A12347B3BE5}"/>
              </a:ext>
            </a:extLst>
          </p:cNvPr>
          <p:cNvPicPr>
            <a:picLocks noChangeAspect="1"/>
          </p:cNvPicPr>
          <p:nvPr/>
        </p:nvPicPr>
        <p:blipFill>
          <a:blip r:embed="rId4"/>
          <a:stretch>
            <a:fillRect/>
          </a:stretch>
        </p:blipFill>
        <p:spPr>
          <a:xfrm flipH="1">
            <a:off x="6710516" y="1238865"/>
            <a:ext cx="2160422" cy="2521974"/>
          </a:xfrm>
          <a:prstGeom prst="rect">
            <a:avLst/>
          </a:prstGeom>
        </p:spPr>
      </p:pic>
    </p:spTree>
    <p:extLst>
      <p:ext uri="{BB962C8B-B14F-4D97-AF65-F5344CB8AC3E}">
        <p14:creationId xmlns:p14="http://schemas.microsoft.com/office/powerpoint/2010/main" val="204252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67C080-7CC0-11EA-3574-4C326809D6A6}"/>
              </a:ext>
            </a:extLst>
          </p:cNvPr>
          <p:cNvSpPr txBox="1"/>
          <p:nvPr/>
        </p:nvSpPr>
        <p:spPr>
          <a:xfrm>
            <a:off x="406400" y="1582340"/>
            <a:ext cx="8331200" cy="3693319"/>
          </a:xfrm>
          <a:prstGeom prst="rect">
            <a:avLst/>
          </a:prstGeom>
          <a:noFill/>
        </p:spPr>
        <p:txBody>
          <a:bodyPr wrap="square">
            <a:spAutoFit/>
          </a:bodyPr>
          <a:lstStyle/>
          <a:p>
            <a:r>
              <a:rPr lang="en-GB" sz="1800" b="1" dirty="0">
                <a:effectLst/>
                <a:latin typeface="Arial" panose="020B0604020202020204" pitchFamily="34" charset="0"/>
                <a:ea typeface="Times New Roman" panose="02020603050405020304" pitchFamily="18" charset="0"/>
              </a:rPr>
              <a:t>Stay safe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652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What are Levers?</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245682" y="1754633"/>
            <a:ext cx="8314592"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A lever is the simplest form of machine </a:t>
            </a:r>
          </a:p>
          <a:p>
            <a:pPr marL="457200" indent="-457200">
              <a:buFont typeface="Arial" panose="020B0604020202020204" pitchFamily="34" charset="0"/>
              <a:buChar char="•"/>
            </a:pPr>
            <a:r>
              <a:rPr lang="en-GB" sz="2400" dirty="0"/>
              <a:t>It is used to change the size or direction of a force</a:t>
            </a:r>
          </a:p>
          <a:p>
            <a:pPr marL="457200" indent="-457200">
              <a:buFont typeface="Arial" panose="020B0604020202020204" pitchFamily="34" charset="0"/>
              <a:buChar char="•"/>
            </a:pPr>
            <a:r>
              <a:rPr lang="en-GB" sz="2400" dirty="0"/>
              <a:t>Some types of lever can give a mechanical advantage – this means you can move heavy loads with less effort</a:t>
            </a:r>
          </a:p>
        </p:txBody>
      </p:sp>
      <p:grpSp>
        <p:nvGrpSpPr>
          <p:cNvPr id="8" name="Group 7">
            <a:extLst>
              <a:ext uri="{FF2B5EF4-FFF2-40B4-BE49-F238E27FC236}">
                <a16:creationId xmlns:a16="http://schemas.microsoft.com/office/drawing/2014/main" id="{E6CC7404-93FF-47BD-A9E9-13FF45FA89E6}"/>
              </a:ext>
            </a:extLst>
          </p:cNvPr>
          <p:cNvGrpSpPr/>
          <p:nvPr/>
        </p:nvGrpSpPr>
        <p:grpSpPr>
          <a:xfrm>
            <a:off x="4455762" y="3314791"/>
            <a:ext cx="4660382" cy="2731097"/>
            <a:chOff x="1171864" y="2246506"/>
            <a:chExt cx="7278853" cy="3962396"/>
          </a:xfrm>
        </p:grpSpPr>
        <p:sp>
          <p:nvSpPr>
            <p:cNvPr id="9" name="TextBox 8">
              <a:extLst>
                <a:ext uri="{FF2B5EF4-FFF2-40B4-BE49-F238E27FC236}">
                  <a16:creationId xmlns:a16="http://schemas.microsoft.com/office/drawing/2014/main" id="{4B515217-993E-492A-A03C-64E4FE17393F}"/>
                </a:ext>
              </a:extLst>
            </p:cNvPr>
            <p:cNvSpPr txBox="1"/>
            <p:nvPr/>
          </p:nvSpPr>
          <p:spPr>
            <a:xfrm>
              <a:off x="3535667" y="5539098"/>
              <a:ext cx="1972209" cy="669804"/>
            </a:xfrm>
            <a:prstGeom prst="rect">
              <a:avLst/>
            </a:prstGeom>
            <a:noFill/>
          </p:spPr>
          <p:txBody>
            <a:bodyPr wrap="square" rtlCol="0">
              <a:spAutoFit/>
            </a:bodyPr>
            <a:lstStyle/>
            <a:p>
              <a:pPr>
                <a:spcAft>
                  <a:spcPts val="600"/>
                </a:spcAft>
              </a:pPr>
              <a:r>
                <a:rPr lang="en-GB" sz="2400" dirty="0"/>
                <a:t>Fulcrum</a:t>
              </a:r>
            </a:p>
          </p:txBody>
        </p:sp>
        <p:sp>
          <p:nvSpPr>
            <p:cNvPr id="10" name="Isosceles Triangle 9">
              <a:extLst>
                <a:ext uri="{FF2B5EF4-FFF2-40B4-BE49-F238E27FC236}">
                  <a16:creationId xmlns:a16="http://schemas.microsoft.com/office/drawing/2014/main" id="{57201102-4547-4C67-BD4F-B3508AE64A48}"/>
                </a:ext>
              </a:extLst>
            </p:cNvPr>
            <p:cNvSpPr/>
            <p:nvPr/>
          </p:nvSpPr>
          <p:spPr>
            <a:xfrm>
              <a:off x="3963323" y="4479337"/>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99759B4-CBE3-4312-A567-95B5011A3055}"/>
                </a:ext>
              </a:extLst>
            </p:cNvPr>
            <p:cNvSpPr/>
            <p:nvPr/>
          </p:nvSpPr>
          <p:spPr>
            <a:xfrm rot="253734">
              <a:off x="1187624" y="4233530"/>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rapezoid 11">
              <a:extLst>
                <a:ext uri="{FF2B5EF4-FFF2-40B4-BE49-F238E27FC236}">
                  <a16:creationId xmlns:a16="http://schemas.microsoft.com/office/drawing/2014/main" id="{6A72FB14-B9DC-48D0-BA09-0513CDDECEA9}"/>
                </a:ext>
              </a:extLst>
            </p:cNvPr>
            <p:cNvSpPr/>
            <p:nvPr/>
          </p:nvSpPr>
          <p:spPr>
            <a:xfrm rot="262118">
              <a:off x="6655329" y="3215282"/>
              <a:ext cx="1222417" cy="119435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C48D629-C7D5-4562-9422-D4DAAC761F71}"/>
                </a:ext>
              </a:extLst>
            </p:cNvPr>
            <p:cNvSpPr txBox="1"/>
            <p:nvPr/>
          </p:nvSpPr>
          <p:spPr>
            <a:xfrm>
              <a:off x="6948264" y="2621868"/>
              <a:ext cx="1502453" cy="461665"/>
            </a:xfrm>
            <a:prstGeom prst="rect">
              <a:avLst/>
            </a:prstGeom>
            <a:noFill/>
          </p:spPr>
          <p:txBody>
            <a:bodyPr wrap="square" rtlCol="0">
              <a:spAutoFit/>
            </a:bodyPr>
            <a:lstStyle/>
            <a:p>
              <a:pPr>
                <a:spcAft>
                  <a:spcPts val="600"/>
                </a:spcAft>
              </a:pPr>
              <a:r>
                <a:rPr lang="en-GB" sz="2400" dirty="0"/>
                <a:t>Load</a:t>
              </a:r>
            </a:p>
          </p:txBody>
        </p:sp>
        <p:sp>
          <p:nvSpPr>
            <p:cNvPr id="14" name="TextBox 13">
              <a:extLst>
                <a:ext uri="{FF2B5EF4-FFF2-40B4-BE49-F238E27FC236}">
                  <a16:creationId xmlns:a16="http://schemas.microsoft.com/office/drawing/2014/main" id="{ADB6E337-BFD3-4E81-8E22-916F47275792}"/>
                </a:ext>
              </a:extLst>
            </p:cNvPr>
            <p:cNvSpPr txBox="1"/>
            <p:nvPr/>
          </p:nvSpPr>
          <p:spPr>
            <a:xfrm>
              <a:off x="2933224" y="3305419"/>
              <a:ext cx="1502452" cy="461664"/>
            </a:xfrm>
            <a:prstGeom prst="rect">
              <a:avLst/>
            </a:prstGeom>
            <a:noFill/>
          </p:spPr>
          <p:txBody>
            <a:bodyPr wrap="square" rtlCol="0">
              <a:spAutoFit/>
            </a:bodyPr>
            <a:lstStyle/>
            <a:p>
              <a:pPr>
                <a:spcAft>
                  <a:spcPts val="600"/>
                </a:spcAft>
              </a:pPr>
              <a:r>
                <a:rPr lang="en-GB" sz="2400" dirty="0"/>
                <a:t>Beam</a:t>
              </a:r>
            </a:p>
          </p:txBody>
        </p:sp>
        <p:sp>
          <p:nvSpPr>
            <p:cNvPr id="15" name="Arrow: Down 14">
              <a:extLst>
                <a:ext uri="{FF2B5EF4-FFF2-40B4-BE49-F238E27FC236}">
                  <a16:creationId xmlns:a16="http://schemas.microsoft.com/office/drawing/2014/main" id="{17987EDB-DFCA-419B-AC69-B4DD7D5DA2F1}"/>
                </a:ext>
              </a:extLst>
            </p:cNvPr>
            <p:cNvSpPr/>
            <p:nvPr/>
          </p:nvSpPr>
          <p:spPr>
            <a:xfrm>
              <a:off x="1347027" y="2801051"/>
              <a:ext cx="576064" cy="11342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CAE93B2-0BD2-435A-B45F-89D5F27DDD8F}"/>
                </a:ext>
              </a:extLst>
            </p:cNvPr>
            <p:cNvSpPr txBox="1"/>
            <p:nvPr/>
          </p:nvSpPr>
          <p:spPr>
            <a:xfrm>
              <a:off x="1171864" y="2246506"/>
              <a:ext cx="1502453" cy="461665"/>
            </a:xfrm>
            <a:prstGeom prst="rect">
              <a:avLst/>
            </a:prstGeom>
            <a:noFill/>
          </p:spPr>
          <p:txBody>
            <a:bodyPr wrap="square" rtlCol="0">
              <a:spAutoFit/>
            </a:bodyPr>
            <a:lstStyle/>
            <a:p>
              <a:pPr>
                <a:spcAft>
                  <a:spcPts val="600"/>
                </a:spcAft>
              </a:pPr>
              <a:r>
                <a:rPr lang="en-GB" sz="2400" dirty="0"/>
                <a:t>Effort</a:t>
              </a:r>
            </a:p>
          </p:txBody>
        </p:sp>
      </p:grpSp>
      <p:sp>
        <p:nvSpPr>
          <p:cNvPr id="17" name="TextBox 16">
            <a:extLst>
              <a:ext uri="{FF2B5EF4-FFF2-40B4-BE49-F238E27FC236}">
                <a16:creationId xmlns:a16="http://schemas.microsoft.com/office/drawing/2014/main" id="{45B9DCF6-CE11-41F8-8452-FE998167FB18}"/>
              </a:ext>
            </a:extLst>
          </p:cNvPr>
          <p:cNvSpPr txBox="1"/>
          <p:nvPr/>
        </p:nvSpPr>
        <p:spPr>
          <a:xfrm>
            <a:off x="291489" y="3811308"/>
            <a:ext cx="3946869"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The lever is a beam or bar</a:t>
            </a:r>
          </a:p>
          <a:p>
            <a:pPr marL="457200" indent="-457200">
              <a:buFont typeface="Arial" panose="020B0604020202020204" pitchFamily="34" charset="0"/>
              <a:buChar char="•"/>
            </a:pPr>
            <a:r>
              <a:rPr lang="en-GB" sz="2400" dirty="0"/>
              <a:t>When used, there is a fulcrum, load and effort</a:t>
            </a:r>
          </a:p>
        </p:txBody>
      </p:sp>
    </p:spTree>
    <p:extLst>
      <p:ext uri="{BB962C8B-B14F-4D97-AF65-F5344CB8AC3E}">
        <p14:creationId xmlns:p14="http://schemas.microsoft.com/office/powerpoint/2010/main" val="22442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109" y="987597"/>
            <a:ext cx="6480720" cy="707886"/>
          </a:xfrm>
          <a:prstGeom prst="rect">
            <a:avLst/>
          </a:prstGeom>
          <a:noFill/>
        </p:spPr>
        <p:txBody>
          <a:bodyPr wrap="square" rtlCol="0">
            <a:spAutoFit/>
          </a:bodyPr>
          <a:lstStyle/>
          <a:p>
            <a:r>
              <a:rPr lang="en-GB" sz="4000" b="1" dirty="0"/>
              <a:t>How Levers Work 1</a:t>
            </a:r>
          </a:p>
        </p:txBody>
      </p:sp>
      <p:grpSp>
        <p:nvGrpSpPr>
          <p:cNvPr id="5" name="Group 4">
            <a:extLst>
              <a:ext uri="{FF2B5EF4-FFF2-40B4-BE49-F238E27FC236}">
                <a16:creationId xmlns:a16="http://schemas.microsoft.com/office/drawing/2014/main" id="{D6EE2E07-8F04-41B1-BF0F-A722AD2E7D81}"/>
              </a:ext>
            </a:extLst>
          </p:cNvPr>
          <p:cNvGrpSpPr/>
          <p:nvPr/>
        </p:nvGrpSpPr>
        <p:grpSpPr>
          <a:xfrm>
            <a:off x="1204194" y="3598300"/>
            <a:ext cx="7315707" cy="2576446"/>
            <a:chOff x="1204194" y="3598300"/>
            <a:chExt cx="7315707" cy="2576446"/>
          </a:xfrm>
        </p:grpSpPr>
        <p:sp>
          <p:nvSpPr>
            <p:cNvPr id="50" name="TextBox 49"/>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96483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583103"/>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583104"/>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8"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40109" y="1808818"/>
            <a:ext cx="8279792"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If the load and effort are the same force (weight) and are each the same distance from the fulcrum, the lever will balance</a:t>
            </a:r>
          </a:p>
          <a:p>
            <a:pPr marL="342900" indent="-342900">
              <a:spcAft>
                <a:spcPts val="600"/>
              </a:spcAft>
              <a:buFont typeface="Arial" panose="020B0604020202020204" pitchFamily="34" charset="0"/>
              <a:buChar char="•"/>
            </a:pPr>
            <a:r>
              <a:rPr lang="en-GB" sz="2400" dirty="0"/>
              <a:t>Changing the distances between the fulcrum, the load or the effort changes the amount of effort needed to move the load </a:t>
            </a:r>
          </a:p>
        </p:txBody>
      </p:sp>
    </p:spTree>
    <p:extLst>
      <p:ext uri="{BB962C8B-B14F-4D97-AF65-F5344CB8AC3E}">
        <p14:creationId xmlns:p14="http://schemas.microsoft.com/office/powerpoint/2010/main" val="364892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665" y="1007996"/>
            <a:ext cx="6480720" cy="707886"/>
          </a:xfrm>
          <a:prstGeom prst="rect">
            <a:avLst/>
          </a:prstGeom>
          <a:noFill/>
        </p:spPr>
        <p:txBody>
          <a:bodyPr wrap="square" rtlCol="0">
            <a:spAutoFit/>
          </a:bodyPr>
          <a:lstStyle/>
          <a:p>
            <a:r>
              <a:rPr lang="en-GB" sz="4000" b="1" dirty="0"/>
              <a:t>How Levers Work 2</a:t>
            </a:r>
          </a:p>
        </p:txBody>
      </p:sp>
      <p:grpSp>
        <p:nvGrpSpPr>
          <p:cNvPr id="5" name="Group 4">
            <a:extLst>
              <a:ext uri="{FF2B5EF4-FFF2-40B4-BE49-F238E27FC236}">
                <a16:creationId xmlns:a16="http://schemas.microsoft.com/office/drawing/2014/main" id="{D1FECB75-AF6E-481F-9390-043FE8C855E4}"/>
              </a:ext>
            </a:extLst>
          </p:cNvPr>
          <p:cNvGrpSpPr/>
          <p:nvPr/>
        </p:nvGrpSpPr>
        <p:grpSpPr>
          <a:xfrm>
            <a:off x="1204194" y="3598300"/>
            <a:ext cx="7315707" cy="2545725"/>
            <a:chOff x="1204194" y="3598300"/>
            <a:chExt cx="7315707" cy="2545725"/>
          </a:xfrm>
        </p:grpSpPr>
        <p:sp>
          <p:nvSpPr>
            <p:cNvPr id="50" name="TextBox 49"/>
            <p:cNvSpPr txBox="1"/>
            <p:nvPr/>
          </p:nvSpPr>
          <p:spPr>
            <a:xfrm>
              <a:off x="5005172" y="5682360"/>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5004048"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96483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600702"/>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623359"/>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8"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44665" y="1725648"/>
            <a:ext cx="7623133"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Here, the load and effort are the same force but the distance from the load to the fulcrum is less than the distance from the load to the effort. </a:t>
            </a:r>
          </a:p>
          <a:p>
            <a:pPr marL="342900" indent="-342900">
              <a:spcAft>
                <a:spcPts val="600"/>
              </a:spcAft>
              <a:buFont typeface="Arial" panose="020B0604020202020204" pitchFamily="34" charset="0"/>
              <a:buChar char="•"/>
            </a:pPr>
            <a:r>
              <a:rPr lang="en-GB" sz="2400" dirty="0"/>
              <a:t>What will happen?</a:t>
            </a:r>
          </a:p>
        </p:txBody>
      </p:sp>
      <p:grpSp>
        <p:nvGrpSpPr>
          <p:cNvPr id="7" name="Group 6">
            <a:extLst>
              <a:ext uri="{FF2B5EF4-FFF2-40B4-BE49-F238E27FC236}">
                <a16:creationId xmlns:a16="http://schemas.microsoft.com/office/drawing/2014/main" id="{0DAD817C-223B-4713-A565-4C9E67CB8DDB}"/>
              </a:ext>
            </a:extLst>
          </p:cNvPr>
          <p:cNvGrpSpPr/>
          <p:nvPr/>
        </p:nvGrpSpPr>
        <p:grpSpPr>
          <a:xfrm>
            <a:off x="1206642" y="3807722"/>
            <a:ext cx="7310813" cy="2336303"/>
            <a:chOff x="1206642" y="3807722"/>
            <a:chExt cx="7310813" cy="2336303"/>
          </a:xfrm>
        </p:grpSpPr>
        <p:sp>
          <p:nvSpPr>
            <p:cNvPr id="15" name="TextBox 14">
              <a:extLst>
                <a:ext uri="{FF2B5EF4-FFF2-40B4-BE49-F238E27FC236}">
                  <a16:creationId xmlns:a16="http://schemas.microsoft.com/office/drawing/2014/main" id="{DC783413-A54A-4C9C-B04C-CE2575BEA3C7}"/>
                </a:ext>
              </a:extLst>
            </p:cNvPr>
            <p:cNvSpPr txBox="1"/>
            <p:nvPr/>
          </p:nvSpPr>
          <p:spPr>
            <a:xfrm>
              <a:off x="5007618" y="5682360"/>
              <a:ext cx="1502453" cy="461665"/>
            </a:xfrm>
            <a:prstGeom prst="rect">
              <a:avLst/>
            </a:prstGeom>
            <a:noFill/>
          </p:spPr>
          <p:txBody>
            <a:bodyPr wrap="square" rtlCol="0">
              <a:spAutoFit/>
            </a:bodyPr>
            <a:lstStyle/>
            <a:p>
              <a:pPr>
                <a:spcAft>
                  <a:spcPts val="600"/>
                </a:spcAft>
              </a:pPr>
              <a:r>
                <a:rPr lang="en-GB" sz="2400" dirty="0"/>
                <a:t>Fulcrum</a:t>
              </a:r>
            </a:p>
          </p:txBody>
        </p:sp>
        <p:sp>
          <p:nvSpPr>
            <p:cNvPr id="16" name="Isosceles Triangle 15">
              <a:extLst>
                <a:ext uri="{FF2B5EF4-FFF2-40B4-BE49-F238E27FC236}">
                  <a16:creationId xmlns:a16="http://schemas.microsoft.com/office/drawing/2014/main" id="{72E869E0-5AC5-4FBC-B8EB-237F5A332B59}"/>
                </a:ext>
              </a:extLst>
            </p:cNvPr>
            <p:cNvSpPr/>
            <p:nvPr/>
          </p:nvSpPr>
          <p:spPr>
            <a:xfrm>
              <a:off x="5006494"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B39C4BC-1D33-459C-97EA-4EACE334C0A1}"/>
                </a:ext>
              </a:extLst>
            </p:cNvPr>
            <p:cNvSpPr txBox="1"/>
            <p:nvPr/>
          </p:nvSpPr>
          <p:spPr>
            <a:xfrm>
              <a:off x="7015002" y="4139037"/>
              <a:ext cx="1502453" cy="461665"/>
            </a:xfrm>
            <a:prstGeom prst="rect">
              <a:avLst/>
            </a:prstGeom>
            <a:noFill/>
          </p:spPr>
          <p:txBody>
            <a:bodyPr wrap="square" rtlCol="0">
              <a:spAutoFit/>
            </a:bodyPr>
            <a:lstStyle/>
            <a:p>
              <a:pPr>
                <a:spcAft>
                  <a:spcPts val="600"/>
                </a:spcAft>
              </a:pPr>
              <a:r>
                <a:rPr lang="en-GB" sz="2400" dirty="0"/>
                <a:t>Load</a:t>
              </a:r>
            </a:p>
          </p:txBody>
        </p:sp>
        <p:sp>
          <p:nvSpPr>
            <p:cNvPr id="22" name="TextBox 21">
              <a:extLst>
                <a:ext uri="{FF2B5EF4-FFF2-40B4-BE49-F238E27FC236}">
                  <a16:creationId xmlns:a16="http://schemas.microsoft.com/office/drawing/2014/main" id="{EE2FD6F7-FA45-4C7C-8167-0ACF7B842824}"/>
                </a:ext>
              </a:extLst>
            </p:cNvPr>
            <p:cNvSpPr txBox="1"/>
            <p:nvPr/>
          </p:nvSpPr>
          <p:spPr>
            <a:xfrm>
              <a:off x="1450742" y="5451527"/>
              <a:ext cx="1502453" cy="461665"/>
            </a:xfrm>
            <a:prstGeom prst="rect">
              <a:avLst/>
            </a:prstGeom>
            <a:noFill/>
          </p:spPr>
          <p:txBody>
            <a:bodyPr wrap="square" rtlCol="0">
              <a:spAutoFit/>
            </a:bodyPr>
            <a:lstStyle/>
            <a:p>
              <a:pPr>
                <a:spcAft>
                  <a:spcPts val="600"/>
                </a:spcAft>
              </a:pPr>
              <a:r>
                <a:rPr lang="en-GB" sz="2400" dirty="0"/>
                <a:t>Effort</a:t>
              </a:r>
            </a:p>
          </p:txBody>
        </p:sp>
        <p:grpSp>
          <p:nvGrpSpPr>
            <p:cNvPr id="6" name="Group 5">
              <a:extLst>
                <a:ext uri="{FF2B5EF4-FFF2-40B4-BE49-F238E27FC236}">
                  <a16:creationId xmlns:a16="http://schemas.microsoft.com/office/drawing/2014/main" id="{EB8457E1-C35D-4BC2-93EB-AB13723DA198}"/>
                </a:ext>
              </a:extLst>
            </p:cNvPr>
            <p:cNvGrpSpPr/>
            <p:nvPr/>
          </p:nvGrpSpPr>
          <p:grpSpPr>
            <a:xfrm rot="20845728">
              <a:off x="1206642" y="3807722"/>
              <a:ext cx="6696744" cy="1003940"/>
              <a:chOff x="1206640" y="3598300"/>
              <a:chExt cx="6696744" cy="1003940"/>
            </a:xfrm>
          </p:grpSpPr>
          <p:sp>
            <p:nvSpPr>
              <p:cNvPr id="18" name="Rectangle 17">
                <a:extLst>
                  <a:ext uri="{FF2B5EF4-FFF2-40B4-BE49-F238E27FC236}">
                    <a16:creationId xmlns:a16="http://schemas.microsoft.com/office/drawing/2014/main" id="{6F1230FB-450E-4A43-9F78-E6428EC4A0B9}"/>
                  </a:ext>
                </a:extLst>
              </p:cNvPr>
              <p:cNvSpPr/>
              <p:nvPr/>
            </p:nvSpPr>
            <p:spPr>
              <a:xfrm>
                <a:off x="1206640"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rapezoid 18">
                <a:extLst>
                  <a:ext uri="{FF2B5EF4-FFF2-40B4-BE49-F238E27FC236}">
                    <a16:creationId xmlns:a16="http://schemas.microsoft.com/office/drawing/2014/main" id="{477EA11A-8175-4369-9BC8-B36601CBACE6}"/>
                  </a:ext>
                </a:extLst>
              </p:cNvPr>
              <p:cNvSpPr/>
              <p:nvPr/>
            </p:nvSpPr>
            <p:spPr>
              <a:xfrm>
                <a:off x="6967280"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rapezoid 22">
                <a:extLst>
                  <a:ext uri="{FF2B5EF4-FFF2-40B4-BE49-F238E27FC236}">
                    <a16:creationId xmlns:a16="http://schemas.microsoft.com/office/drawing/2014/main" id="{5E374890-70FA-4DAB-BDF0-6A7D00674DE9}"/>
                  </a:ext>
                </a:extLst>
              </p:cNvPr>
              <p:cNvSpPr/>
              <p:nvPr/>
            </p:nvSpPr>
            <p:spPr>
              <a:xfrm>
                <a:off x="128320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258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664" y="1029571"/>
            <a:ext cx="7628509" cy="707886"/>
          </a:xfrm>
          <a:prstGeom prst="rect">
            <a:avLst/>
          </a:prstGeom>
          <a:noFill/>
        </p:spPr>
        <p:txBody>
          <a:bodyPr wrap="square" rtlCol="0">
            <a:spAutoFit/>
          </a:bodyPr>
          <a:lstStyle/>
          <a:p>
            <a:r>
              <a:rPr lang="en-GB" sz="4000" b="1" dirty="0"/>
              <a:t>How Levers Work 3</a:t>
            </a:r>
          </a:p>
        </p:txBody>
      </p:sp>
      <p:grpSp>
        <p:nvGrpSpPr>
          <p:cNvPr id="5" name="Group 4">
            <a:extLst>
              <a:ext uri="{FF2B5EF4-FFF2-40B4-BE49-F238E27FC236}">
                <a16:creationId xmlns:a16="http://schemas.microsoft.com/office/drawing/2014/main" id="{FE8E134D-35EE-4E85-BE54-7E91E79433B5}"/>
              </a:ext>
            </a:extLst>
          </p:cNvPr>
          <p:cNvGrpSpPr/>
          <p:nvPr/>
        </p:nvGrpSpPr>
        <p:grpSpPr>
          <a:xfrm>
            <a:off x="1204194" y="3356992"/>
            <a:ext cx="7315707" cy="2817754"/>
            <a:chOff x="1204194" y="3356992"/>
            <a:chExt cx="7315707" cy="2817754"/>
          </a:xfrm>
        </p:grpSpPr>
        <p:sp>
          <p:nvSpPr>
            <p:cNvPr id="50" name="TextBox 49"/>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784654" y="3356992"/>
              <a:ext cx="1043290" cy="999441"/>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583103"/>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583104"/>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9" y="3789040"/>
              <a:ext cx="626946" cy="56739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50041" y="1725366"/>
            <a:ext cx="7623133" cy="180049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Here, the load is bigger than the effort</a:t>
            </a:r>
          </a:p>
          <a:p>
            <a:pPr marL="342900" indent="-342900">
              <a:spcAft>
                <a:spcPts val="600"/>
              </a:spcAft>
              <a:buFont typeface="Arial" panose="020B0604020202020204" pitchFamily="34" charset="0"/>
              <a:buChar char="•"/>
            </a:pPr>
            <a:r>
              <a:rPr lang="en-GB" sz="2400" dirty="0"/>
              <a:t>They are each the same distance from the fulcrum</a:t>
            </a:r>
          </a:p>
          <a:p>
            <a:pPr marL="342900" indent="-342900">
              <a:spcAft>
                <a:spcPts val="600"/>
              </a:spcAft>
              <a:buFont typeface="Arial" panose="020B0604020202020204" pitchFamily="34" charset="0"/>
              <a:buChar char="•"/>
            </a:pPr>
            <a:r>
              <a:rPr lang="en-GB" sz="2400" dirty="0"/>
              <a:t>What will happen?</a:t>
            </a:r>
          </a:p>
          <a:p>
            <a:pPr>
              <a:spcAft>
                <a:spcPts val="600"/>
              </a:spcAft>
            </a:pPr>
            <a:r>
              <a:rPr lang="en-GB" sz="2400" dirty="0"/>
              <a:t> </a:t>
            </a:r>
          </a:p>
        </p:txBody>
      </p:sp>
      <p:grpSp>
        <p:nvGrpSpPr>
          <p:cNvPr id="9" name="Group 8">
            <a:extLst>
              <a:ext uri="{FF2B5EF4-FFF2-40B4-BE49-F238E27FC236}">
                <a16:creationId xmlns:a16="http://schemas.microsoft.com/office/drawing/2014/main" id="{1CEE96E2-19D6-459A-9BDF-93476B3F37CF}"/>
              </a:ext>
            </a:extLst>
          </p:cNvPr>
          <p:cNvGrpSpPr/>
          <p:nvPr/>
        </p:nvGrpSpPr>
        <p:grpSpPr>
          <a:xfrm>
            <a:off x="1149173" y="3356992"/>
            <a:ext cx="7118523" cy="2817754"/>
            <a:chOff x="1149173" y="3356992"/>
            <a:chExt cx="7118523" cy="2817754"/>
          </a:xfrm>
        </p:grpSpPr>
        <p:sp>
          <p:nvSpPr>
            <p:cNvPr id="14" name="TextBox 13">
              <a:extLst>
                <a:ext uri="{FF2B5EF4-FFF2-40B4-BE49-F238E27FC236}">
                  <a16:creationId xmlns:a16="http://schemas.microsoft.com/office/drawing/2014/main" id="{F1A4D878-C4AC-448D-930E-A6CDDC69A29E}"/>
                </a:ext>
              </a:extLst>
            </p:cNvPr>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grpSp>
          <p:nvGrpSpPr>
            <p:cNvPr id="7" name="Group 6">
              <a:extLst>
                <a:ext uri="{FF2B5EF4-FFF2-40B4-BE49-F238E27FC236}">
                  <a16:creationId xmlns:a16="http://schemas.microsoft.com/office/drawing/2014/main" id="{11E04C0C-5060-4251-B710-4A2182C85298}"/>
                </a:ext>
              </a:extLst>
            </p:cNvPr>
            <p:cNvGrpSpPr/>
            <p:nvPr/>
          </p:nvGrpSpPr>
          <p:grpSpPr>
            <a:xfrm>
              <a:off x="1149173" y="3356992"/>
              <a:ext cx="7118523" cy="2391239"/>
              <a:chOff x="1149173" y="3356992"/>
              <a:chExt cx="7118523" cy="2391239"/>
            </a:xfrm>
          </p:grpSpPr>
          <p:sp>
            <p:nvSpPr>
              <p:cNvPr id="15" name="Isosceles Triangle 14">
                <a:extLst>
                  <a:ext uri="{FF2B5EF4-FFF2-40B4-BE49-F238E27FC236}">
                    <a16:creationId xmlns:a16="http://schemas.microsoft.com/office/drawing/2014/main" id="{A76ECEB9-B3DA-4B34-A5C9-09BBE342848A}"/>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6F35E97-7562-4EE9-8661-7FA1A0BAC994}"/>
                  </a:ext>
                </a:extLst>
              </p:cNvPr>
              <p:cNvSpPr txBox="1"/>
              <p:nvPr/>
            </p:nvSpPr>
            <p:spPr>
              <a:xfrm>
                <a:off x="6765243" y="5286566"/>
                <a:ext cx="1502453" cy="461665"/>
              </a:xfrm>
              <a:prstGeom prst="rect">
                <a:avLst/>
              </a:prstGeom>
              <a:noFill/>
            </p:spPr>
            <p:txBody>
              <a:bodyPr wrap="square" rtlCol="0">
                <a:spAutoFit/>
              </a:bodyPr>
              <a:lstStyle/>
              <a:p>
                <a:pPr>
                  <a:spcAft>
                    <a:spcPts val="600"/>
                  </a:spcAft>
                </a:pPr>
                <a:r>
                  <a:rPr lang="en-GB" sz="2400" dirty="0"/>
                  <a:t>Load</a:t>
                </a:r>
              </a:p>
            </p:txBody>
          </p:sp>
          <p:sp>
            <p:nvSpPr>
              <p:cNvPr id="20" name="TextBox 19">
                <a:extLst>
                  <a:ext uri="{FF2B5EF4-FFF2-40B4-BE49-F238E27FC236}">
                    <a16:creationId xmlns:a16="http://schemas.microsoft.com/office/drawing/2014/main" id="{E56EF8B6-E204-45FC-98CD-10D0588EE267}"/>
                  </a:ext>
                </a:extLst>
              </p:cNvPr>
              <p:cNvSpPr txBox="1"/>
              <p:nvPr/>
            </p:nvSpPr>
            <p:spPr>
              <a:xfrm>
                <a:off x="1149173" y="3960905"/>
                <a:ext cx="1502453" cy="461665"/>
              </a:xfrm>
              <a:prstGeom prst="rect">
                <a:avLst/>
              </a:prstGeom>
              <a:noFill/>
            </p:spPr>
            <p:txBody>
              <a:bodyPr wrap="square" rtlCol="0">
                <a:spAutoFit/>
              </a:bodyPr>
              <a:lstStyle/>
              <a:p>
                <a:pPr>
                  <a:spcAft>
                    <a:spcPts val="600"/>
                  </a:spcAft>
                </a:pPr>
                <a:r>
                  <a:rPr lang="en-GB" sz="2400" dirty="0"/>
                  <a:t>Effort</a:t>
                </a:r>
              </a:p>
            </p:txBody>
          </p:sp>
          <p:grpSp>
            <p:nvGrpSpPr>
              <p:cNvPr id="6" name="Group 5">
                <a:extLst>
                  <a:ext uri="{FF2B5EF4-FFF2-40B4-BE49-F238E27FC236}">
                    <a16:creationId xmlns:a16="http://schemas.microsoft.com/office/drawing/2014/main" id="{8C22FF00-CE2B-42FD-8E72-602AD2D67387}"/>
                  </a:ext>
                </a:extLst>
              </p:cNvPr>
              <p:cNvGrpSpPr/>
              <p:nvPr/>
            </p:nvGrpSpPr>
            <p:grpSpPr>
              <a:xfrm rot="760441">
                <a:off x="1204194" y="3356992"/>
                <a:ext cx="6696744" cy="1245248"/>
                <a:chOff x="1204194" y="3356992"/>
                <a:chExt cx="6696744" cy="1245248"/>
              </a:xfrm>
            </p:grpSpPr>
            <p:sp>
              <p:nvSpPr>
                <p:cNvPr id="16" name="Rectangle 15">
                  <a:extLst>
                    <a:ext uri="{FF2B5EF4-FFF2-40B4-BE49-F238E27FC236}">
                      <a16:creationId xmlns:a16="http://schemas.microsoft.com/office/drawing/2014/main" id="{6B1846A3-1560-4914-9B6A-F228B34CAF70}"/>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rapezoid 17">
                  <a:extLst>
                    <a:ext uri="{FF2B5EF4-FFF2-40B4-BE49-F238E27FC236}">
                      <a16:creationId xmlns:a16="http://schemas.microsoft.com/office/drawing/2014/main" id="{1EAC5FC9-3F38-4AEC-AFAE-11D3010CD0FF}"/>
                    </a:ext>
                  </a:extLst>
                </p:cNvPr>
                <p:cNvSpPr/>
                <p:nvPr/>
              </p:nvSpPr>
              <p:spPr>
                <a:xfrm>
                  <a:off x="6784654" y="3356992"/>
                  <a:ext cx="1043290" cy="999441"/>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rapezoid 21">
                  <a:extLst>
                    <a:ext uri="{FF2B5EF4-FFF2-40B4-BE49-F238E27FC236}">
                      <a16:creationId xmlns:a16="http://schemas.microsoft.com/office/drawing/2014/main" id="{51BF7D0F-2F75-409E-AC27-4C70B795F5FD}"/>
                    </a:ext>
                  </a:extLst>
                </p:cNvPr>
                <p:cNvSpPr/>
                <p:nvPr/>
              </p:nvSpPr>
              <p:spPr>
                <a:xfrm>
                  <a:off x="1280759" y="3789040"/>
                  <a:ext cx="626946" cy="56739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9915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First Class levers</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0982" y="1756062"/>
            <a:ext cx="8845534" cy="3293209"/>
          </a:xfrm>
          <a:prstGeom prst="rect">
            <a:avLst/>
          </a:prstGeom>
          <a:noFill/>
        </p:spPr>
        <p:txBody>
          <a:bodyPr wrap="square" rtlCol="0">
            <a:spAutoFit/>
          </a:bodyPr>
          <a:lstStyle/>
          <a:p>
            <a:pPr marL="457200" indent="-457200">
              <a:buFont typeface="Arial" panose="020B0604020202020204" pitchFamily="34" charset="0"/>
              <a:buChar char="•"/>
            </a:pPr>
            <a:r>
              <a:rPr lang="en-GB" sz="2400" b="1" dirty="0"/>
              <a:t>There are three classes (or types) of lever</a:t>
            </a:r>
          </a:p>
          <a:p>
            <a:pPr marL="457200" indent="-457200">
              <a:buFont typeface="Arial" panose="020B0604020202020204" pitchFamily="34" charset="0"/>
              <a:buChar char="•"/>
            </a:pPr>
            <a:r>
              <a:rPr lang="en-GB" sz="2400" dirty="0"/>
              <a:t>In a first class lever, the fulcrum is between the load and effort</a:t>
            </a:r>
          </a:p>
          <a:p>
            <a:pPr marL="457200" indent="-457200">
              <a:buFont typeface="Arial" panose="020B0604020202020204" pitchFamily="34" charset="0"/>
              <a:buChar char="•"/>
            </a:pPr>
            <a:r>
              <a:rPr lang="en-GB" sz="2400" dirty="0"/>
              <a:t>A seesaw is a first class lever</a:t>
            </a:r>
          </a:p>
          <a:p>
            <a:pPr marL="457200" indent="-457200">
              <a:buFont typeface="Arial" panose="020B0604020202020204" pitchFamily="34" charset="0"/>
              <a:buChar char="•"/>
            </a:pPr>
            <a:endParaRPr lang="en-GB" sz="2400" dirty="0"/>
          </a:p>
          <a:p>
            <a:endParaRPr lang="en-GB" sz="2400" dirty="0"/>
          </a:p>
          <a:p>
            <a:endParaRPr lang="en-GB" sz="2400" dirty="0"/>
          </a:p>
          <a:p>
            <a:endParaRPr lang="en-GB" sz="2400" dirty="0"/>
          </a:p>
          <a:p>
            <a:endParaRPr lang="en-GB" sz="2400" dirty="0"/>
          </a:p>
          <a:p>
            <a:pPr marL="457200" indent="-457200">
              <a:buFont typeface="Arial" panose="020B0604020202020204" pitchFamily="34" charset="0"/>
              <a:buChar char="•"/>
            </a:pPr>
            <a:endParaRPr lang="en-GB" sz="1600" dirty="0"/>
          </a:p>
        </p:txBody>
      </p:sp>
      <p:grpSp>
        <p:nvGrpSpPr>
          <p:cNvPr id="4" name="Group 3">
            <a:extLst>
              <a:ext uri="{FF2B5EF4-FFF2-40B4-BE49-F238E27FC236}">
                <a16:creationId xmlns:a16="http://schemas.microsoft.com/office/drawing/2014/main" id="{9FB37F09-1B79-49ED-8B2E-074F07794D0C}"/>
              </a:ext>
            </a:extLst>
          </p:cNvPr>
          <p:cNvGrpSpPr/>
          <p:nvPr/>
        </p:nvGrpSpPr>
        <p:grpSpPr>
          <a:xfrm>
            <a:off x="172494" y="3098719"/>
            <a:ext cx="6385943" cy="2881384"/>
            <a:chOff x="1171864" y="2246506"/>
            <a:chExt cx="7278853" cy="3805337"/>
          </a:xfrm>
        </p:grpSpPr>
        <p:sp>
          <p:nvSpPr>
            <p:cNvPr id="6" name="TextBox 5">
              <a:extLst>
                <a:ext uri="{FF2B5EF4-FFF2-40B4-BE49-F238E27FC236}">
                  <a16:creationId xmlns:a16="http://schemas.microsoft.com/office/drawing/2014/main" id="{0FE34723-8260-4A60-ADA5-94F39659EF4B}"/>
                </a:ext>
              </a:extLst>
            </p:cNvPr>
            <p:cNvSpPr txBox="1"/>
            <p:nvPr/>
          </p:nvSpPr>
          <p:spPr>
            <a:xfrm>
              <a:off x="3991179" y="5590178"/>
              <a:ext cx="1502453" cy="461665"/>
            </a:xfrm>
            <a:prstGeom prst="rect">
              <a:avLst/>
            </a:prstGeom>
            <a:noFill/>
          </p:spPr>
          <p:txBody>
            <a:bodyPr wrap="square" rtlCol="0">
              <a:spAutoFit/>
            </a:bodyPr>
            <a:lstStyle/>
            <a:p>
              <a:pPr>
                <a:spcAft>
                  <a:spcPts val="600"/>
                </a:spcAft>
              </a:pPr>
              <a:r>
                <a:rPr lang="en-GB" sz="2400" dirty="0"/>
                <a:t>Fulcrum</a:t>
              </a:r>
            </a:p>
          </p:txBody>
        </p:sp>
        <p:sp>
          <p:nvSpPr>
            <p:cNvPr id="7" name="Isosceles Triangle 6">
              <a:extLst>
                <a:ext uri="{FF2B5EF4-FFF2-40B4-BE49-F238E27FC236}">
                  <a16:creationId xmlns:a16="http://schemas.microsoft.com/office/drawing/2014/main" id="{08C2B7A3-8099-4442-B376-32917367EE58}"/>
                </a:ext>
              </a:extLst>
            </p:cNvPr>
            <p:cNvSpPr/>
            <p:nvPr/>
          </p:nvSpPr>
          <p:spPr>
            <a:xfrm>
              <a:off x="3963323" y="4479337"/>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5AAA7BE-DCC8-4B14-9DF3-35E6CC673072}"/>
                </a:ext>
              </a:extLst>
            </p:cNvPr>
            <p:cNvSpPr/>
            <p:nvPr/>
          </p:nvSpPr>
          <p:spPr>
            <a:xfrm rot="253734">
              <a:off x="1187624" y="4233530"/>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rapezoid 8">
              <a:extLst>
                <a:ext uri="{FF2B5EF4-FFF2-40B4-BE49-F238E27FC236}">
                  <a16:creationId xmlns:a16="http://schemas.microsoft.com/office/drawing/2014/main" id="{65022FB0-810C-48B5-9589-5F828DDA1F3E}"/>
                </a:ext>
              </a:extLst>
            </p:cNvPr>
            <p:cNvSpPr/>
            <p:nvPr/>
          </p:nvSpPr>
          <p:spPr>
            <a:xfrm rot="262118">
              <a:off x="6655327" y="3252969"/>
              <a:ext cx="1222417" cy="119435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D4C77B4-4622-4824-83DF-432083781C7C}"/>
                </a:ext>
              </a:extLst>
            </p:cNvPr>
            <p:cNvSpPr txBox="1"/>
            <p:nvPr/>
          </p:nvSpPr>
          <p:spPr>
            <a:xfrm>
              <a:off x="6948264" y="2621868"/>
              <a:ext cx="1502453" cy="461665"/>
            </a:xfrm>
            <a:prstGeom prst="rect">
              <a:avLst/>
            </a:prstGeom>
            <a:noFill/>
          </p:spPr>
          <p:txBody>
            <a:bodyPr wrap="square" rtlCol="0">
              <a:spAutoFit/>
            </a:bodyPr>
            <a:lstStyle/>
            <a:p>
              <a:pPr>
                <a:spcAft>
                  <a:spcPts val="600"/>
                </a:spcAft>
              </a:pPr>
              <a:r>
                <a:rPr lang="en-GB" sz="2400" dirty="0"/>
                <a:t>Load</a:t>
              </a:r>
            </a:p>
          </p:txBody>
        </p:sp>
        <p:sp>
          <p:nvSpPr>
            <p:cNvPr id="11" name="TextBox 10">
              <a:extLst>
                <a:ext uri="{FF2B5EF4-FFF2-40B4-BE49-F238E27FC236}">
                  <a16:creationId xmlns:a16="http://schemas.microsoft.com/office/drawing/2014/main" id="{2A9531BD-5569-46DB-BCB0-9CC1B5D4370B}"/>
                </a:ext>
              </a:extLst>
            </p:cNvPr>
            <p:cNvSpPr txBox="1"/>
            <p:nvPr/>
          </p:nvSpPr>
          <p:spPr>
            <a:xfrm>
              <a:off x="4051820" y="3581625"/>
              <a:ext cx="1502453" cy="461665"/>
            </a:xfrm>
            <a:prstGeom prst="rect">
              <a:avLst/>
            </a:prstGeom>
            <a:noFill/>
          </p:spPr>
          <p:txBody>
            <a:bodyPr wrap="square" rtlCol="0">
              <a:spAutoFit/>
            </a:bodyPr>
            <a:lstStyle/>
            <a:p>
              <a:pPr>
                <a:spcAft>
                  <a:spcPts val="600"/>
                </a:spcAft>
              </a:pPr>
              <a:r>
                <a:rPr lang="en-GB" sz="2400" dirty="0"/>
                <a:t>Beam</a:t>
              </a:r>
            </a:p>
          </p:txBody>
        </p:sp>
        <p:sp>
          <p:nvSpPr>
            <p:cNvPr id="12" name="Arrow: Down 11">
              <a:extLst>
                <a:ext uri="{FF2B5EF4-FFF2-40B4-BE49-F238E27FC236}">
                  <a16:creationId xmlns:a16="http://schemas.microsoft.com/office/drawing/2014/main" id="{520D99BB-30CD-47CF-A763-EAD70E82D132}"/>
                </a:ext>
              </a:extLst>
            </p:cNvPr>
            <p:cNvSpPr/>
            <p:nvPr/>
          </p:nvSpPr>
          <p:spPr>
            <a:xfrm>
              <a:off x="1347027" y="2801051"/>
              <a:ext cx="576064" cy="11342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BE6F79D-7807-4917-975A-381C946AC4C3}"/>
                </a:ext>
              </a:extLst>
            </p:cNvPr>
            <p:cNvSpPr txBox="1"/>
            <p:nvPr/>
          </p:nvSpPr>
          <p:spPr>
            <a:xfrm>
              <a:off x="1171864" y="2246506"/>
              <a:ext cx="1502453" cy="461665"/>
            </a:xfrm>
            <a:prstGeom prst="rect">
              <a:avLst/>
            </a:prstGeom>
            <a:noFill/>
          </p:spPr>
          <p:txBody>
            <a:bodyPr wrap="square" rtlCol="0">
              <a:spAutoFit/>
            </a:bodyPr>
            <a:lstStyle/>
            <a:p>
              <a:pPr>
                <a:spcAft>
                  <a:spcPts val="600"/>
                </a:spcAft>
              </a:pPr>
              <a:r>
                <a:rPr lang="en-GB" sz="2400" dirty="0"/>
                <a:t>Effort</a:t>
              </a:r>
            </a:p>
          </p:txBody>
        </p:sp>
      </p:grpSp>
      <p:pic>
        <p:nvPicPr>
          <p:cNvPr id="14" name="Picture 2" descr="Playground, Seesaw, Teeter, Toys">
            <a:extLst>
              <a:ext uri="{FF2B5EF4-FFF2-40B4-BE49-F238E27FC236}">
                <a16:creationId xmlns:a16="http://schemas.microsoft.com/office/drawing/2014/main" id="{DF16A5B6-41FE-4594-94F7-265BA4D59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613" y="3708010"/>
            <a:ext cx="2550893" cy="225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5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Second Class Levers</a:t>
            </a:r>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0982" y="1756062"/>
            <a:ext cx="8845534" cy="3293209"/>
          </a:xfrm>
          <a:prstGeom prst="rect">
            <a:avLst/>
          </a:prstGeom>
          <a:noFill/>
        </p:spPr>
        <p:txBody>
          <a:bodyPr wrap="square" rtlCol="0">
            <a:spAutoFit/>
          </a:bodyPr>
          <a:lstStyle/>
          <a:p>
            <a:pPr marL="457200" indent="-457200">
              <a:buFont typeface="Arial" panose="020B0604020202020204" pitchFamily="34" charset="0"/>
              <a:buChar char="•"/>
            </a:pPr>
            <a:r>
              <a:rPr lang="en-GB" sz="2400" dirty="0"/>
              <a:t>In a second class lever, the load is between the effort and the fulcrum</a:t>
            </a:r>
          </a:p>
          <a:p>
            <a:pPr marL="457200" indent="-457200">
              <a:buFont typeface="Arial" panose="020B0604020202020204" pitchFamily="34" charset="0"/>
              <a:buChar char="•"/>
            </a:pPr>
            <a:r>
              <a:rPr lang="en-GB" sz="2400" dirty="0"/>
              <a:t>Wheelbarrows and nutcrackers are second class levers</a:t>
            </a:r>
          </a:p>
          <a:p>
            <a:pPr marL="457200" indent="-457200">
              <a:buFont typeface="Arial" panose="020B0604020202020204" pitchFamily="34" charset="0"/>
              <a:buChar char="•"/>
            </a:pPr>
            <a:endParaRPr lang="en-GB" sz="2400" dirty="0"/>
          </a:p>
          <a:p>
            <a:endParaRPr lang="en-GB" sz="2400" dirty="0"/>
          </a:p>
          <a:p>
            <a:endParaRPr lang="en-GB" sz="2400" dirty="0"/>
          </a:p>
          <a:p>
            <a:endParaRPr lang="en-GB" sz="2400" dirty="0"/>
          </a:p>
          <a:p>
            <a:endParaRPr lang="en-GB" sz="2400" dirty="0"/>
          </a:p>
          <a:p>
            <a:pPr marL="457200" indent="-457200">
              <a:buFont typeface="Arial" panose="020B0604020202020204" pitchFamily="34" charset="0"/>
              <a:buChar char="•"/>
            </a:pPr>
            <a:endParaRPr lang="en-GB" sz="1600" dirty="0"/>
          </a:p>
        </p:txBody>
      </p:sp>
      <p:grpSp>
        <p:nvGrpSpPr>
          <p:cNvPr id="4" name="Group 3">
            <a:extLst>
              <a:ext uri="{FF2B5EF4-FFF2-40B4-BE49-F238E27FC236}">
                <a16:creationId xmlns:a16="http://schemas.microsoft.com/office/drawing/2014/main" id="{9FB37F09-1B79-49ED-8B2E-074F07794D0C}"/>
              </a:ext>
            </a:extLst>
          </p:cNvPr>
          <p:cNvGrpSpPr/>
          <p:nvPr/>
        </p:nvGrpSpPr>
        <p:grpSpPr>
          <a:xfrm>
            <a:off x="458806" y="3208556"/>
            <a:ext cx="4550242" cy="2488060"/>
            <a:chOff x="1187474" y="2231972"/>
            <a:chExt cx="6696894" cy="3581643"/>
          </a:xfrm>
        </p:grpSpPr>
        <p:sp>
          <p:nvSpPr>
            <p:cNvPr id="6" name="TextBox 5">
              <a:extLst>
                <a:ext uri="{FF2B5EF4-FFF2-40B4-BE49-F238E27FC236}">
                  <a16:creationId xmlns:a16="http://schemas.microsoft.com/office/drawing/2014/main" id="{0FE34723-8260-4A60-ADA5-94F39659EF4B}"/>
                </a:ext>
              </a:extLst>
            </p:cNvPr>
            <p:cNvSpPr txBox="1"/>
            <p:nvPr/>
          </p:nvSpPr>
          <p:spPr>
            <a:xfrm>
              <a:off x="4767670" y="4965931"/>
              <a:ext cx="2132097" cy="664582"/>
            </a:xfrm>
            <a:prstGeom prst="rect">
              <a:avLst/>
            </a:prstGeom>
            <a:noFill/>
          </p:spPr>
          <p:txBody>
            <a:bodyPr wrap="square" rtlCol="0">
              <a:spAutoFit/>
            </a:bodyPr>
            <a:lstStyle/>
            <a:p>
              <a:pPr>
                <a:spcAft>
                  <a:spcPts val="600"/>
                </a:spcAft>
              </a:pPr>
              <a:r>
                <a:rPr lang="en-GB" sz="2400" dirty="0"/>
                <a:t>Fulcrum</a:t>
              </a:r>
            </a:p>
          </p:txBody>
        </p:sp>
        <p:sp>
          <p:nvSpPr>
            <p:cNvPr id="7" name="Isosceles Triangle 6">
              <a:extLst>
                <a:ext uri="{FF2B5EF4-FFF2-40B4-BE49-F238E27FC236}">
                  <a16:creationId xmlns:a16="http://schemas.microsoft.com/office/drawing/2014/main" id="{08C2B7A3-8099-4442-B376-32917367EE58}"/>
                </a:ext>
              </a:extLst>
            </p:cNvPr>
            <p:cNvSpPr/>
            <p:nvPr/>
          </p:nvSpPr>
          <p:spPr>
            <a:xfrm>
              <a:off x="6528278" y="4733495"/>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5AAA7BE-DCC8-4B14-9DF3-35E6CC673072}"/>
                </a:ext>
              </a:extLst>
            </p:cNvPr>
            <p:cNvSpPr/>
            <p:nvPr/>
          </p:nvSpPr>
          <p:spPr>
            <a:xfrm rot="253734">
              <a:off x="1187624" y="4233530"/>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rapezoid 8">
              <a:extLst>
                <a:ext uri="{FF2B5EF4-FFF2-40B4-BE49-F238E27FC236}">
                  <a16:creationId xmlns:a16="http://schemas.microsoft.com/office/drawing/2014/main" id="{65022FB0-810C-48B5-9589-5F828DDA1F3E}"/>
                </a:ext>
              </a:extLst>
            </p:cNvPr>
            <p:cNvSpPr/>
            <p:nvPr/>
          </p:nvSpPr>
          <p:spPr>
            <a:xfrm rot="262118">
              <a:off x="3873293" y="3002864"/>
              <a:ext cx="1222417" cy="119435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D4C77B4-4622-4824-83DF-432083781C7C}"/>
                </a:ext>
              </a:extLst>
            </p:cNvPr>
            <p:cNvSpPr txBox="1"/>
            <p:nvPr/>
          </p:nvSpPr>
          <p:spPr>
            <a:xfrm>
              <a:off x="4103432" y="2318475"/>
              <a:ext cx="1502453" cy="461665"/>
            </a:xfrm>
            <a:prstGeom prst="rect">
              <a:avLst/>
            </a:prstGeom>
            <a:noFill/>
          </p:spPr>
          <p:txBody>
            <a:bodyPr wrap="square" rtlCol="0">
              <a:spAutoFit/>
            </a:bodyPr>
            <a:lstStyle/>
            <a:p>
              <a:pPr>
                <a:spcAft>
                  <a:spcPts val="600"/>
                </a:spcAft>
              </a:pPr>
              <a:r>
                <a:rPr lang="en-GB" sz="2400" dirty="0"/>
                <a:t>Load</a:t>
              </a:r>
            </a:p>
          </p:txBody>
        </p:sp>
        <p:sp>
          <p:nvSpPr>
            <p:cNvPr id="11" name="TextBox 10">
              <a:extLst>
                <a:ext uri="{FF2B5EF4-FFF2-40B4-BE49-F238E27FC236}">
                  <a16:creationId xmlns:a16="http://schemas.microsoft.com/office/drawing/2014/main" id="{2A9531BD-5569-46DB-BCB0-9CC1B5D4370B}"/>
                </a:ext>
              </a:extLst>
            </p:cNvPr>
            <p:cNvSpPr txBox="1"/>
            <p:nvPr/>
          </p:nvSpPr>
          <p:spPr>
            <a:xfrm>
              <a:off x="5856691" y="3618535"/>
              <a:ext cx="1502453" cy="461665"/>
            </a:xfrm>
            <a:prstGeom prst="rect">
              <a:avLst/>
            </a:prstGeom>
            <a:noFill/>
          </p:spPr>
          <p:txBody>
            <a:bodyPr wrap="square" rtlCol="0">
              <a:spAutoFit/>
            </a:bodyPr>
            <a:lstStyle/>
            <a:p>
              <a:pPr>
                <a:spcAft>
                  <a:spcPts val="600"/>
                </a:spcAft>
              </a:pPr>
              <a:r>
                <a:rPr lang="en-GB" sz="2400" dirty="0"/>
                <a:t>Beam</a:t>
              </a:r>
            </a:p>
          </p:txBody>
        </p:sp>
        <p:sp>
          <p:nvSpPr>
            <p:cNvPr id="12" name="Arrow: Down 11">
              <a:extLst>
                <a:ext uri="{FF2B5EF4-FFF2-40B4-BE49-F238E27FC236}">
                  <a16:creationId xmlns:a16="http://schemas.microsoft.com/office/drawing/2014/main" id="{520D99BB-30CD-47CF-A763-EAD70E82D132}"/>
                </a:ext>
              </a:extLst>
            </p:cNvPr>
            <p:cNvSpPr/>
            <p:nvPr/>
          </p:nvSpPr>
          <p:spPr>
            <a:xfrm rot="11078415">
              <a:off x="1493991" y="2877838"/>
              <a:ext cx="576064" cy="11342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BE6F79D-7807-4917-975A-381C946AC4C3}"/>
                </a:ext>
              </a:extLst>
            </p:cNvPr>
            <p:cNvSpPr txBox="1"/>
            <p:nvPr/>
          </p:nvSpPr>
          <p:spPr>
            <a:xfrm>
              <a:off x="1187474" y="2231972"/>
              <a:ext cx="1502453" cy="461665"/>
            </a:xfrm>
            <a:prstGeom prst="rect">
              <a:avLst/>
            </a:prstGeom>
            <a:noFill/>
          </p:spPr>
          <p:txBody>
            <a:bodyPr wrap="square" rtlCol="0">
              <a:spAutoFit/>
            </a:bodyPr>
            <a:lstStyle/>
            <a:p>
              <a:pPr>
                <a:spcAft>
                  <a:spcPts val="600"/>
                </a:spcAft>
              </a:pPr>
              <a:r>
                <a:rPr lang="en-GB" sz="2400" dirty="0"/>
                <a:t>Effort</a:t>
              </a:r>
            </a:p>
          </p:txBody>
        </p:sp>
      </p:grpSp>
      <p:pic>
        <p:nvPicPr>
          <p:cNvPr id="14" name="Picture 13" descr="A picture containing text&#10;&#10;Description automatically generated">
            <a:extLst>
              <a:ext uri="{FF2B5EF4-FFF2-40B4-BE49-F238E27FC236}">
                <a16:creationId xmlns:a16="http://schemas.microsoft.com/office/drawing/2014/main" id="{DF88EEBD-320D-4EC7-86CC-D64602F632A2}"/>
              </a:ext>
            </a:extLst>
          </p:cNvPr>
          <p:cNvPicPr>
            <a:picLocks noChangeAspect="1"/>
          </p:cNvPicPr>
          <p:nvPr/>
        </p:nvPicPr>
        <p:blipFill>
          <a:blip r:embed="rId2"/>
          <a:stretch>
            <a:fillRect/>
          </a:stretch>
        </p:blipFill>
        <p:spPr>
          <a:xfrm flipH="1">
            <a:off x="5969563" y="2865545"/>
            <a:ext cx="3538054" cy="3438235"/>
          </a:xfrm>
          <a:prstGeom prst="rect">
            <a:avLst/>
          </a:prstGeom>
        </p:spPr>
      </p:pic>
    </p:spTree>
    <p:extLst>
      <p:ext uri="{BB962C8B-B14F-4D97-AF65-F5344CB8AC3E}">
        <p14:creationId xmlns:p14="http://schemas.microsoft.com/office/powerpoint/2010/main" val="173857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75490" y="1108717"/>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Third Class Levers</a:t>
            </a:r>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50982" y="1756062"/>
            <a:ext cx="8845534" cy="3293209"/>
          </a:xfrm>
          <a:prstGeom prst="rect">
            <a:avLst/>
          </a:prstGeom>
          <a:noFill/>
        </p:spPr>
        <p:txBody>
          <a:bodyPr wrap="square" rtlCol="0">
            <a:spAutoFit/>
          </a:bodyPr>
          <a:lstStyle/>
          <a:p>
            <a:pPr marL="457200" indent="-457200">
              <a:buFont typeface="Arial" panose="020B0604020202020204" pitchFamily="34" charset="0"/>
              <a:buChar char="•"/>
            </a:pPr>
            <a:r>
              <a:rPr lang="en-GB" sz="2400" dirty="0"/>
              <a:t>In a third class lever, the effort is between the load and the fulcrum</a:t>
            </a:r>
          </a:p>
          <a:p>
            <a:pPr marL="457200" indent="-457200">
              <a:buFont typeface="Arial" panose="020B0604020202020204" pitchFamily="34" charset="0"/>
              <a:buChar char="•"/>
            </a:pPr>
            <a:r>
              <a:rPr lang="en-GB" sz="2400" dirty="0"/>
              <a:t>Barbecue tongs are an example of a third class lever</a:t>
            </a:r>
          </a:p>
          <a:p>
            <a:pPr marL="457200" indent="-457200">
              <a:buFont typeface="Arial" panose="020B0604020202020204" pitchFamily="34" charset="0"/>
              <a:buChar char="•"/>
            </a:pPr>
            <a:endParaRPr lang="en-GB" sz="2400" dirty="0"/>
          </a:p>
          <a:p>
            <a:endParaRPr lang="en-GB" sz="2400" dirty="0"/>
          </a:p>
          <a:p>
            <a:endParaRPr lang="en-GB" sz="2400" dirty="0"/>
          </a:p>
          <a:p>
            <a:endParaRPr lang="en-GB" sz="2400" dirty="0"/>
          </a:p>
          <a:p>
            <a:endParaRPr lang="en-GB" sz="2400" dirty="0"/>
          </a:p>
          <a:p>
            <a:pPr marL="457200" indent="-457200">
              <a:buFont typeface="Arial" panose="020B0604020202020204" pitchFamily="34" charset="0"/>
              <a:buChar char="•"/>
            </a:pPr>
            <a:endParaRPr lang="en-GB" sz="1600" dirty="0"/>
          </a:p>
        </p:txBody>
      </p:sp>
      <p:grpSp>
        <p:nvGrpSpPr>
          <p:cNvPr id="14" name="Group 13">
            <a:extLst>
              <a:ext uri="{FF2B5EF4-FFF2-40B4-BE49-F238E27FC236}">
                <a16:creationId xmlns:a16="http://schemas.microsoft.com/office/drawing/2014/main" id="{CF638188-AC13-423A-ADDE-FE2FD3686D7E}"/>
              </a:ext>
            </a:extLst>
          </p:cNvPr>
          <p:cNvGrpSpPr/>
          <p:nvPr/>
        </p:nvGrpSpPr>
        <p:grpSpPr>
          <a:xfrm>
            <a:off x="459112" y="3152653"/>
            <a:ext cx="4550140" cy="2543963"/>
            <a:chOff x="1187624" y="2151498"/>
            <a:chExt cx="6696744" cy="3662117"/>
          </a:xfrm>
        </p:grpSpPr>
        <p:sp>
          <p:nvSpPr>
            <p:cNvPr id="15" name="TextBox 14">
              <a:extLst>
                <a:ext uri="{FF2B5EF4-FFF2-40B4-BE49-F238E27FC236}">
                  <a16:creationId xmlns:a16="http://schemas.microsoft.com/office/drawing/2014/main" id="{B8366F19-1100-49CB-81A5-334B5F0FD7EB}"/>
                </a:ext>
              </a:extLst>
            </p:cNvPr>
            <p:cNvSpPr txBox="1"/>
            <p:nvPr/>
          </p:nvSpPr>
          <p:spPr>
            <a:xfrm>
              <a:off x="4767670" y="4965931"/>
              <a:ext cx="2132097" cy="664582"/>
            </a:xfrm>
            <a:prstGeom prst="rect">
              <a:avLst/>
            </a:prstGeom>
            <a:noFill/>
          </p:spPr>
          <p:txBody>
            <a:bodyPr wrap="square" rtlCol="0">
              <a:spAutoFit/>
            </a:bodyPr>
            <a:lstStyle/>
            <a:p>
              <a:pPr>
                <a:spcAft>
                  <a:spcPts val="600"/>
                </a:spcAft>
              </a:pPr>
              <a:r>
                <a:rPr lang="en-GB" sz="2400" dirty="0"/>
                <a:t>Fulcrum</a:t>
              </a:r>
            </a:p>
          </p:txBody>
        </p:sp>
        <p:sp>
          <p:nvSpPr>
            <p:cNvPr id="16" name="Isosceles Triangle 15">
              <a:extLst>
                <a:ext uri="{FF2B5EF4-FFF2-40B4-BE49-F238E27FC236}">
                  <a16:creationId xmlns:a16="http://schemas.microsoft.com/office/drawing/2014/main" id="{79A55FC9-56DD-4E69-A296-9E83DD87D137}"/>
                </a:ext>
              </a:extLst>
            </p:cNvPr>
            <p:cNvSpPr/>
            <p:nvPr/>
          </p:nvSpPr>
          <p:spPr>
            <a:xfrm>
              <a:off x="6528278" y="4733495"/>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64F59B-1F34-40BE-8797-8F535147E8EC}"/>
                </a:ext>
              </a:extLst>
            </p:cNvPr>
            <p:cNvSpPr/>
            <p:nvPr/>
          </p:nvSpPr>
          <p:spPr>
            <a:xfrm rot="253734">
              <a:off x="1187624" y="4233530"/>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rapezoid 17">
              <a:extLst>
                <a:ext uri="{FF2B5EF4-FFF2-40B4-BE49-F238E27FC236}">
                  <a16:creationId xmlns:a16="http://schemas.microsoft.com/office/drawing/2014/main" id="{14B1AC9C-FA3C-458F-BB24-0DE2D282F6C2}"/>
                </a:ext>
              </a:extLst>
            </p:cNvPr>
            <p:cNvSpPr/>
            <p:nvPr/>
          </p:nvSpPr>
          <p:spPr>
            <a:xfrm rot="262118">
              <a:off x="1366273" y="2835886"/>
              <a:ext cx="1222417" cy="119435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8742AB8-611F-461F-BD28-DE5E9AD02CDB}"/>
                </a:ext>
              </a:extLst>
            </p:cNvPr>
            <p:cNvSpPr txBox="1"/>
            <p:nvPr/>
          </p:nvSpPr>
          <p:spPr>
            <a:xfrm>
              <a:off x="1596412" y="2151498"/>
              <a:ext cx="1502453" cy="461665"/>
            </a:xfrm>
            <a:prstGeom prst="rect">
              <a:avLst/>
            </a:prstGeom>
            <a:noFill/>
          </p:spPr>
          <p:txBody>
            <a:bodyPr wrap="square" rtlCol="0">
              <a:spAutoFit/>
            </a:bodyPr>
            <a:lstStyle/>
            <a:p>
              <a:pPr>
                <a:spcAft>
                  <a:spcPts val="600"/>
                </a:spcAft>
              </a:pPr>
              <a:r>
                <a:rPr lang="en-GB" sz="2400" dirty="0"/>
                <a:t>Load</a:t>
              </a:r>
            </a:p>
          </p:txBody>
        </p:sp>
        <p:sp>
          <p:nvSpPr>
            <p:cNvPr id="20" name="TextBox 19">
              <a:extLst>
                <a:ext uri="{FF2B5EF4-FFF2-40B4-BE49-F238E27FC236}">
                  <a16:creationId xmlns:a16="http://schemas.microsoft.com/office/drawing/2014/main" id="{DE35A7F2-4573-497B-B003-BF6C230897EC}"/>
                </a:ext>
              </a:extLst>
            </p:cNvPr>
            <p:cNvSpPr txBox="1"/>
            <p:nvPr/>
          </p:nvSpPr>
          <p:spPr>
            <a:xfrm>
              <a:off x="5856691" y="3618535"/>
              <a:ext cx="1502453" cy="461665"/>
            </a:xfrm>
            <a:prstGeom prst="rect">
              <a:avLst/>
            </a:prstGeom>
            <a:noFill/>
          </p:spPr>
          <p:txBody>
            <a:bodyPr wrap="square" rtlCol="0">
              <a:spAutoFit/>
            </a:bodyPr>
            <a:lstStyle/>
            <a:p>
              <a:pPr>
                <a:spcAft>
                  <a:spcPts val="600"/>
                </a:spcAft>
              </a:pPr>
              <a:r>
                <a:rPr lang="en-GB" sz="2400" dirty="0"/>
                <a:t>Beam</a:t>
              </a:r>
            </a:p>
          </p:txBody>
        </p:sp>
        <p:sp>
          <p:nvSpPr>
            <p:cNvPr id="21" name="Arrow: Down 20">
              <a:extLst>
                <a:ext uri="{FF2B5EF4-FFF2-40B4-BE49-F238E27FC236}">
                  <a16:creationId xmlns:a16="http://schemas.microsoft.com/office/drawing/2014/main" id="{1221E8CD-30C5-4FEA-9B5C-5648FB712C97}"/>
                </a:ext>
              </a:extLst>
            </p:cNvPr>
            <p:cNvSpPr/>
            <p:nvPr/>
          </p:nvSpPr>
          <p:spPr>
            <a:xfrm rot="11078415">
              <a:off x="4096441" y="3391980"/>
              <a:ext cx="576064" cy="8802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725E3EC-3B59-4457-988A-E9A64B7CAAA8}"/>
                </a:ext>
              </a:extLst>
            </p:cNvPr>
            <p:cNvSpPr txBox="1"/>
            <p:nvPr/>
          </p:nvSpPr>
          <p:spPr>
            <a:xfrm>
              <a:off x="3751861" y="2733289"/>
              <a:ext cx="1502453" cy="461665"/>
            </a:xfrm>
            <a:prstGeom prst="rect">
              <a:avLst/>
            </a:prstGeom>
            <a:noFill/>
          </p:spPr>
          <p:txBody>
            <a:bodyPr wrap="square" rtlCol="0">
              <a:spAutoFit/>
            </a:bodyPr>
            <a:lstStyle/>
            <a:p>
              <a:pPr>
                <a:spcAft>
                  <a:spcPts val="600"/>
                </a:spcAft>
              </a:pPr>
              <a:r>
                <a:rPr lang="en-GB" sz="2400" dirty="0"/>
                <a:t>Effort</a:t>
              </a:r>
            </a:p>
          </p:txBody>
        </p:sp>
      </p:grpSp>
      <p:pic>
        <p:nvPicPr>
          <p:cNvPr id="23" name="Picture 22" descr="A picture containing graphical user interface&#10;&#10;Description automatically generated">
            <a:extLst>
              <a:ext uri="{FF2B5EF4-FFF2-40B4-BE49-F238E27FC236}">
                <a16:creationId xmlns:a16="http://schemas.microsoft.com/office/drawing/2014/main" id="{09FBA473-D281-4F35-AB5B-786E86F7D19F}"/>
              </a:ext>
            </a:extLst>
          </p:cNvPr>
          <p:cNvPicPr>
            <a:picLocks noChangeAspect="1"/>
          </p:cNvPicPr>
          <p:nvPr/>
        </p:nvPicPr>
        <p:blipFill>
          <a:blip r:embed="rId2"/>
          <a:stretch>
            <a:fillRect/>
          </a:stretch>
        </p:blipFill>
        <p:spPr>
          <a:xfrm>
            <a:off x="5559273" y="3121032"/>
            <a:ext cx="3017876" cy="2422160"/>
          </a:xfrm>
          <a:prstGeom prst="rect">
            <a:avLst/>
          </a:prstGeom>
        </p:spPr>
      </p:pic>
      <p:sp>
        <p:nvSpPr>
          <p:cNvPr id="24" name="Arrow: Down 23">
            <a:extLst>
              <a:ext uri="{FF2B5EF4-FFF2-40B4-BE49-F238E27FC236}">
                <a16:creationId xmlns:a16="http://schemas.microsoft.com/office/drawing/2014/main" id="{AE21F59F-AC39-426F-A1D5-7CD4BB7BBBCD}"/>
              </a:ext>
            </a:extLst>
          </p:cNvPr>
          <p:cNvSpPr/>
          <p:nvPr/>
        </p:nvSpPr>
        <p:spPr>
          <a:xfrm rot="13460627">
            <a:off x="7651593" y="5113465"/>
            <a:ext cx="216785" cy="231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36F9DB14-9517-442F-8A7A-314593DD95BB}"/>
              </a:ext>
            </a:extLst>
          </p:cNvPr>
          <p:cNvSpPr/>
          <p:nvPr/>
        </p:nvSpPr>
        <p:spPr>
          <a:xfrm rot="2916137">
            <a:off x="8154914" y="4663728"/>
            <a:ext cx="216785" cy="231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DD9B1B40-3E67-4165-AD61-18F60773DF10}"/>
              </a:ext>
            </a:extLst>
          </p:cNvPr>
          <p:cNvSpPr/>
          <p:nvPr/>
        </p:nvSpPr>
        <p:spPr>
          <a:xfrm rot="333031">
            <a:off x="2359060" y="4760101"/>
            <a:ext cx="391410" cy="5646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8714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706</Words>
  <Application>Microsoft Office PowerPoint</Application>
  <PresentationFormat>On-screen Show (4:3)</PresentationFormat>
  <Paragraphs>124</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 Emoji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Holly Margerison-Smith</cp:lastModifiedBy>
  <cp:revision>16</cp:revision>
  <dcterms:created xsi:type="dcterms:W3CDTF">2017-06-28T15:11:57Z</dcterms:created>
  <dcterms:modified xsi:type="dcterms:W3CDTF">2023-03-13T12:59:41Z</dcterms:modified>
</cp:coreProperties>
</file>