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9" r:id="rId2"/>
    <p:sldId id="269" r:id="rId3"/>
    <p:sldId id="260" r:id="rId4"/>
    <p:sldId id="261" r:id="rId5"/>
    <p:sldId id="262"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8"/>
    <p:restoredTop sz="94674"/>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E57DBA-5CC8-42C7-B245-E5867C8F31CD}" type="datetimeFigureOut">
              <a:rPr lang="en-GB" smtClean="0"/>
              <a:t>13/03/2023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A9601D-D636-4E8B-B88A-597CF0D1A0CF}" type="slidenum">
              <a:rPr lang="en-GB" smtClean="0"/>
              <a:t>‹#›</a:t>
            </a:fld>
            <a:endParaRPr lang="en-GB"/>
          </a:p>
        </p:txBody>
      </p:sp>
    </p:spTree>
    <p:extLst>
      <p:ext uri="{BB962C8B-B14F-4D97-AF65-F5344CB8AC3E}">
        <p14:creationId xmlns:p14="http://schemas.microsoft.com/office/powerpoint/2010/main" val="24366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B707AF-15F6-4390-8428-FE2D70DF4961}" type="slidenum">
              <a:rPr lang="en-GB" smtClean="0"/>
              <a:t>5</a:t>
            </a:fld>
            <a:endParaRPr lang="en-GB"/>
          </a:p>
        </p:txBody>
      </p:sp>
    </p:spTree>
    <p:extLst>
      <p:ext uri="{BB962C8B-B14F-4D97-AF65-F5344CB8AC3E}">
        <p14:creationId xmlns:p14="http://schemas.microsoft.com/office/powerpoint/2010/main" val="85299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3/13/2023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9F976F-5769-4F93-891D-8609FAA62195}"/>
              </a:ext>
            </a:extLst>
          </p:cNvPr>
          <p:cNvSpPr txBox="1"/>
          <p:nvPr/>
        </p:nvSpPr>
        <p:spPr>
          <a:xfrm>
            <a:off x="925225" y="937596"/>
            <a:ext cx="7641725" cy="830997"/>
          </a:xfrm>
          <a:prstGeom prst="rect">
            <a:avLst/>
          </a:prstGeom>
          <a:noFill/>
        </p:spPr>
        <p:txBody>
          <a:bodyPr wrap="square" rtlCol="0">
            <a:spAutoFit/>
          </a:bodyPr>
          <a:lstStyle/>
          <a:p>
            <a:pPr algn="ctr"/>
            <a:r>
              <a:rPr lang="en-GB" sz="4800" b="1" dirty="0">
                <a:solidFill>
                  <a:srgbClr val="0093D3"/>
                </a:solidFill>
                <a:latin typeface="Arial"/>
                <a:cs typeface="Arial"/>
              </a:rPr>
              <a:t>Make a DIY Easter Bunny</a:t>
            </a:r>
          </a:p>
        </p:txBody>
      </p:sp>
      <p:sp>
        <p:nvSpPr>
          <p:cNvPr id="7" name="TextBox 6">
            <a:extLst>
              <a:ext uri="{FF2B5EF4-FFF2-40B4-BE49-F238E27FC236}">
                <a16:creationId xmlns:a16="http://schemas.microsoft.com/office/drawing/2014/main" id="{D2498CC0-CDE1-472C-8614-209116E63C32}"/>
              </a:ext>
            </a:extLst>
          </p:cNvPr>
          <p:cNvSpPr txBox="1"/>
          <p:nvPr/>
        </p:nvSpPr>
        <p:spPr>
          <a:xfrm>
            <a:off x="1491315" y="5180307"/>
            <a:ext cx="6161370" cy="830997"/>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A project to make a bouncing bunny that’s moves its arms and legs </a:t>
            </a:r>
          </a:p>
        </p:txBody>
      </p:sp>
      <p:pic>
        <p:nvPicPr>
          <p:cNvPr id="4" name="Picture 3" descr="A picture containing text&#10;&#10;Description automatically generated">
            <a:extLst>
              <a:ext uri="{FF2B5EF4-FFF2-40B4-BE49-F238E27FC236}">
                <a16:creationId xmlns:a16="http://schemas.microsoft.com/office/drawing/2014/main" id="{8B42CE0A-2DD9-45CA-99B9-16BE4052AC8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848" t="17177" r="9361" b="17717"/>
          <a:stretch/>
        </p:blipFill>
        <p:spPr>
          <a:xfrm rot="5400000">
            <a:off x="5208883" y="2543887"/>
            <a:ext cx="3101546" cy="1786057"/>
          </a:xfrm>
          <a:prstGeom prst="rect">
            <a:avLst/>
          </a:prstGeom>
        </p:spPr>
      </p:pic>
      <p:pic>
        <p:nvPicPr>
          <p:cNvPr id="6" name="Picture 5">
            <a:extLst>
              <a:ext uri="{FF2B5EF4-FFF2-40B4-BE49-F238E27FC236}">
                <a16:creationId xmlns:a16="http://schemas.microsoft.com/office/drawing/2014/main" id="{F4E65373-54C5-42A6-961A-DB9FF496FE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2108" y="1886141"/>
            <a:ext cx="2549083" cy="3101546"/>
          </a:xfrm>
          <a:prstGeom prst="rect">
            <a:avLst/>
          </a:prstGeom>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37453" y="904287"/>
            <a:ext cx="9069093" cy="1077218"/>
          </a:xfrm>
          <a:prstGeom prst="rect">
            <a:avLst/>
          </a:prstGeom>
          <a:noFill/>
        </p:spPr>
        <p:txBody>
          <a:bodyPr wrap="square" rtlCol="0">
            <a:spAutoFit/>
          </a:bodyPr>
          <a:lstStyle/>
          <a:p>
            <a:r>
              <a:rPr lang="en-GB" sz="3600" b="1" dirty="0"/>
              <a:t>Extension</a:t>
            </a:r>
          </a:p>
          <a:p>
            <a:r>
              <a:rPr lang="en-GB" sz="2800" b="1" dirty="0"/>
              <a:t>Make bunny more bouncy</a:t>
            </a:r>
            <a:endParaRPr lang="en-GB" sz="2800" dirty="0"/>
          </a:p>
        </p:txBody>
      </p:sp>
      <p:pic>
        <p:nvPicPr>
          <p:cNvPr id="4" name="Picture 3" descr="A picture containing text&#10;&#10;Description automatically generated">
            <a:extLst>
              <a:ext uri="{FF2B5EF4-FFF2-40B4-BE49-F238E27FC236}">
                <a16:creationId xmlns:a16="http://schemas.microsoft.com/office/drawing/2014/main" id="{F9BEAB69-9674-4D9C-8B76-7D2C6FA0E7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2072" t="11832" b="6967"/>
          <a:stretch/>
        </p:blipFill>
        <p:spPr>
          <a:xfrm rot="5400000">
            <a:off x="3443821" y="1909340"/>
            <a:ext cx="4778823" cy="3309924"/>
          </a:xfrm>
          <a:prstGeom prst="rect">
            <a:avLst/>
          </a:prstGeom>
        </p:spPr>
      </p:pic>
      <p:sp>
        <p:nvSpPr>
          <p:cNvPr id="9" name="TextBox 8">
            <a:extLst>
              <a:ext uri="{FF2B5EF4-FFF2-40B4-BE49-F238E27FC236}">
                <a16:creationId xmlns:a16="http://schemas.microsoft.com/office/drawing/2014/main" id="{ACD6192D-D7BD-4AB1-A05E-F58BDDFA8F04}"/>
              </a:ext>
            </a:extLst>
          </p:cNvPr>
          <p:cNvSpPr txBox="1"/>
          <p:nvPr/>
        </p:nvSpPr>
        <p:spPr>
          <a:xfrm>
            <a:off x="127193" y="2443168"/>
            <a:ext cx="7917745" cy="954107"/>
          </a:xfrm>
          <a:prstGeom prst="rect">
            <a:avLst/>
          </a:prstGeom>
          <a:noFill/>
        </p:spPr>
        <p:txBody>
          <a:bodyPr wrap="square" rtlCol="0">
            <a:spAutoFit/>
          </a:bodyPr>
          <a:lstStyle/>
          <a:p>
            <a:pPr marL="457200" indent="-457200">
              <a:buFont typeface="Arial" panose="020B0604020202020204" pitchFamily="34" charset="0"/>
              <a:buChar char="•"/>
            </a:pPr>
            <a:r>
              <a:rPr lang="en-GB" sz="2800" dirty="0"/>
              <a:t>Add an elastic band</a:t>
            </a:r>
          </a:p>
          <a:p>
            <a:pPr marL="457200" indent="-457200">
              <a:buFont typeface="Arial" panose="020B0604020202020204" pitchFamily="34" charset="0"/>
              <a:buChar char="•"/>
            </a:pPr>
            <a:endParaRPr lang="en-GB" sz="2800" dirty="0"/>
          </a:p>
        </p:txBody>
      </p:sp>
      <p:sp>
        <p:nvSpPr>
          <p:cNvPr id="10" name="TextBox 9">
            <a:extLst>
              <a:ext uri="{FF2B5EF4-FFF2-40B4-BE49-F238E27FC236}">
                <a16:creationId xmlns:a16="http://schemas.microsoft.com/office/drawing/2014/main" id="{72E6C511-6B06-4841-BA9E-9D96570A4EE6}"/>
              </a:ext>
            </a:extLst>
          </p:cNvPr>
          <p:cNvSpPr txBox="1"/>
          <p:nvPr/>
        </p:nvSpPr>
        <p:spPr>
          <a:xfrm>
            <a:off x="7119463" y="2887196"/>
            <a:ext cx="1941567" cy="830997"/>
          </a:xfrm>
          <a:prstGeom prst="rect">
            <a:avLst/>
          </a:prstGeom>
          <a:solidFill>
            <a:schemeClr val="bg1"/>
          </a:solidFill>
          <a:ln>
            <a:solidFill>
              <a:schemeClr val="tx1"/>
            </a:solidFill>
          </a:ln>
        </p:spPr>
        <p:txBody>
          <a:bodyPr wrap="square" rtlCol="0">
            <a:spAutoFit/>
          </a:bodyPr>
          <a:lstStyle/>
          <a:p>
            <a:pPr algn="ctr"/>
            <a:r>
              <a:rPr lang="en-GB" sz="2400" dirty="0"/>
              <a:t>Try different elastic bands</a:t>
            </a:r>
          </a:p>
        </p:txBody>
      </p:sp>
      <p:cxnSp>
        <p:nvCxnSpPr>
          <p:cNvPr id="11" name="Straight Arrow Connector 10">
            <a:extLst>
              <a:ext uri="{FF2B5EF4-FFF2-40B4-BE49-F238E27FC236}">
                <a16:creationId xmlns:a16="http://schemas.microsoft.com/office/drawing/2014/main" id="{2AABC83A-AF25-4AB7-B2AC-7B485D825797}"/>
              </a:ext>
            </a:extLst>
          </p:cNvPr>
          <p:cNvCxnSpPr>
            <a:cxnSpLocks/>
          </p:cNvCxnSpPr>
          <p:nvPr/>
        </p:nvCxnSpPr>
        <p:spPr>
          <a:xfrm flipH="1">
            <a:off x="5833232" y="3355382"/>
            <a:ext cx="1404246" cy="6334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25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F5221-84C4-0F32-8AFE-1D51B8E61A81}"/>
              </a:ext>
            </a:extLst>
          </p:cNvPr>
          <p:cNvSpPr txBox="1"/>
          <p:nvPr/>
        </p:nvSpPr>
        <p:spPr>
          <a:xfrm>
            <a:off x="406400" y="1582340"/>
            <a:ext cx="8331200" cy="3693319"/>
          </a:xfrm>
          <a:prstGeom prst="rect">
            <a:avLst/>
          </a:prstGeom>
          <a:noFill/>
        </p:spPr>
        <p:txBody>
          <a:bodyPr wrap="square">
            <a:spAutoFit/>
          </a:bodyPr>
          <a:lstStyle/>
          <a:p>
            <a:r>
              <a:rPr lang="en-GB" dirty="0"/>
              <a:t>Stay safe  </a:t>
            </a:r>
          </a:p>
          <a:p>
            <a:r>
              <a:rPr lang="en-GB" dirty="0"/>
              <a:t>Whether you are a scientist researching a new medicine or an engineer solving climate change, safety always comes first. An adult must always be around and supervising when doing this activity. You are responsible for:</a:t>
            </a:r>
          </a:p>
          <a:p>
            <a:r>
              <a:rPr lang="en-GB" dirty="0"/>
              <a:t> </a:t>
            </a:r>
          </a:p>
          <a:p>
            <a:r>
              <a:rPr lang="en-GB" dirty="0"/>
              <a:t>•	ensuring that any equipment used for this activity is in good working condition</a:t>
            </a:r>
          </a:p>
          <a:p>
            <a:r>
              <a:rPr lang="en-GB" dirty="0"/>
              <a:t>•	behaving sensibly and following any safety instructions so as not to hurt or injure yourself or others </a:t>
            </a:r>
          </a:p>
          <a:p>
            <a:r>
              <a:rPr lang="en-GB" dirty="0"/>
              <a:t> </a:t>
            </a:r>
          </a:p>
          <a:p>
            <a:r>
              <a:rPr lang="en-GB" dirty="0"/>
              <a:t>Please note that in the absence of any negligence or other breach of duty by us, this activity is carried out at your own risk. It is important to take extra care at the stages marked with this symbol: ⚠ </a:t>
            </a:r>
          </a:p>
        </p:txBody>
      </p:sp>
    </p:spTree>
    <p:extLst>
      <p:ext uri="{BB962C8B-B14F-4D97-AF65-F5344CB8AC3E}">
        <p14:creationId xmlns:p14="http://schemas.microsoft.com/office/powerpoint/2010/main" val="2196587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C09DDE08-3F1A-47D8-8473-4A3ADB5B2F76}"/>
              </a:ext>
            </a:extLst>
          </p:cNvPr>
          <p:cNvSpPr txBox="1">
            <a:spLocks/>
          </p:cNvSpPr>
          <p:nvPr/>
        </p:nvSpPr>
        <p:spPr>
          <a:xfrm>
            <a:off x="131806" y="1066126"/>
            <a:ext cx="7010399" cy="7379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Resources</a:t>
            </a:r>
          </a:p>
          <a:p>
            <a:pPr algn="l"/>
            <a:endParaRPr lang="en-GB" dirty="0"/>
          </a:p>
          <a:p>
            <a:pPr algn="l"/>
            <a:endParaRPr lang="en-GB" sz="2800" dirty="0"/>
          </a:p>
          <a:p>
            <a:endParaRPr lang="en-GB" sz="2000" dirty="0"/>
          </a:p>
        </p:txBody>
      </p:sp>
      <p:sp>
        <p:nvSpPr>
          <p:cNvPr id="9" name="TextBox 8">
            <a:extLst>
              <a:ext uri="{FF2B5EF4-FFF2-40B4-BE49-F238E27FC236}">
                <a16:creationId xmlns:a16="http://schemas.microsoft.com/office/drawing/2014/main" id="{F6A84693-0521-406F-9D89-C0AE5F00E2A2}"/>
              </a:ext>
            </a:extLst>
          </p:cNvPr>
          <p:cNvSpPr txBox="1"/>
          <p:nvPr/>
        </p:nvSpPr>
        <p:spPr>
          <a:xfrm>
            <a:off x="49428" y="1804086"/>
            <a:ext cx="5392727" cy="3046988"/>
          </a:xfrm>
          <a:prstGeom prst="rect">
            <a:avLst/>
          </a:prstGeom>
          <a:noFill/>
        </p:spPr>
        <p:txBody>
          <a:bodyPr wrap="square" rtlCol="0">
            <a:spAutoFit/>
          </a:bodyPr>
          <a:lstStyle/>
          <a:p>
            <a:r>
              <a:rPr lang="en-GB" sz="2400" dirty="0"/>
              <a:t>You will need:</a:t>
            </a:r>
          </a:p>
          <a:p>
            <a:pPr marL="457200" indent="-457200">
              <a:buFont typeface="Arial" panose="020B0604020202020204" pitchFamily="34" charset="0"/>
              <a:buChar char="•"/>
            </a:pPr>
            <a:r>
              <a:rPr lang="en-GB" sz="2400" dirty="0"/>
              <a:t>The bouncing bunny template</a:t>
            </a:r>
          </a:p>
          <a:p>
            <a:pPr marL="457200" indent="-457200">
              <a:buFont typeface="Arial" panose="020B0604020202020204" pitchFamily="34" charset="0"/>
              <a:buChar char="•"/>
            </a:pPr>
            <a:r>
              <a:rPr lang="en-GB" sz="2400" dirty="0"/>
              <a:t>Scissors</a:t>
            </a:r>
          </a:p>
          <a:p>
            <a:pPr marL="457200" indent="-457200">
              <a:buFont typeface="Arial" panose="020B0604020202020204" pitchFamily="34" charset="0"/>
              <a:buChar char="•"/>
            </a:pPr>
            <a:r>
              <a:rPr lang="en-GB" sz="2400" dirty="0"/>
              <a:t>Card or cardboard</a:t>
            </a:r>
          </a:p>
          <a:p>
            <a:pPr marL="457200" indent="-457200">
              <a:buFont typeface="Arial" panose="020B0604020202020204" pitchFamily="34" charset="0"/>
              <a:buChar char="•"/>
            </a:pPr>
            <a:r>
              <a:rPr lang="en-GB" sz="2400" dirty="0"/>
              <a:t>Glue</a:t>
            </a:r>
          </a:p>
          <a:p>
            <a:pPr marL="457200" indent="-457200">
              <a:buFont typeface="Arial" panose="020B0604020202020204" pitchFamily="34" charset="0"/>
              <a:buChar char="•"/>
            </a:pPr>
            <a:endParaRPr lang="en-GB" sz="2400" dirty="0"/>
          </a:p>
          <a:p>
            <a:endParaRPr lang="en-GB" sz="2400" dirty="0"/>
          </a:p>
          <a:p>
            <a:endParaRPr lang="en-GB" sz="2400" dirty="0"/>
          </a:p>
        </p:txBody>
      </p:sp>
      <p:pic>
        <p:nvPicPr>
          <p:cNvPr id="3" name="Picture 2">
            <a:extLst>
              <a:ext uri="{FF2B5EF4-FFF2-40B4-BE49-F238E27FC236}">
                <a16:creationId xmlns:a16="http://schemas.microsoft.com/office/drawing/2014/main" id="{1715ED3F-DED1-439B-8168-2F9F9050270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576" t="1632" r="13874" b="5666"/>
          <a:stretch/>
        </p:blipFill>
        <p:spPr>
          <a:xfrm rot="5400000">
            <a:off x="5239792" y="1977609"/>
            <a:ext cx="3253946" cy="3252891"/>
          </a:xfrm>
          <a:prstGeom prst="rect">
            <a:avLst/>
          </a:prstGeom>
        </p:spPr>
      </p:pic>
    </p:spTree>
    <p:extLst>
      <p:ext uri="{BB962C8B-B14F-4D97-AF65-F5344CB8AC3E}">
        <p14:creationId xmlns:p14="http://schemas.microsoft.com/office/powerpoint/2010/main" val="3931592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674EA826-1808-4E8D-839D-AE1CAC205AD7}"/>
              </a:ext>
            </a:extLst>
          </p:cNvPr>
          <p:cNvSpPr txBox="1">
            <a:spLocks/>
          </p:cNvSpPr>
          <p:nvPr/>
        </p:nvSpPr>
        <p:spPr>
          <a:xfrm>
            <a:off x="82378" y="1099076"/>
            <a:ext cx="7652951" cy="69677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600" b="1" dirty="0"/>
              <a:t>Step 1 – Cut out the bunny parts </a:t>
            </a:r>
            <a:r>
              <a:rPr lang="en-GB" sz="2800" dirty="0"/>
              <a:t>⚠</a:t>
            </a:r>
            <a:endParaRPr lang="en-GB" sz="3600" dirty="0"/>
          </a:p>
          <a:p>
            <a:endParaRPr lang="en-GB" sz="2000" dirty="0"/>
          </a:p>
        </p:txBody>
      </p:sp>
      <p:sp>
        <p:nvSpPr>
          <p:cNvPr id="7" name="TextBox 6">
            <a:extLst>
              <a:ext uri="{FF2B5EF4-FFF2-40B4-BE49-F238E27FC236}">
                <a16:creationId xmlns:a16="http://schemas.microsoft.com/office/drawing/2014/main" id="{911DF577-2BAC-4AAC-8737-5F28DD9B5472}"/>
              </a:ext>
            </a:extLst>
          </p:cNvPr>
          <p:cNvSpPr txBox="1"/>
          <p:nvPr/>
        </p:nvSpPr>
        <p:spPr>
          <a:xfrm>
            <a:off x="82378" y="1795848"/>
            <a:ext cx="5300024"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Carefully cut along all the solid outlines</a:t>
            </a:r>
          </a:p>
          <a:p>
            <a:pPr marL="457200" indent="-457200">
              <a:buFont typeface="Arial" panose="020B0604020202020204" pitchFamily="34" charset="0"/>
              <a:buChar char="•"/>
            </a:pPr>
            <a:r>
              <a:rPr lang="en-GB" sz="2400" dirty="0"/>
              <a:t>Glue onto card or cardboard</a:t>
            </a:r>
          </a:p>
          <a:p>
            <a:pPr marL="457200" indent="-457200">
              <a:buFont typeface="Arial" panose="020B0604020202020204" pitchFamily="34" charset="0"/>
              <a:buChar char="•"/>
            </a:pPr>
            <a:r>
              <a:rPr lang="en-GB" sz="2400" dirty="0"/>
              <a:t>When glue is dry, cut out the </a:t>
            </a:r>
          </a:p>
          <a:p>
            <a:r>
              <a:rPr lang="en-GB" sz="2400" dirty="0"/>
              <a:t>      cardboard</a:t>
            </a:r>
          </a:p>
        </p:txBody>
      </p:sp>
      <p:pic>
        <p:nvPicPr>
          <p:cNvPr id="4" name="Picture 3" descr="A picture containing text&#10;&#10;Description automatically generated">
            <a:extLst>
              <a:ext uri="{FF2B5EF4-FFF2-40B4-BE49-F238E27FC236}">
                <a16:creationId xmlns:a16="http://schemas.microsoft.com/office/drawing/2014/main" id="{84D4207E-371F-484D-8950-278B384FCB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5135" t="4354" r="19639" b="7879"/>
          <a:stretch/>
        </p:blipFill>
        <p:spPr>
          <a:xfrm rot="5400000">
            <a:off x="5304897" y="1844161"/>
            <a:ext cx="3821508" cy="3856697"/>
          </a:xfrm>
          <a:prstGeom prst="rect">
            <a:avLst/>
          </a:prstGeom>
        </p:spPr>
      </p:pic>
    </p:spTree>
    <p:extLst>
      <p:ext uri="{BB962C8B-B14F-4D97-AF65-F5344CB8AC3E}">
        <p14:creationId xmlns:p14="http://schemas.microsoft.com/office/powerpoint/2010/main" val="372971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80360" y="943422"/>
            <a:ext cx="9069093" cy="707886"/>
          </a:xfrm>
          <a:prstGeom prst="rect">
            <a:avLst/>
          </a:prstGeom>
          <a:noFill/>
        </p:spPr>
        <p:txBody>
          <a:bodyPr wrap="square" rtlCol="0">
            <a:spAutoFit/>
          </a:bodyPr>
          <a:lstStyle/>
          <a:p>
            <a:r>
              <a:rPr lang="en-GB" sz="4000" b="1" dirty="0"/>
              <a:t>Step 2 – Make the holes </a:t>
            </a:r>
            <a:r>
              <a:rPr lang="en-GB" sz="4000" dirty="0"/>
              <a:t>⚠</a:t>
            </a:r>
          </a:p>
        </p:txBody>
      </p:sp>
      <p:sp>
        <p:nvSpPr>
          <p:cNvPr id="9" name="TextBox 8">
            <a:extLst>
              <a:ext uri="{FF2B5EF4-FFF2-40B4-BE49-F238E27FC236}">
                <a16:creationId xmlns:a16="http://schemas.microsoft.com/office/drawing/2014/main" id="{F11FC7F0-A537-41C5-836C-F1C885CD3AC1}"/>
              </a:ext>
            </a:extLst>
          </p:cNvPr>
          <p:cNvSpPr txBox="1"/>
          <p:nvPr/>
        </p:nvSpPr>
        <p:spPr>
          <a:xfrm>
            <a:off x="112050" y="1835195"/>
            <a:ext cx="5147183" cy="1938992"/>
          </a:xfrm>
          <a:prstGeom prst="rect">
            <a:avLst/>
          </a:prstGeom>
          <a:noFill/>
        </p:spPr>
        <p:txBody>
          <a:bodyPr wrap="square" rtlCol="0">
            <a:spAutoFit/>
          </a:bodyPr>
          <a:lstStyle/>
          <a:p>
            <a:pPr marL="457200" indent="-457200">
              <a:buFont typeface="Arial" panose="020B0604020202020204" pitchFamily="34" charset="0"/>
              <a:buChar char="•"/>
            </a:pPr>
            <a:r>
              <a:rPr lang="en-GB" sz="2400" dirty="0"/>
              <a:t>Make the holes. Put an eraser or sticky tack behind the hole, then push a sharp pencil in to make a small hole.</a:t>
            </a:r>
          </a:p>
          <a:p>
            <a:pPr marL="457200" indent="-457200">
              <a:buFont typeface="Arial" panose="020B0604020202020204" pitchFamily="34" charset="0"/>
              <a:buChar char="•"/>
            </a:pPr>
            <a:endParaRPr lang="en-GB" sz="2400" dirty="0"/>
          </a:p>
        </p:txBody>
      </p:sp>
      <p:grpSp>
        <p:nvGrpSpPr>
          <p:cNvPr id="2" name="Group 1">
            <a:extLst>
              <a:ext uri="{FF2B5EF4-FFF2-40B4-BE49-F238E27FC236}">
                <a16:creationId xmlns:a16="http://schemas.microsoft.com/office/drawing/2014/main" id="{1622A4B5-59B3-4A0A-9918-19235BE2AA48}"/>
              </a:ext>
            </a:extLst>
          </p:cNvPr>
          <p:cNvGrpSpPr/>
          <p:nvPr/>
        </p:nvGrpSpPr>
        <p:grpSpPr>
          <a:xfrm>
            <a:off x="2713703" y="1914373"/>
            <a:ext cx="6192521" cy="3932980"/>
            <a:chOff x="776689" y="2081782"/>
            <a:chExt cx="6192521" cy="3932980"/>
          </a:xfrm>
        </p:grpSpPr>
        <p:pic>
          <p:nvPicPr>
            <p:cNvPr id="3" name="Picture 2" descr="A picture containing text&#10;&#10;Description automatically generated">
              <a:extLst>
                <a:ext uri="{FF2B5EF4-FFF2-40B4-BE49-F238E27FC236}">
                  <a16:creationId xmlns:a16="http://schemas.microsoft.com/office/drawing/2014/main" id="{1019AE0A-0FAA-4D51-B5B7-A52EF0A84B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8529" t="2433" r="6306"/>
            <a:stretch/>
          </p:blipFill>
          <p:spPr>
            <a:xfrm rot="5400000">
              <a:off x="3313072" y="2358623"/>
              <a:ext cx="3932980" cy="3379297"/>
            </a:xfrm>
            <a:prstGeom prst="rect">
              <a:avLst/>
            </a:prstGeom>
            <a:ln w="38100">
              <a:solidFill>
                <a:schemeClr val="tx1"/>
              </a:solidFill>
            </a:ln>
          </p:spPr>
        </p:pic>
        <p:pic>
          <p:nvPicPr>
            <p:cNvPr id="6" name="Picture 5" descr="A picture containing floor&#10;&#10;Description automatically generated">
              <a:extLst>
                <a:ext uri="{FF2B5EF4-FFF2-40B4-BE49-F238E27FC236}">
                  <a16:creationId xmlns:a16="http://schemas.microsoft.com/office/drawing/2014/main" id="{7D290309-4E70-4D23-B207-79122B2F2FE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6066" t="25015" r="15075" b="10601"/>
            <a:stretch/>
          </p:blipFill>
          <p:spPr>
            <a:xfrm rot="10800000">
              <a:off x="776689" y="3914914"/>
              <a:ext cx="2559516" cy="2099848"/>
            </a:xfrm>
            <a:prstGeom prst="rect">
              <a:avLst/>
            </a:prstGeom>
            <a:ln w="38100">
              <a:solidFill>
                <a:schemeClr val="tx1"/>
              </a:solidFill>
            </a:ln>
          </p:spPr>
        </p:pic>
        <p:sp>
          <p:nvSpPr>
            <p:cNvPr id="11" name="Oval 10">
              <a:extLst>
                <a:ext uri="{FF2B5EF4-FFF2-40B4-BE49-F238E27FC236}">
                  <a16:creationId xmlns:a16="http://schemas.microsoft.com/office/drawing/2014/main" id="{4252CD1A-FE25-427B-9D8F-7D70FCEFFCC2}"/>
                </a:ext>
              </a:extLst>
            </p:cNvPr>
            <p:cNvSpPr/>
            <p:nvPr/>
          </p:nvSpPr>
          <p:spPr>
            <a:xfrm>
              <a:off x="4415481" y="3525795"/>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783967F2-C90A-4FB4-9519-1D5CF1C9EDFC}"/>
                </a:ext>
              </a:extLst>
            </p:cNvPr>
            <p:cNvSpPr/>
            <p:nvPr/>
          </p:nvSpPr>
          <p:spPr>
            <a:xfrm>
              <a:off x="5807007" y="3375488"/>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3333E4A-B88D-4751-AEB9-7249232EC35B}"/>
                </a:ext>
              </a:extLst>
            </p:cNvPr>
            <p:cNvSpPr/>
            <p:nvPr/>
          </p:nvSpPr>
          <p:spPr>
            <a:xfrm>
              <a:off x="4411362" y="4936118"/>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A6D4C46F-E523-47B1-B0EF-05B3C32032A1}"/>
                </a:ext>
              </a:extLst>
            </p:cNvPr>
            <p:cNvSpPr/>
            <p:nvPr/>
          </p:nvSpPr>
          <p:spPr>
            <a:xfrm>
              <a:off x="5885193" y="4913056"/>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DB73D87-E1CD-4C48-BCBE-CB0CEA4196BE}"/>
                </a:ext>
              </a:extLst>
            </p:cNvPr>
            <p:cNvSpPr/>
            <p:nvPr/>
          </p:nvSpPr>
          <p:spPr>
            <a:xfrm>
              <a:off x="4846577" y="4721120"/>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87304EF6-C92C-4EE7-8575-5336E89E54F1}"/>
                </a:ext>
              </a:extLst>
            </p:cNvPr>
            <p:cNvSpPr/>
            <p:nvPr/>
          </p:nvSpPr>
          <p:spPr>
            <a:xfrm>
              <a:off x="5388586" y="4700524"/>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EC77E6CC-EAEB-4B78-AFEC-50C4E9C0D742}"/>
                </a:ext>
              </a:extLst>
            </p:cNvPr>
            <p:cNvSpPr/>
            <p:nvPr/>
          </p:nvSpPr>
          <p:spPr>
            <a:xfrm>
              <a:off x="4743604" y="3647882"/>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016B4C43-42F3-416F-B58D-F114C2293262}"/>
                </a:ext>
              </a:extLst>
            </p:cNvPr>
            <p:cNvSpPr/>
            <p:nvPr/>
          </p:nvSpPr>
          <p:spPr>
            <a:xfrm>
              <a:off x="5493969" y="3628940"/>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51406807-9209-4AD7-9605-F16613C34E0E}"/>
                </a:ext>
              </a:extLst>
            </p:cNvPr>
            <p:cNvSpPr/>
            <p:nvPr/>
          </p:nvSpPr>
          <p:spPr>
            <a:xfrm>
              <a:off x="5123043" y="2614145"/>
              <a:ext cx="313038" cy="3212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a:extLst>
              <a:ext uri="{FF2B5EF4-FFF2-40B4-BE49-F238E27FC236}">
                <a16:creationId xmlns:a16="http://schemas.microsoft.com/office/drawing/2014/main" id="{ABC451A9-C6F5-4353-8344-6B702F7B00B2}"/>
              </a:ext>
            </a:extLst>
          </p:cNvPr>
          <p:cNvSpPr txBox="1"/>
          <p:nvPr/>
        </p:nvSpPr>
        <p:spPr>
          <a:xfrm>
            <a:off x="6969211" y="3789577"/>
            <a:ext cx="2092136" cy="584775"/>
          </a:xfrm>
          <a:prstGeom prst="rect">
            <a:avLst/>
          </a:prstGeom>
          <a:noFill/>
        </p:spPr>
        <p:txBody>
          <a:bodyPr wrap="square" rtlCol="0">
            <a:spAutoFit/>
          </a:bodyPr>
          <a:lstStyle/>
          <a:p>
            <a:r>
              <a:rPr lang="en-GB" sz="3200" dirty="0">
                <a:solidFill>
                  <a:srgbClr val="FF0000"/>
                </a:solidFill>
              </a:rPr>
              <a:t>13 Holes</a:t>
            </a:r>
          </a:p>
        </p:txBody>
      </p:sp>
    </p:spTree>
    <p:extLst>
      <p:ext uri="{BB962C8B-B14F-4D97-AF65-F5344CB8AC3E}">
        <p14:creationId xmlns:p14="http://schemas.microsoft.com/office/powerpoint/2010/main" val="537292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37453" y="1034038"/>
            <a:ext cx="9069093" cy="646331"/>
          </a:xfrm>
          <a:prstGeom prst="rect">
            <a:avLst/>
          </a:prstGeom>
          <a:noFill/>
        </p:spPr>
        <p:txBody>
          <a:bodyPr wrap="square" rtlCol="0">
            <a:spAutoFit/>
          </a:bodyPr>
          <a:lstStyle/>
          <a:p>
            <a:r>
              <a:rPr lang="en-GB" sz="3600" b="1" dirty="0"/>
              <a:t>Step 3 – Connect the arms and legs</a:t>
            </a:r>
            <a:endParaRPr lang="en-GB" sz="3600" dirty="0"/>
          </a:p>
        </p:txBody>
      </p:sp>
      <p:pic>
        <p:nvPicPr>
          <p:cNvPr id="23" name="Picture 22">
            <a:extLst>
              <a:ext uri="{FF2B5EF4-FFF2-40B4-BE49-F238E27FC236}">
                <a16:creationId xmlns:a16="http://schemas.microsoft.com/office/drawing/2014/main" id="{1AA04D09-347B-4E73-AB5D-D6DD3E61E79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6697" t="19587" r="6907" b="16527"/>
          <a:stretch/>
        </p:blipFill>
        <p:spPr>
          <a:xfrm rot="5400000">
            <a:off x="-367128" y="2688922"/>
            <a:ext cx="3853309" cy="2416770"/>
          </a:xfrm>
          <a:prstGeom prst="rect">
            <a:avLst/>
          </a:prstGeom>
        </p:spPr>
      </p:pic>
      <p:sp>
        <p:nvSpPr>
          <p:cNvPr id="25" name="TextBox 24">
            <a:extLst>
              <a:ext uri="{FF2B5EF4-FFF2-40B4-BE49-F238E27FC236}">
                <a16:creationId xmlns:a16="http://schemas.microsoft.com/office/drawing/2014/main" id="{6991D665-FF08-47FB-A59F-B4227C9F6AC3}"/>
              </a:ext>
            </a:extLst>
          </p:cNvPr>
          <p:cNvSpPr txBox="1"/>
          <p:nvPr/>
        </p:nvSpPr>
        <p:spPr>
          <a:xfrm>
            <a:off x="2826905" y="1874685"/>
            <a:ext cx="2187546" cy="830997"/>
          </a:xfrm>
          <a:prstGeom prst="rect">
            <a:avLst/>
          </a:prstGeom>
          <a:noFill/>
        </p:spPr>
        <p:txBody>
          <a:bodyPr wrap="square" rtlCol="0">
            <a:spAutoFit/>
          </a:bodyPr>
          <a:lstStyle/>
          <a:p>
            <a:r>
              <a:rPr lang="en-GB" sz="2400" dirty="0"/>
              <a:t>Brass fastener goes here</a:t>
            </a:r>
          </a:p>
        </p:txBody>
      </p:sp>
      <p:cxnSp>
        <p:nvCxnSpPr>
          <p:cNvPr id="31" name="Straight Arrow Connector 30">
            <a:extLst>
              <a:ext uri="{FF2B5EF4-FFF2-40B4-BE49-F238E27FC236}">
                <a16:creationId xmlns:a16="http://schemas.microsoft.com/office/drawing/2014/main" id="{8F741153-19A8-4E64-9541-A83FC98BF969}"/>
              </a:ext>
            </a:extLst>
          </p:cNvPr>
          <p:cNvCxnSpPr>
            <a:cxnSpLocks/>
          </p:cNvCxnSpPr>
          <p:nvPr/>
        </p:nvCxnSpPr>
        <p:spPr>
          <a:xfrm flipH="1">
            <a:off x="1923534" y="2265405"/>
            <a:ext cx="959709" cy="38044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4F1D4E78-2CC9-4BFE-A372-59CC33B18CD7}"/>
              </a:ext>
            </a:extLst>
          </p:cNvPr>
          <p:cNvSpPr txBox="1"/>
          <p:nvPr/>
        </p:nvSpPr>
        <p:spPr>
          <a:xfrm>
            <a:off x="2912043" y="2951013"/>
            <a:ext cx="2305533" cy="461665"/>
          </a:xfrm>
          <a:prstGeom prst="rect">
            <a:avLst/>
          </a:prstGeom>
          <a:noFill/>
        </p:spPr>
        <p:txBody>
          <a:bodyPr wrap="square" rtlCol="0">
            <a:spAutoFit/>
          </a:bodyPr>
          <a:lstStyle/>
          <a:p>
            <a:r>
              <a:rPr lang="en-GB" sz="2400" dirty="0"/>
              <a:t>String goes here</a:t>
            </a:r>
          </a:p>
        </p:txBody>
      </p:sp>
      <p:cxnSp>
        <p:nvCxnSpPr>
          <p:cNvPr id="33" name="Straight Arrow Connector 32">
            <a:extLst>
              <a:ext uri="{FF2B5EF4-FFF2-40B4-BE49-F238E27FC236}">
                <a16:creationId xmlns:a16="http://schemas.microsoft.com/office/drawing/2014/main" id="{6B8175AE-E26E-46FC-A441-15D406BD8D31}"/>
              </a:ext>
            </a:extLst>
          </p:cNvPr>
          <p:cNvCxnSpPr>
            <a:cxnSpLocks/>
            <a:stCxn id="32" idx="1"/>
          </p:cNvCxnSpPr>
          <p:nvPr/>
        </p:nvCxnSpPr>
        <p:spPr>
          <a:xfrm flipH="1" flipV="1">
            <a:off x="2133603" y="2726062"/>
            <a:ext cx="778440" cy="45578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002F1C4C-1F65-4994-B98A-D3F932230B9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05" t="9639" b="3874"/>
          <a:stretch/>
        </p:blipFill>
        <p:spPr>
          <a:xfrm rot="5400000">
            <a:off x="4752929" y="2443245"/>
            <a:ext cx="4241016" cy="2908125"/>
          </a:xfrm>
          <a:prstGeom prst="rect">
            <a:avLst/>
          </a:prstGeom>
        </p:spPr>
      </p:pic>
    </p:spTree>
    <p:extLst>
      <p:ext uri="{BB962C8B-B14F-4D97-AF65-F5344CB8AC3E}">
        <p14:creationId xmlns:p14="http://schemas.microsoft.com/office/powerpoint/2010/main" val="2552059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4 – String the arms </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74907" y="1569253"/>
            <a:ext cx="7917745" cy="1200329"/>
          </a:xfrm>
          <a:prstGeom prst="rect">
            <a:avLst/>
          </a:prstGeom>
          <a:noFill/>
        </p:spPr>
        <p:txBody>
          <a:bodyPr wrap="square" rtlCol="0">
            <a:spAutoFit/>
          </a:bodyPr>
          <a:lstStyle/>
          <a:p>
            <a:pPr marL="457200" indent="-457200">
              <a:buFont typeface="Arial" panose="020B0604020202020204" pitchFamily="34" charset="0"/>
              <a:buChar char="•"/>
            </a:pPr>
            <a:r>
              <a:rPr lang="en-GB" sz="2400" dirty="0"/>
              <a:t>Tie string to the head</a:t>
            </a:r>
          </a:p>
          <a:p>
            <a:pPr marL="457200" indent="-457200">
              <a:buFont typeface="Arial" panose="020B0604020202020204" pitchFamily="34" charset="0"/>
              <a:buChar char="•"/>
            </a:pPr>
            <a:r>
              <a:rPr lang="en-GB" sz="2400" dirty="0"/>
              <a:t>Thread the arms   </a:t>
            </a:r>
          </a:p>
          <a:p>
            <a:pPr marL="457200" indent="-457200">
              <a:buFont typeface="Arial" panose="020B0604020202020204" pitchFamily="34" charset="0"/>
              <a:buChar char="•"/>
            </a:pPr>
            <a:endParaRPr lang="en-GB" sz="2400" dirty="0"/>
          </a:p>
        </p:txBody>
      </p:sp>
      <p:pic>
        <p:nvPicPr>
          <p:cNvPr id="3" name="Picture 2" descr="A picture containing text&#10;&#10;Description automatically generated">
            <a:extLst>
              <a:ext uri="{FF2B5EF4-FFF2-40B4-BE49-F238E27FC236}">
                <a16:creationId xmlns:a16="http://schemas.microsoft.com/office/drawing/2014/main" id="{99EB3574-8F09-428C-8DC1-D7CE398D5C4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7057" t="9800" r="10751" b="7718"/>
          <a:stretch/>
        </p:blipFill>
        <p:spPr>
          <a:xfrm rot="5400000">
            <a:off x="-118307" y="2923281"/>
            <a:ext cx="2700491" cy="2314064"/>
          </a:xfrm>
          <a:prstGeom prst="rect">
            <a:avLst/>
          </a:prstGeom>
        </p:spPr>
      </p:pic>
      <p:pic>
        <p:nvPicPr>
          <p:cNvPr id="5" name="Picture 4">
            <a:extLst>
              <a:ext uri="{FF2B5EF4-FFF2-40B4-BE49-F238E27FC236}">
                <a16:creationId xmlns:a16="http://schemas.microsoft.com/office/drawing/2014/main" id="{0577A809-D838-4A7F-A55E-C07E136633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90" r="24805" b="9800"/>
          <a:stretch/>
        </p:blipFill>
        <p:spPr>
          <a:xfrm rot="5400000">
            <a:off x="2558274" y="2615170"/>
            <a:ext cx="2761419" cy="2869366"/>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76FDE88-97D2-44B6-8F4D-C42F50414D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886" t="12682" r="34174"/>
          <a:stretch/>
        </p:blipFill>
        <p:spPr>
          <a:xfrm rot="5400000">
            <a:off x="5616795" y="2541343"/>
            <a:ext cx="2761417" cy="3017016"/>
          </a:xfrm>
          <a:prstGeom prst="rect">
            <a:avLst/>
          </a:prstGeom>
        </p:spPr>
      </p:pic>
      <p:sp>
        <p:nvSpPr>
          <p:cNvPr id="10" name="Arrow: Curved Up 9">
            <a:extLst>
              <a:ext uri="{FF2B5EF4-FFF2-40B4-BE49-F238E27FC236}">
                <a16:creationId xmlns:a16="http://schemas.microsoft.com/office/drawing/2014/main" id="{3A74DC94-C907-40EB-AA0B-B5022C9B45DD}"/>
              </a:ext>
            </a:extLst>
          </p:cNvPr>
          <p:cNvSpPr/>
          <p:nvPr/>
        </p:nvSpPr>
        <p:spPr>
          <a:xfrm flipH="1">
            <a:off x="4374292" y="4695567"/>
            <a:ext cx="609600" cy="502508"/>
          </a:xfrm>
          <a:prstGeom prst="curvedUp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Arrow: Curved Up 10">
            <a:extLst>
              <a:ext uri="{FF2B5EF4-FFF2-40B4-BE49-F238E27FC236}">
                <a16:creationId xmlns:a16="http://schemas.microsoft.com/office/drawing/2014/main" id="{CA191DC5-93FE-4DDC-9B6C-3C2FA85A77F2}"/>
              </a:ext>
            </a:extLst>
          </p:cNvPr>
          <p:cNvSpPr/>
          <p:nvPr/>
        </p:nvSpPr>
        <p:spPr>
          <a:xfrm flipH="1">
            <a:off x="6549084" y="4928055"/>
            <a:ext cx="609599" cy="502508"/>
          </a:xfrm>
          <a:prstGeom prst="curvedUpArrow">
            <a:avLst/>
          </a:prstGeom>
          <a:solidFill>
            <a:schemeClr val="bg1">
              <a:lumMod val="9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412144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5 – String the legs </a:t>
            </a:r>
            <a:endParaRPr lang="en-GB" sz="3600" dirty="0"/>
          </a:p>
        </p:txBody>
      </p:sp>
      <p:sp>
        <p:nvSpPr>
          <p:cNvPr id="9" name="TextBox 8">
            <a:extLst>
              <a:ext uri="{FF2B5EF4-FFF2-40B4-BE49-F238E27FC236}">
                <a16:creationId xmlns:a16="http://schemas.microsoft.com/office/drawing/2014/main" id="{F11FC7F0-A537-41C5-836C-F1C885CD3AC1}"/>
              </a:ext>
            </a:extLst>
          </p:cNvPr>
          <p:cNvSpPr txBox="1"/>
          <p:nvPr/>
        </p:nvSpPr>
        <p:spPr>
          <a:xfrm>
            <a:off x="74907" y="1644026"/>
            <a:ext cx="7917745" cy="830997"/>
          </a:xfrm>
          <a:prstGeom prst="rect">
            <a:avLst/>
          </a:prstGeom>
          <a:noFill/>
        </p:spPr>
        <p:txBody>
          <a:bodyPr wrap="square" rtlCol="0">
            <a:spAutoFit/>
          </a:bodyPr>
          <a:lstStyle/>
          <a:p>
            <a:pPr marL="457200" indent="-457200">
              <a:buFont typeface="Arial" panose="020B0604020202020204" pitchFamily="34" charset="0"/>
              <a:buChar char="•"/>
            </a:pPr>
            <a:r>
              <a:rPr lang="en-GB" sz="2400" dirty="0"/>
              <a:t>Thread the legs   </a:t>
            </a:r>
          </a:p>
          <a:p>
            <a:pPr marL="457200" indent="-457200">
              <a:buFont typeface="Arial" panose="020B0604020202020204" pitchFamily="34" charset="0"/>
              <a:buChar char="•"/>
            </a:pPr>
            <a:endParaRPr lang="en-GB" sz="2400" dirty="0"/>
          </a:p>
        </p:txBody>
      </p:sp>
      <p:pic>
        <p:nvPicPr>
          <p:cNvPr id="4" name="Picture 3">
            <a:extLst>
              <a:ext uri="{FF2B5EF4-FFF2-40B4-BE49-F238E27FC236}">
                <a16:creationId xmlns:a16="http://schemas.microsoft.com/office/drawing/2014/main" id="{4A580707-78BC-4145-A174-648E51AE590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610" t="16046" r="31531" b="7237"/>
          <a:stretch/>
        </p:blipFill>
        <p:spPr>
          <a:xfrm rot="5400000">
            <a:off x="185050" y="2513662"/>
            <a:ext cx="2595521" cy="2537254"/>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E1050495-3EE0-4C4B-A76D-9110907406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9450" t="18139" r="11803" b="8108"/>
          <a:stretch/>
        </p:blipFill>
        <p:spPr>
          <a:xfrm rot="5400000">
            <a:off x="3029118" y="2548628"/>
            <a:ext cx="2607586" cy="2455259"/>
          </a:xfrm>
          <a:prstGeom prst="rect">
            <a:avLst/>
          </a:prstGeom>
        </p:spPr>
      </p:pic>
      <p:sp>
        <p:nvSpPr>
          <p:cNvPr id="13" name="TextBox 12">
            <a:extLst>
              <a:ext uri="{FF2B5EF4-FFF2-40B4-BE49-F238E27FC236}">
                <a16:creationId xmlns:a16="http://schemas.microsoft.com/office/drawing/2014/main" id="{C52287AA-FE3E-4A66-BF78-82F1B4BC65F0}"/>
              </a:ext>
            </a:extLst>
          </p:cNvPr>
          <p:cNvSpPr txBox="1"/>
          <p:nvPr/>
        </p:nvSpPr>
        <p:spPr>
          <a:xfrm>
            <a:off x="618145" y="4969770"/>
            <a:ext cx="1891559" cy="523220"/>
          </a:xfrm>
          <a:prstGeom prst="rect">
            <a:avLst/>
          </a:prstGeom>
          <a:solidFill>
            <a:schemeClr val="bg1"/>
          </a:solidFill>
          <a:ln>
            <a:solidFill>
              <a:schemeClr val="tx1"/>
            </a:solidFill>
          </a:ln>
        </p:spPr>
        <p:txBody>
          <a:bodyPr wrap="square" rtlCol="0">
            <a:spAutoFit/>
          </a:bodyPr>
          <a:lstStyle/>
          <a:p>
            <a:pPr algn="ctr"/>
            <a:r>
              <a:rPr lang="en-GB" sz="2400" dirty="0"/>
              <a:t>Crossover </a:t>
            </a:r>
            <a:r>
              <a:rPr lang="en-GB" sz="2800" b="1" dirty="0"/>
              <a:t>X</a:t>
            </a:r>
            <a:r>
              <a:rPr lang="en-GB" sz="2400" dirty="0"/>
              <a:t> </a:t>
            </a:r>
          </a:p>
        </p:txBody>
      </p:sp>
      <p:pic>
        <p:nvPicPr>
          <p:cNvPr id="15" name="Picture 14">
            <a:extLst>
              <a:ext uri="{FF2B5EF4-FFF2-40B4-BE49-F238E27FC236}">
                <a16:creationId xmlns:a16="http://schemas.microsoft.com/office/drawing/2014/main" id="{F2AC7155-D173-495A-9250-1955C21EF4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33960" t="17898" r="7747" b="13549"/>
          <a:stretch/>
        </p:blipFill>
        <p:spPr>
          <a:xfrm rot="5400000">
            <a:off x="6002293" y="2626289"/>
            <a:ext cx="2607587" cy="2299937"/>
          </a:xfrm>
          <a:prstGeom prst="rect">
            <a:avLst/>
          </a:prstGeom>
        </p:spPr>
      </p:pic>
      <p:sp>
        <p:nvSpPr>
          <p:cNvPr id="16" name="TextBox 15">
            <a:extLst>
              <a:ext uri="{FF2B5EF4-FFF2-40B4-BE49-F238E27FC236}">
                <a16:creationId xmlns:a16="http://schemas.microsoft.com/office/drawing/2014/main" id="{F2E4F06C-98A9-4A5F-954D-66AD37D51473}"/>
              </a:ext>
            </a:extLst>
          </p:cNvPr>
          <p:cNvSpPr txBox="1"/>
          <p:nvPr/>
        </p:nvSpPr>
        <p:spPr>
          <a:xfrm>
            <a:off x="6696387" y="4969770"/>
            <a:ext cx="1460430" cy="461665"/>
          </a:xfrm>
          <a:prstGeom prst="rect">
            <a:avLst/>
          </a:prstGeom>
          <a:solidFill>
            <a:schemeClr val="bg1"/>
          </a:solidFill>
          <a:ln>
            <a:solidFill>
              <a:schemeClr val="tx1"/>
            </a:solidFill>
          </a:ln>
        </p:spPr>
        <p:txBody>
          <a:bodyPr wrap="square" rtlCol="0">
            <a:spAutoFit/>
          </a:bodyPr>
          <a:lstStyle/>
          <a:p>
            <a:pPr algn="ctr"/>
            <a:r>
              <a:rPr lang="en-GB" sz="2400" dirty="0"/>
              <a:t>Tie a knot</a:t>
            </a:r>
          </a:p>
        </p:txBody>
      </p:sp>
    </p:spTree>
    <p:extLst>
      <p:ext uri="{BB962C8B-B14F-4D97-AF65-F5344CB8AC3E}">
        <p14:creationId xmlns:p14="http://schemas.microsoft.com/office/powerpoint/2010/main" val="2571466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8D2B935-055F-428F-A699-E9190B6825A3}"/>
              </a:ext>
            </a:extLst>
          </p:cNvPr>
          <p:cNvSpPr txBox="1"/>
          <p:nvPr/>
        </p:nvSpPr>
        <p:spPr>
          <a:xfrm>
            <a:off x="74907" y="929175"/>
            <a:ext cx="9069093" cy="646331"/>
          </a:xfrm>
          <a:prstGeom prst="rect">
            <a:avLst/>
          </a:prstGeom>
          <a:noFill/>
        </p:spPr>
        <p:txBody>
          <a:bodyPr wrap="square" rtlCol="0">
            <a:spAutoFit/>
          </a:bodyPr>
          <a:lstStyle/>
          <a:p>
            <a:r>
              <a:rPr lang="en-GB" sz="3600" b="1" dirty="0"/>
              <a:t>Step 6 – Test your bunny</a:t>
            </a:r>
            <a:endParaRPr lang="en-GB" sz="3600" dirty="0"/>
          </a:p>
        </p:txBody>
      </p:sp>
      <p:pic>
        <p:nvPicPr>
          <p:cNvPr id="3" name="Picture 2" descr="A picture containing text&#10;&#10;Description automatically generated">
            <a:extLst>
              <a:ext uri="{FF2B5EF4-FFF2-40B4-BE49-F238E27FC236}">
                <a16:creationId xmlns:a16="http://schemas.microsoft.com/office/drawing/2014/main" id="{6485AA45-B2E3-40FA-93CF-6CD0F38D26D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794" t="17417" r="8108" b="17958"/>
          <a:stretch/>
        </p:blipFill>
        <p:spPr>
          <a:xfrm rot="5400000">
            <a:off x="-223086" y="2634355"/>
            <a:ext cx="4103968" cy="2232492"/>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D0371898-B5DD-415A-B98D-A7D7DA78E9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667" t="6367" r="8017" b="6787"/>
          <a:stretch/>
        </p:blipFill>
        <p:spPr>
          <a:xfrm rot="5400000">
            <a:off x="4323959" y="2154129"/>
            <a:ext cx="4137829" cy="3159082"/>
          </a:xfrm>
          <a:prstGeom prst="rect">
            <a:avLst/>
          </a:prstGeom>
        </p:spPr>
      </p:pic>
      <p:sp>
        <p:nvSpPr>
          <p:cNvPr id="16" name="TextBox 15">
            <a:extLst>
              <a:ext uri="{FF2B5EF4-FFF2-40B4-BE49-F238E27FC236}">
                <a16:creationId xmlns:a16="http://schemas.microsoft.com/office/drawing/2014/main" id="{F2E4F06C-98A9-4A5F-954D-66AD37D51473}"/>
              </a:ext>
            </a:extLst>
          </p:cNvPr>
          <p:cNvSpPr txBox="1"/>
          <p:nvPr/>
        </p:nvSpPr>
        <p:spPr>
          <a:xfrm>
            <a:off x="2767109" y="1816604"/>
            <a:ext cx="1672156" cy="830997"/>
          </a:xfrm>
          <a:prstGeom prst="rect">
            <a:avLst/>
          </a:prstGeom>
          <a:solidFill>
            <a:schemeClr val="bg1"/>
          </a:solidFill>
          <a:ln>
            <a:solidFill>
              <a:schemeClr val="tx1"/>
            </a:solidFill>
          </a:ln>
        </p:spPr>
        <p:txBody>
          <a:bodyPr wrap="square" rtlCol="0">
            <a:spAutoFit/>
          </a:bodyPr>
          <a:lstStyle/>
          <a:p>
            <a:pPr algn="ctr"/>
            <a:r>
              <a:rPr lang="en-GB" sz="2400" dirty="0"/>
              <a:t>Hold the top string…</a:t>
            </a:r>
          </a:p>
        </p:txBody>
      </p:sp>
      <p:sp>
        <p:nvSpPr>
          <p:cNvPr id="14" name="TextBox 13">
            <a:extLst>
              <a:ext uri="{FF2B5EF4-FFF2-40B4-BE49-F238E27FC236}">
                <a16:creationId xmlns:a16="http://schemas.microsoft.com/office/drawing/2014/main" id="{B7EF2351-D63B-42D7-A89B-933D12639380}"/>
              </a:ext>
            </a:extLst>
          </p:cNvPr>
          <p:cNvSpPr txBox="1"/>
          <p:nvPr/>
        </p:nvSpPr>
        <p:spPr>
          <a:xfrm>
            <a:off x="7097778" y="5437033"/>
            <a:ext cx="1460430" cy="461665"/>
          </a:xfrm>
          <a:prstGeom prst="rect">
            <a:avLst/>
          </a:prstGeom>
          <a:solidFill>
            <a:schemeClr val="bg1"/>
          </a:solidFill>
          <a:ln>
            <a:solidFill>
              <a:schemeClr val="tx1"/>
            </a:solidFill>
          </a:ln>
        </p:spPr>
        <p:txBody>
          <a:bodyPr wrap="square" rtlCol="0">
            <a:spAutoFit/>
          </a:bodyPr>
          <a:lstStyle/>
          <a:p>
            <a:pPr algn="ctr"/>
            <a:r>
              <a:rPr lang="en-GB" sz="2400" dirty="0"/>
              <a:t>… and pull</a:t>
            </a:r>
          </a:p>
        </p:txBody>
      </p:sp>
    </p:spTree>
    <p:extLst>
      <p:ext uri="{BB962C8B-B14F-4D97-AF65-F5344CB8AC3E}">
        <p14:creationId xmlns:p14="http://schemas.microsoft.com/office/powerpoint/2010/main" val="35228254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TotalTime>
  <Words>289</Words>
  <Application>Microsoft Office PowerPoint</Application>
  <PresentationFormat>On-screen Show (4:3)</PresentationFormat>
  <Paragraphs>43</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Attainment in Education Ltd</dc:creator>
  <cp:lastModifiedBy>Holly Margerison-Smith</cp:lastModifiedBy>
  <cp:revision>18</cp:revision>
  <dcterms:created xsi:type="dcterms:W3CDTF">2017-06-28T15:11:57Z</dcterms:created>
  <dcterms:modified xsi:type="dcterms:W3CDTF">2023-03-13T13:21:13Z</dcterms:modified>
</cp:coreProperties>
</file>