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7" r:id="rId3"/>
    <p:sldId id="260" r:id="rId4"/>
    <p:sldId id="261" r:id="rId5"/>
    <p:sldId id="262"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F976F-5769-4F93-891D-8609FAA62195}"/>
              </a:ext>
            </a:extLst>
          </p:cNvPr>
          <p:cNvSpPr txBox="1"/>
          <p:nvPr/>
        </p:nvSpPr>
        <p:spPr>
          <a:xfrm>
            <a:off x="677557" y="987400"/>
            <a:ext cx="8218774" cy="830997"/>
          </a:xfrm>
          <a:prstGeom prst="rect">
            <a:avLst/>
          </a:prstGeom>
          <a:noFill/>
        </p:spPr>
        <p:txBody>
          <a:bodyPr wrap="square" rtlCol="0">
            <a:spAutoFit/>
          </a:bodyPr>
          <a:lstStyle/>
          <a:p>
            <a:pPr algn="ctr"/>
            <a:r>
              <a:rPr lang="en-GB" sz="4800" b="1" dirty="0">
                <a:solidFill>
                  <a:srgbClr val="0093D3"/>
                </a:solidFill>
                <a:latin typeface="Arial"/>
                <a:cs typeface="Arial"/>
              </a:rPr>
              <a:t>Build a Bunny craft activity </a:t>
            </a:r>
          </a:p>
        </p:txBody>
      </p:sp>
      <p:pic>
        <p:nvPicPr>
          <p:cNvPr id="6" name="Picture 5">
            <a:extLst>
              <a:ext uri="{FF2B5EF4-FFF2-40B4-BE49-F238E27FC236}">
                <a16:creationId xmlns:a16="http://schemas.microsoft.com/office/drawing/2014/main" id="{249D7786-3EE4-4CB2-84F5-6626468AC1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0555" y="2141837"/>
            <a:ext cx="2947791" cy="2851067"/>
          </a:xfrm>
          <a:prstGeom prst="rect">
            <a:avLst/>
          </a:prstGeom>
        </p:spPr>
      </p:pic>
      <p:sp>
        <p:nvSpPr>
          <p:cNvPr id="7" name="TextBox 6">
            <a:extLst>
              <a:ext uri="{FF2B5EF4-FFF2-40B4-BE49-F238E27FC236}">
                <a16:creationId xmlns:a16="http://schemas.microsoft.com/office/drawing/2014/main" id="{D2498CC0-CDE1-472C-8614-209116E63C32}"/>
              </a:ext>
            </a:extLst>
          </p:cNvPr>
          <p:cNvSpPr txBox="1"/>
          <p:nvPr/>
        </p:nvSpPr>
        <p:spPr>
          <a:xfrm>
            <a:off x="247668" y="5408935"/>
            <a:ext cx="864866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and assemble a bunny from card strips</a:t>
            </a:r>
          </a:p>
        </p:txBody>
      </p:sp>
      <p:pic>
        <p:nvPicPr>
          <p:cNvPr id="4" name="Picture 3" descr="Logo&#10;&#10;Description automatically generated">
            <a:extLst>
              <a:ext uri="{FF2B5EF4-FFF2-40B4-BE49-F238E27FC236}">
                <a16:creationId xmlns:a16="http://schemas.microsoft.com/office/drawing/2014/main" id="{45C4586D-9D1D-4B09-AE61-F42DC43A23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27" t="23600" r="14740" b="19089"/>
          <a:stretch/>
        </p:blipFill>
        <p:spPr>
          <a:xfrm rot="5400000">
            <a:off x="5003976" y="2625794"/>
            <a:ext cx="3474029" cy="1916055"/>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464AE8-D58E-8FE2-7236-21C3DD5FBE30}"/>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231501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09DDE08-3F1A-47D8-8473-4A3ADB5B2F76}"/>
              </a:ext>
            </a:extLst>
          </p:cNvPr>
          <p:cNvSpPr txBox="1">
            <a:spLocks/>
          </p:cNvSpPr>
          <p:nvPr/>
        </p:nvSpPr>
        <p:spPr>
          <a:xfrm>
            <a:off x="131806" y="1066126"/>
            <a:ext cx="7010399" cy="737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Resources</a:t>
            </a:r>
          </a:p>
          <a:p>
            <a:pPr algn="l"/>
            <a:endParaRPr lang="en-GB" dirty="0"/>
          </a:p>
          <a:p>
            <a:pPr algn="l"/>
            <a:endParaRPr lang="en-GB" sz="2800" dirty="0"/>
          </a:p>
          <a:p>
            <a:endParaRPr lang="en-GB" sz="2000" dirty="0"/>
          </a:p>
        </p:txBody>
      </p:sp>
      <p:sp>
        <p:nvSpPr>
          <p:cNvPr id="9" name="TextBox 8">
            <a:extLst>
              <a:ext uri="{FF2B5EF4-FFF2-40B4-BE49-F238E27FC236}">
                <a16:creationId xmlns:a16="http://schemas.microsoft.com/office/drawing/2014/main" id="{F6A84693-0521-406F-9D89-C0AE5F00E2A2}"/>
              </a:ext>
            </a:extLst>
          </p:cNvPr>
          <p:cNvSpPr txBox="1"/>
          <p:nvPr/>
        </p:nvSpPr>
        <p:spPr>
          <a:xfrm>
            <a:off x="49428" y="1804086"/>
            <a:ext cx="4852085" cy="2677656"/>
          </a:xfrm>
          <a:prstGeom prst="rect">
            <a:avLst/>
          </a:prstGeom>
          <a:noFill/>
        </p:spPr>
        <p:txBody>
          <a:bodyPr wrap="square" rtlCol="0">
            <a:spAutoFit/>
          </a:bodyPr>
          <a:lstStyle/>
          <a:p>
            <a:r>
              <a:rPr lang="en-GB" sz="2400" dirty="0"/>
              <a:t>You will need:</a:t>
            </a:r>
          </a:p>
          <a:p>
            <a:pPr marL="457200" indent="-457200">
              <a:buFont typeface="Arial" panose="020B0604020202020204" pitchFamily="34" charset="0"/>
              <a:buChar char="•"/>
            </a:pPr>
            <a:r>
              <a:rPr lang="en-GB" sz="2400" dirty="0"/>
              <a:t>the build a bunny handout</a:t>
            </a:r>
          </a:p>
          <a:p>
            <a:pPr marL="457200" indent="-457200">
              <a:buFont typeface="Arial" panose="020B0604020202020204" pitchFamily="34" charset="0"/>
              <a:buChar char="•"/>
            </a:pPr>
            <a:r>
              <a:rPr lang="en-GB" sz="2400" dirty="0"/>
              <a:t>Scissors</a:t>
            </a:r>
          </a:p>
          <a:p>
            <a:pPr marL="457200" indent="-457200">
              <a:buFont typeface="Arial" panose="020B0604020202020204" pitchFamily="34" charset="0"/>
              <a:buChar char="•"/>
            </a:pPr>
            <a:r>
              <a:rPr lang="en-GB" sz="2400" dirty="0"/>
              <a:t>glue</a:t>
            </a:r>
          </a:p>
          <a:p>
            <a:pPr marL="457200" indent="-457200">
              <a:buFont typeface="Arial" panose="020B0604020202020204" pitchFamily="34" charset="0"/>
              <a:buChar char="•"/>
            </a:pPr>
            <a:endParaRPr lang="en-GB" sz="2400" dirty="0"/>
          </a:p>
          <a:p>
            <a:endParaRPr lang="en-GB" sz="2800" dirty="0"/>
          </a:p>
          <a:p>
            <a:endParaRPr lang="en-GB" sz="1600" dirty="0"/>
          </a:p>
        </p:txBody>
      </p:sp>
      <p:pic>
        <p:nvPicPr>
          <p:cNvPr id="5" name="Picture 4" descr="A picture containing surface chart&#10;&#10;Description automatically generated">
            <a:extLst>
              <a:ext uri="{FF2B5EF4-FFF2-40B4-BE49-F238E27FC236}">
                <a16:creationId xmlns:a16="http://schemas.microsoft.com/office/drawing/2014/main" id="{D563A7DD-2509-4619-85FA-4C85ED4ADF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3891" y="1804086"/>
            <a:ext cx="3631990" cy="4087190"/>
          </a:xfrm>
          <a:prstGeom prst="rect">
            <a:avLst/>
          </a:prstGeom>
        </p:spPr>
      </p:pic>
    </p:spTree>
    <p:extLst>
      <p:ext uri="{BB962C8B-B14F-4D97-AF65-F5344CB8AC3E}">
        <p14:creationId xmlns:p14="http://schemas.microsoft.com/office/powerpoint/2010/main" val="393159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74EA826-1808-4E8D-839D-AE1CAC205AD7}"/>
              </a:ext>
            </a:extLst>
          </p:cNvPr>
          <p:cNvSpPr txBox="1">
            <a:spLocks/>
          </p:cNvSpPr>
          <p:nvPr/>
        </p:nvSpPr>
        <p:spPr>
          <a:xfrm>
            <a:off x="82378" y="1099076"/>
            <a:ext cx="7652951" cy="696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Cut out the bunny parts </a:t>
            </a:r>
            <a:r>
              <a:rPr lang="en-GB" sz="2800" dirty="0"/>
              <a:t>⚠</a:t>
            </a:r>
            <a:endParaRPr lang="en-GB" sz="3600" dirty="0"/>
          </a:p>
          <a:p>
            <a:endParaRPr lang="en-GB" sz="2000" dirty="0"/>
          </a:p>
        </p:txBody>
      </p:sp>
      <p:sp>
        <p:nvSpPr>
          <p:cNvPr id="7" name="TextBox 6">
            <a:extLst>
              <a:ext uri="{FF2B5EF4-FFF2-40B4-BE49-F238E27FC236}">
                <a16:creationId xmlns:a16="http://schemas.microsoft.com/office/drawing/2014/main" id="{911DF577-2BAC-4AAC-8737-5F28DD9B5472}"/>
              </a:ext>
            </a:extLst>
          </p:cNvPr>
          <p:cNvSpPr txBox="1"/>
          <p:nvPr/>
        </p:nvSpPr>
        <p:spPr>
          <a:xfrm>
            <a:off x="140044" y="1795848"/>
            <a:ext cx="5300024"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Carefully cut along all the solid outlines</a:t>
            </a:r>
          </a:p>
          <a:p>
            <a:pPr marL="457200" indent="-457200">
              <a:buFont typeface="Arial" panose="020B0604020202020204" pitchFamily="34" charset="0"/>
              <a:buChar char="•"/>
            </a:pPr>
            <a:r>
              <a:rPr lang="en-GB" sz="2400" dirty="0"/>
              <a:t>Fold the ears on the dotted line</a:t>
            </a:r>
          </a:p>
        </p:txBody>
      </p:sp>
      <p:pic>
        <p:nvPicPr>
          <p:cNvPr id="3" name="Picture 2" descr="A picture containing diagram&#10;&#10;Description automatically generated">
            <a:extLst>
              <a:ext uri="{FF2B5EF4-FFF2-40B4-BE49-F238E27FC236}">
                <a16:creationId xmlns:a16="http://schemas.microsoft.com/office/drawing/2014/main" id="{1552D926-A726-4ED3-BA6D-6457075735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889" t="11721" r="9550" b="6276"/>
          <a:stretch/>
        </p:blipFill>
        <p:spPr>
          <a:xfrm rot="5400000">
            <a:off x="4969176" y="2200839"/>
            <a:ext cx="4298092" cy="3240977"/>
          </a:xfrm>
          <a:prstGeom prst="rect">
            <a:avLst/>
          </a:prstGeom>
        </p:spPr>
      </p:pic>
      <p:pic>
        <p:nvPicPr>
          <p:cNvPr id="10" name="Picture 9">
            <a:extLst>
              <a:ext uri="{FF2B5EF4-FFF2-40B4-BE49-F238E27FC236}">
                <a16:creationId xmlns:a16="http://schemas.microsoft.com/office/drawing/2014/main" id="{131379B1-F57C-4EB5-8538-BEB4990225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988" t="14604" r="24385" b="2432"/>
          <a:stretch/>
        </p:blipFill>
        <p:spPr>
          <a:xfrm rot="5400000">
            <a:off x="1877712" y="3350911"/>
            <a:ext cx="1824686" cy="2383827"/>
          </a:xfrm>
          <a:prstGeom prst="rect">
            <a:avLst/>
          </a:prstGeom>
        </p:spPr>
      </p:pic>
      <p:sp>
        <p:nvSpPr>
          <p:cNvPr id="11" name="TextBox 10">
            <a:extLst>
              <a:ext uri="{FF2B5EF4-FFF2-40B4-BE49-F238E27FC236}">
                <a16:creationId xmlns:a16="http://schemas.microsoft.com/office/drawing/2014/main" id="{29A816A8-D911-42D1-9CA1-A6B1BD5515BA}"/>
              </a:ext>
            </a:extLst>
          </p:cNvPr>
          <p:cNvSpPr txBox="1"/>
          <p:nvPr/>
        </p:nvSpPr>
        <p:spPr>
          <a:xfrm>
            <a:off x="3549733" y="5185719"/>
            <a:ext cx="919028" cy="461665"/>
          </a:xfrm>
          <a:prstGeom prst="rect">
            <a:avLst/>
          </a:prstGeom>
          <a:solidFill>
            <a:schemeClr val="bg1"/>
          </a:solidFill>
          <a:ln w="12700">
            <a:solidFill>
              <a:schemeClr val="tx1"/>
            </a:solidFill>
          </a:ln>
        </p:spPr>
        <p:txBody>
          <a:bodyPr wrap="square" rtlCol="0">
            <a:spAutoFit/>
          </a:bodyPr>
          <a:lstStyle/>
          <a:p>
            <a:pPr algn="ctr"/>
            <a:r>
              <a:rPr lang="en-GB" sz="2400" dirty="0"/>
              <a:t>FOLD</a:t>
            </a:r>
          </a:p>
        </p:txBody>
      </p:sp>
      <p:cxnSp>
        <p:nvCxnSpPr>
          <p:cNvPr id="13" name="Straight Arrow Connector 12">
            <a:extLst>
              <a:ext uri="{FF2B5EF4-FFF2-40B4-BE49-F238E27FC236}">
                <a16:creationId xmlns:a16="http://schemas.microsoft.com/office/drawing/2014/main" id="{F3DC2C8C-1026-4404-B5AF-0F3823041248}"/>
              </a:ext>
            </a:extLst>
          </p:cNvPr>
          <p:cNvCxnSpPr>
            <a:cxnSpLocks/>
            <a:stCxn id="11" idx="0"/>
          </p:cNvCxnSpPr>
          <p:nvPr/>
        </p:nvCxnSpPr>
        <p:spPr>
          <a:xfrm flipH="1" flipV="1">
            <a:off x="3624651" y="4612515"/>
            <a:ext cx="384596" cy="5732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71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80360" y="943422"/>
            <a:ext cx="9069093" cy="646331"/>
          </a:xfrm>
          <a:prstGeom prst="rect">
            <a:avLst/>
          </a:prstGeom>
          <a:noFill/>
        </p:spPr>
        <p:txBody>
          <a:bodyPr wrap="square" rtlCol="0">
            <a:spAutoFit/>
          </a:bodyPr>
          <a:lstStyle/>
          <a:p>
            <a:r>
              <a:rPr lang="en-GB" sz="3600" b="1" dirty="0"/>
              <a:t>Step 2 – Sticking the Body </a:t>
            </a:r>
            <a:r>
              <a:rPr lang="en-GB" sz="3600" dirty="0"/>
              <a:t>⚠</a:t>
            </a:r>
            <a:r>
              <a:rPr lang="en-GB" sz="3600" b="1" dirty="0"/>
              <a:t> </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74907" y="1755679"/>
            <a:ext cx="7917745"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Fold the strips in half</a:t>
            </a:r>
          </a:p>
          <a:p>
            <a:pPr marL="457200" indent="-457200">
              <a:buFont typeface="Arial" panose="020B0604020202020204" pitchFamily="34" charset="0"/>
              <a:buChar char="•"/>
            </a:pPr>
            <a:r>
              <a:rPr lang="en-GB" sz="2400" dirty="0"/>
              <a:t>Glue the body strips together</a:t>
            </a:r>
          </a:p>
        </p:txBody>
      </p:sp>
      <p:pic>
        <p:nvPicPr>
          <p:cNvPr id="4" name="Picture 3" descr="A picture containing text, indoor&#10;&#10;Description automatically generated">
            <a:extLst>
              <a:ext uri="{FF2B5EF4-FFF2-40B4-BE49-F238E27FC236}">
                <a16:creationId xmlns:a16="http://schemas.microsoft.com/office/drawing/2014/main" id="{67856ED5-44C9-4B1F-89F6-4F16BC79B6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768" t="1632" r="21802" b="6115"/>
          <a:stretch/>
        </p:blipFill>
        <p:spPr>
          <a:xfrm rot="5400000">
            <a:off x="6543739" y="880090"/>
            <a:ext cx="1946966" cy="2521233"/>
          </a:xfrm>
          <a:prstGeom prst="rect">
            <a:avLst/>
          </a:prstGeom>
        </p:spPr>
      </p:pic>
      <p:pic>
        <p:nvPicPr>
          <p:cNvPr id="12" name="Picture 11" descr="A picture containing text, tiled&#10;&#10;Description automatically generated">
            <a:extLst>
              <a:ext uri="{FF2B5EF4-FFF2-40B4-BE49-F238E27FC236}">
                <a16:creationId xmlns:a16="http://schemas.microsoft.com/office/drawing/2014/main" id="{A67C9845-1DFC-44C9-B4B2-2F9682679C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216" r="12260"/>
          <a:stretch/>
        </p:blipFill>
        <p:spPr>
          <a:xfrm rot="5400000">
            <a:off x="227314" y="3366138"/>
            <a:ext cx="2340279" cy="2387269"/>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3297136-C008-45EE-9495-5BC19B9E68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725" r="13225"/>
          <a:stretch/>
        </p:blipFill>
        <p:spPr>
          <a:xfrm rot="5400000">
            <a:off x="3121669" y="3366139"/>
            <a:ext cx="2261546" cy="2387268"/>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4C2C2DED-F747-4F32-A659-5526F3D16E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555" r="14069"/>
          <a:stretch/>
        </p:blipFill>
        <p:spPr>
          <a:xfrm rot="5400000">
            <a:off x="6014732" y="3391937"/>
            <a:ext cx="2367416" cy="2387269"/>
          </a:xfrm>
          <a:prstGeom prst="rect">
            <a:avLst/>
          </a:prstGeom>
        </p:spPr>
      </p:pic>
      <p:sp>
        <p:nvSpPr>
          <p:cNvPr id="18" name="TextBox 17">
            <a:extLst>
              <a:ext uri="{FF2B5EF4-FFF2-40B4-BE49-F238E27FC236}">
                <a16:creationId xmlns:a16="http://schemas.microsoft.com/office/drawing/2014/main" id="{68B9C64E-20BE-46CD-9428-14DE204B9CD8}"/>
              </a:ext>
            </a:extLst>
          </p:cNvPr>
          <p:cNvSpPr txBox="1"/>
          <p:nvPr/>
        </p:nvSpPr>
        <p:spPr>
          <a:xfrm>
            <a:off x="2330677" y="5505880"/>
            <a:ext cx="329514" cy="369332"/>
          </a:xfrm>
          <a:prstGeom prst="rect">
            <a:avLst/>
          </a:prstGeom>
          <a:solidFill>
            <a:schemeClr val="bg1"/>
          </a:solidFill>
          <a:ln w="12700">
            <a:solidFill>
              <a:schemeClr val="tx1"/>
            </a:solidFill>
          </a:ln>
        </p:spPr>
        <p:txBody>
          <a:bodyPr wrap="square" rtlCol="0">
            <a:spAutoFit/>
          </a:bodyPr>
          <a:lstStyle/>
          <a:p>
            <a:pPr algn="ctr"/>
            <a:r>
              <a:rPr lang="en-GB" dirty="0"/>
              <a:t>1</a:t>
            </a:r>
          </a:p>
        </p:txBody>
      </p:sp>
      <p:sp>
        <p:nvSpPr>
          <p:cNvPr id="19" name="TextBox 18">
            <a:extLst>
              <a:ext uri="{FF2B5EF4-FFF2-40B4-BE49-F238E27FC236}">
                <a16:creationId xmlns:a16="http://schemas.microsoft.com/office/drawing/2014/main" id="{1E27AD1E-3088-40A5-8A6E-4C882824B85A}"/>
              </a:ext>
            </a:extLst>
          </p:cNvPr>
          <p:cNvSpPr txBox="1"/>
          <p:nvPr/>
        </p:nvSpPr>
        <p:spPr>
          <a:xfrm>
            <a:off x="5281319" y="5496528"/>
            <a:ext cx="329514" cy="369332"/>
          </a:xfrm>
          <a:prstGeom prst="rect">
            <a:avLst/>
          </a:prstGeom>
          <a:solidFill>
            <a:schemeClr val="bg1"/>
          </a:solidFill>
          <a:ln w="12700">
            <a:solidFill>
              <a:schemeClr val="tx1"/>
            </a:solidFill>
          </a:ln>
        </p:spPr>
        <p:txBody>
          <a:bodyPr wrap="square" rtlCol="0">
            <a:spAutoFit/>
          </a:bodyPr>
          <a:lstStyle/>
          <a:p>
            <a:pPr algn="ctr"/>
            <a:r>
              <a:rPr lang="en-GB" dirty="0"/>
              <a:t>2</a:t>
            </a:r>
          </a:p>
        </p:txBody>
      </p:sp>
      <p:sp>
        <p:nvSpPr>
          <p:cNvPr id="20" name="TextBox 19">
            <a:extLst>
              <a:ext uri="{FF2B5EF4-FFF2-40B4-BE49-F238E27FC236}">
                <a16:creationId xmlns:a16="http://schemas.microsoft.com/office/drawing/2014/main" id="{6012D483-1674-4E0A-92B1-E6CA116FF346}"/>
              </a:ext>
            </a:extLst>
          </p:cNvPr>
          <p:cNvSpPr txBox="1"/>
          <p:nvPr/>
        </p:nvSpPr>
        <p:spPr>
          <a:xfrm>
            <a:off x="8231961" y="5545246"/>
            <a:ext cx="329514" cy="369332"/>
          </a:xfrm>
          <a:prstGeom prst="rect">
            <a:avLst/>
          </a:prstGeom>
          <a:solidFill>
            <a:schemeClr val="bg1"/>
          </a:solidFill>
          <a:ln w="12700">
            <a:solidFill>
              <a:schemeClr val="tx1"/>
            </a:solidFill>
          </a:ln>
        </p:spPr>
        <p:txBody>
          <a:bodyPr wrap="square" rtlCol="0">
            <a:spAutoFit/>
          </a:bodyPr>
          <a:lstStyle/>
          <a:p>
            <a:pPr algn="ctr"/>
            <a:r>
              <a:rPr lang="en-GB" dirty="0"/>
              <a:t>3</a:t>
            </a:r>
          </a:p>
        </p:txBody>
      </p:sp>
      <p:sp>
        <p:nvSpPr>
          <p:cNvPr id="21" name="TextBox 20">
            <a:extLst>
              <a:ext uri="{FF2B5EF4-FFF2-40B4-BE49-F238E27FC236}">
                <a16:creationId xmlns:a16="http://schemas.microsoft.com/office/drawing/2014/main" id="{27990C9B-C5AD-4233-8405-3266426B20B1}"/>
              </a:ext>
            </a:extLst>
          </p:cNvPr>
          <p:cNvSpPr txBox="1"/>
          <p:nvPr/>
        </p:nvSpPr>
        <p:spPr>
          <a:xfrm>
            <a:off x="255757" y="3563288"/>
            <a:ext cx="923316" cy="461665"/>
          </a:xfrm>
          <a:prstGeom prst="rect">
            <a:avLst/>
          </a:prstGeom>
          <a:solidFill>
            <a:schemeClr val="bg1"/>
          </a:solidFill>
          <a:ln w="12700">
            <a:solidFill>
              <a:schemeClr val="tx1"/>
            </a:solidFill>
          </a:ln>
        </p:spPr>
        <p:txBody>
          <a:bodyPr wrap="square" rtlCol="0">
            <a:spAutoFit/>
          </a:bodyPr>
          <a:lstStyle/>
          <a:p>
            <a:pPr algn="ctr"/>
            <a:r>
              <a:rPr lang="en-GB" sz="2400" dirty="0"/>
              <a:t>GLUE</a:t>
            </a:r>
          </a:p>
        </p:txBody>
      </p:sp>
      <p:cxnSp>
        <p:nvCxnSpPr>
          <p:cNvPr id="22" name="Straight Arrow Connector 21">
            <a:extLst>
              <a:ext uri="{FF2B5EF4-FFF2-40B4-BE49-F238E27FC236}">
                <a16:creationId xmlns:a16="http://schemas.microsoft.com/office/drawing/2014/main" id="{22FF4AD8-7659-4385-81BE-11AA57B01D88}"/>
              </a:ext>
            </a:extLst>
          </p:cNvPr>
          <p:cNvCxnSpPr>
            <a:cxnSpLocks/>
          </p:cNvCxnSpPr>
          <p:nvPr/>
        </p:nvCxnSpPr>
        <p:spPr>
          <a:xfrm>
            <a:off x="996779" y="4023331"/>
            <a:ext cx="400674" cy="469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9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80360" y="943422"/>
            <a:ext cx="9069093" cy="646331"/>
          </a:xfrm>
          <a:prstGeom prst="rect">
            <a:avLst/>
          </a:prstGeom>
          <a:noFill/>
        </p:spPr>
        <p:txBody>
          <a:bodyPr wrap="square" rtlCol="0">
            <a:spAutoFit/>
          </a:bodyPr>
          <a:lstStyle/>
          <a:p>
            <a:r>
              <a:rPr lang="en-GB" sz="3600" b="1" dirty="0"/>
              <a:t>Step 3 – Making the Body </a:t>
            </a:r>
            <a:r>
              <a:rPr lang="en-GB" sz="3600" dirty="0"/>
              <a:t>⚠</a:t>
            </a:r>
            <a:r>
              <a:rPr lang="en-GB" sz="3600" b="1" dirty="0"/>
              <a:t> </a:t>
            </a:r>
            <a:endParaRPr lang="en-GB" sz="3600" dirty="0"/>
          </a:p>
        </p:txBody>
      </p:sp>
      <p:pic>
        <p:nvPicPr>
          <p:cNvPr id="3" name="Picture 2" descr="A picture containing text&#10;&#10;Description automatically generated">
            <a:extLst>
              <a:ext uri="{FF2B5EF4-FFF2-40B4-BE49-F238E27FC236}">
                <a16:creationId xmlns:a16="http://schemas.microsoft.com/office/drawing/2014/main" id="{A59F1E76-78E2-4B79-B8E1-B9CB3924DE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843" r="6557"/>
          <a:stretch/>
        </p:blipFill>
        <p:spPr>
          <a:xfrm rot="5400000">
            <a:off x="123707" y="1621527"/>
            <a:ext cx="2054804" cy="2152404"/>
          </a:xfrm>
          <a:prstGeom prst="rect">
            <a:avLst/>
          </a:prstGeom>
        </p:spPr>
      </p:pic>
      <p:pic>
        <p:nvPicPr>
          <p:cNvPr id="6" name="Picture 5">
            <a:extLst>
              <a:ext uri="{FF2B5EF4-FFF2-40B4-BE49-F238E27FC236}">
                <a16:creationId xmlns:a16="http://schemas.microsoft.com/office/drawing/2014/main" id="{D9932E77-EE86-48FA-BCCC-FD33C0009A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947" r="8143"/>
          <a:stretch/>
        </p:blipFill>
        <p:spPr>
          <a:xfrm rot="5400000">
            <a:off x="2491182" y="1543862"/>
            <a:ext cx="2056902" cy="2305635"/>
          </a:xfrm>
          <a:prstGeom prst="rect">
            <a:avLst/>
          </a:prstGeom>
        </p:spPr>
      </p:pic>
      <p:pic>
        <p:nvPicPr>
          <p:cNvPr id="10" name="Picture 9">
            <a:extLst>
              <a:ext uri="{FF2B5EF4-FFF2-40B4-BE49-F238E27FC236}">
                <a16:creationId xmlns:a16="http://schemas.microsoft.com/office/drawing/2014/main" id="{CE017314-E9F4-4AA5-93A1-1D9CB6FF7A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376" r="6587" b="2980"/>
          <a:stretch/>
        </p:blipFill>
        <p:spPr>
          <a:xfrm rot="5400000">
            <a:off x="4742582" y="1740901"/>
            <a:ext cx="2053604" cy="1914859"/>
          </a:xfrm>
          <a:prstGeom prst="rect">
            <a:avLst/>
          </a:prstGeom>
        </p:spPr>
      </p:pic>
      <p:pic>
        <p:nvPicPr>
          <p:cNvPr id="13" name="Picture 12" descr="A picture containing text, indoor, green, tiled&#10;&#10;Description automatically generated">
            <a:extLst>
              <a:ext uri="{FF2B5EF4-FFF2-40B4-BE49-F238E27FC236}">
                <a16:creationId xmlns:a16="http://schemas.microsoft.com/office/drawing/2014/main" id="{E1D9D503-43B0-42B9-BCE9-573D13A14C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556" t="17949" r="6587"/>
          <a:stretch/>
        </p:blipFill>
        <p:spPr>
          <a:xfrm rot="5400000">
            <a:off x="6878276" y="1713165"/>
            <a:ext cx="2049171" cy="1974766"/>
          </a:xfrm>
          <a:prstGeom prst="rect">
            <a:avLst/>
          </a:prstGeom>
        </p:spPr>
      </p:pic>
      <p:pic>
        <p:nvPicPr>
          <p:cNvPr id="16" name="Picture 15" descr="A picture containing text, indoor, tiled&#10;&#10;Description automatically generated">
            <a:extLst>
              <a:ext uri="{FF2B5EF4-FFF2-40B4-BE49-F238E27FC236}">
                <a16:creationId xmlns:a16="http://schemas.microsoft.com/office/drawing/2014/main" id="{16120134-B379-48E2-983F-B9D485122B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9098" r="13312" b="4895"/>
          <a:stretch/>
        </p:blipFill>
        <p:spPr>
          <a:xfrm rot="5400000">
            <a:off x="1058395" y="3673792"/>
            <a:ext cx="2014327" cy="2494845"/>
          </a:xfrm>
          <a:prstGeom prst="rect">
            <a:avLst/>
          </a:prstGeom>
        </p:spPr>
      </p:pic>
      <p:pic>
        <p:nvPicPr>
          <p:cNvPr id="24" name="Picture 23" descr="A picture containing indoor, green, toilet&#10;&#10;Description automatically generated">
            <a:extLst>
              <a:ext uri="{FF2B5EF4-FFF2-40B4-BE49-F238E27FC236}">
                <a16:creationId xmlns:a16="http://schemas.microsoft.com/office/drawing/2014/main" id="{A33C6529-364A-47F3-A944-0A463CABFE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2013" t="16378" r="34857" b="7187"/>
          <a:stretch/>
        </p:blipFill>
        <p:spPr>
          <a:xfrm rot="5400000">
            <a:off x="4099750" y="3382870"/>
            <a:ext cx="1714964" cy="2967364"/>
          </a:xfrm>
          <a:prstGeom prst="rect">
            <a:avLst/>
          </a:prstGeom>
        </p:spPr>
      </p:pic>
      <p:pic>
        <p:nvPicPr>
          <p:cNvPr id="26" name="Picture 25" descr="A picture containing indoor, green, tiled, bathroom&#10;&#10;Description automatically generated">
            <a:extLst>
              <a:ext uri="{FF2B5EF4-FFF2-40B4-BE49-F238E27FC236}">
                <a16:creationId xmlns:a16="http://schemas.microsoft.com/office/drawing/2014/main" id="{7FB8720D-AA9A-493E-B21B-28B5811D981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8753" t="21443" r="27326" b="22477"/>
          <a:stretch/>
        </p:blipFill>
        <p:spPr>
          <a:xfrm rot="5400000">
            <a:off x="6730580" y="4014199"/>
            <a:ext cx="1881540" cy="1801845"/>
          </a:xfrm>
          <a:prstGeom prst="rect">
            <a:avLst/>
          </a:prstGeom>
        </p:spPr>
      </p:pic>
      <p:sp>
        <p:nvSpPr>
          <p:cNvPr id="18" name="TextBox 17">
            <a:extLst>
              <a:ext uri="{FF2B5EF4-FFF2-40B4-BE49-F238E27FC236}">
                <a16:creationId xmlns:a16="http://schemas.microsoft.com/office/drawing/2014/main" id="{68B9C64E-20BE-46CD-9428-14DE204B9CD8}"/>
              </a:ext>
            </a:extLst>
          </p:cNvPr>
          <p:cNvSpPr txBox="1"/>
          <p:nvPr/>
        </p:nvSpPr>
        <p:spPr>
          <a:xfrm>
            <a:off x="1900801" y="3355802"/>
            <a:ext cx="329514" cy="369332"/>
          </a:xfrm>
          <a:prstGeom prst="rect">
            <a:avLst/>
          </a:prstGeom>
          <a:solidFill>
            <a:schemeClr val="bg1"/>
          </a:solidFill>
          <a:ln w="12700">
            <a:solidFill>
              <a:schemeClr val="tx1"/>
            </a:solidFill>
          </a:ln>
        </p:spPr>
        <p:txBody>
          <a:bodyPr wrap="square" rtlCol="0">
            <a:spAutoFit/>
          </a:bodyPr>
          <a:lstStyle/>
          <a:p>
            <a:pPr algn="ctr"/>
            <a:r>
              <a:rPr lang="en-GB" dirty="0"/>
              <a:t>1</a:t>
            </a:r>
          </a:p>
        </p:txBody>
      </p:sp>
      <p:sp>
        <p:nvSpPr>
          <p:cNvPr id="19" name="TextBox 18">
            <a:extLst>
              <a:ext uri="{FF2B5EF4-FFF2-40B4-BE49-F238E27FC236}">
                <a16:creationId xmlns:a16="http://schemas.microsoft.com/office/drawing/2014/main" id="{1E27AD1E-3088-40A5-8A6E-4C882824B85A}"/>
              </a:ext>
            </a:extLst>
          </p:cNvPr>
          <p:cNvSpPr txBox="1"/>
          <p:nvPr/>
        </p:nvSpPr>
        <p:spPr>
          <a:xfrm>
            <a:off x="4349009" y="3389805"/>
            <a:ext cx="329514" cy="369332"/>
          </a:xfrm>
          <a:prstGeom prst="rect">
            <a:avLst/>
          </a:prstGeom>
          <a:solidFill>
            <a:schemeClr val="bg1"/>
          </a:solidFill>
          <a:ln w="12700">
            <a:solidFill>
              <a:schemeClr val="tx1"/>
            </a:solidFill>
          </a:ln>
        </p:spPr>
        <p:txBody>
          <a:bodyPr wrap="square" rtlCol="0">
            <a:spAutoFit/>
          </a:bodyPr>
          <a:lstStyle/>
          <a:p>
            <a:pPr algn="ctr"/>
            <a:r>
              <a:rPr lang="en-GB" dirty="0"/>
              <a:t>2</a:t>
            </a:r>
          </a:p>
        </p:txBody>
      </p:sp>
      <p:sp>
        <p:nvSpPr>
          <p:cNvPr id="20" name="TextBox 19">
            <a:extLst>
              <a:ext uri="{FF2B5EF4-FFF2-40B4-BE49-F238E27FC236}">
                <a16:creationId xmlns:a16="http://schemas.microsoft.com/office/drawing/2014/main" id="{6012D483-1674-4E0A-92B1-E6CA116FF346}"/>
              </a:ext>
            </a:extLst>
          </p:cNvPr>
          <p:cNvSpPr txBox="1"/>
          <p:nvPr/>
        </p:nvSpPr>
        <p:spPr>
          <a:xfrm>
            <a:off x="6440914" y="3383013"/>
            <a:ext cx="329514" cy="369332"/>
          </a:xfrm>
          <a:prstGeom prst="rect">
            <a:avLst/>
          </a:prstGeom>
          <a:solidFill>
            <a:schemeClr val="bg1"/>
          </a:solidFill>
          <a:ln w="12700">
            <a:solidFill>
              <a:schemeClr val="tx1"/>
            </a:solidFill>
          </a:ln>
        </p:spPr>
        <p:txBody>
          <a:bodyPr wrap="square" rtlCol="0">
            <a:spAutoFit/>
          </a:bodyPr>
          <a:lstStyle/>
          <a:p>
            <a:pPr algn="ctr"/>
            <a:r>
              <a:rPr lang="en-GB" dirty="0"/>
              <a:t>3</a:t>
            </a:r>
          </a:p>
        </p:txBody>
      </p:sp>
      <p:sp>
        <p:nvSpPr>
          <p:cNvPr id="27" name="TextBox 26">
            <a:extLst>
              <a:ext uri="{FF2B5EF4-FFF2-40B4-BE49-F238E27FC236}">
                <a16:creationId xmlns:a16="http://schemas.microsoft.com/office/drawing/2014/main" id="{408AA732-F0AE-47C5-A5F9-8151D25DE65F}"/>
              </a:ext>
            </a:extLst>
          </p:cNvPr>
          <p:cNvSpPr txBox="1"/>
          <p:nvPr/>
        </p:nvSpPr>
        <p:spPr>
          <a:xfrm>
            <a:off x="8567170" y="3418620"/>
            <a:ext cx="329514" cy="369332"/>
          </a:xfrm>
          <a:prstGeom prst="rect">
            <a:avLst/>
          </a:prstGeom>
          <a:solidFill>
            <a:schemeClr val="bg1"/>
          </a:solidFill>
          <a:ln w="12700">
            <a:solidFill>
              <a:schemeClr val="tx1"/>
            </a:solidFill>
          </a:ln>
        </p:spPr>
        <p:txBody>
          <a:bodyPr wrap="square" rtlCol="0">
            <a:spAutoFit/>
          </a:bodyPr>
          <a:lstStyle/>
          <a:p>
            <a:pPr algn="ctr"/>
            <a:r>
              <a:rPr lang="en-GB" dirty="0"/>
              <a:t>4</a:t>
            </a:r>
          </a:p>
        </p:txBody>
      </p:sp>
      <p:sp>
        <p:nvSpPr>
          <p:cNvPr id="28" name="TextBox 27">
            <a:extLst>
              <a:ext uri="{FF2B5EF4-FFF2-40B4-BE49-F238E27FC236}">
                <a16:creationId xmlns:a16="http://schemas.microsoft.com/office/drawing/2014/main" id="{6672291C-C29F-42E5-BCFB-705645EAB601}"/>
              </a:ext>
            </a:extLst>
          </p:cNvPr>
          <p:cNvSpPr txBox="1"/>
          <p:nvPr/>
        </p:nvSpPr>
        <p:spPr>
          <a:xfrm>
            <a:off x="2983467" y="5569240"/>
            <a:ext cx="329514" cy="369332"/>
          </a:xfrm>
          <a:prstGeom prst="rect">
            <a:avLst/>
          </a:prstGeom>
          <a:solidFill>
            <a:schemeClr val="bg1"/>
          </a:solidFill>
          <a:ln w="12700">
            <a:solidFill>
              <a:schemeClr val="tx1"/>
            </a:solidFill>
          </a:ln>
        </p:spPr>
        <p:txBody>
          <a:bodyPr wrap="square" rtlCol="0">
            <a:spAutoFit/>
          </a:bodyPr>
          <a:lstStyle/>
          <a:p>
            <a:pPr algn="ctr"/>
            <a:r>
              <a:rPr lang="en-GB" dirty="0"/>
              <a:t>5</a:t>
            </a:r>
          </a:p>
        </p:txBody>
      </p:sp>
      <p:sp>
        <p:nvSpPr>
          <p:cNvPr id="29" name="TextBox 28">
            <a:extLst>
              <a:ext uri="{FF2B5EF4-FFF2-40B4-BE49-F238E27FC236}">
                <a16:creationId xmlns:a16="http://schemas.microsoft.com/office/drawing/2014/main" id="{59620170-88CA-41CE-B9FA-A84910694D35}"/>
              </a:ext>
            </a:extLst>
          </p:cNvPr>
          <p:cNvSpPr txBox="1"/>
          <p:nvPr/>
        </p:nvSpPr>
        <p:spPr>
          <a:xfrm>
            <a:off x="6111400" y="5486560"/>
            <a:ext cx="329514" cy="369332"/>
          </a:xfrm>
          <a:prstGeom prst="rect">
            <a:avLst/>
          </a:prstGeom>
          <a:solidFill>
            <a:schemeClr val="bg1"/>
          </a:solidFill>
          <a:ln w="12700">
            <a:solidFill>
              <a:schemeClr val="tx1"/>
            </a:solidFill>
          </a:ln>
        </p:spPr>
        <p:txBody>
          <a:bodyPr wrap="square" rtlCol="0">
            <a:spAutoFit/>
          </a:bodyPr>
          <a:lstStyle/>
          <a:p>
            <a:pPr algn="ctr"/>
            <a:r>
              <a:rPr lang="en-GB" dirty="0"/>
              <a:t>6</a:t>
            </a:r>
          </a:p>
        </p:txBody>
      </p:sp>
      <p:sp>
        <p:nvSpPr>
          <p:cNvPr id="30" name="TextBox 29">
            <a:extLst>
              <a:ext uri="{FF2B5EF4-FFF2-40B4-BE49-F238E27FC236}">
                <a16:creationId xmlns:a16="http://schemas.microsoft.com/office/drawing/2014/main" id="{445FB503-B6B6-4D8F-9B52-068291C04A1B}"/>
              </a:ext>
            </a:extLst>
          </p:cNvPr>
          <p:cNvSpPr txBox="1"/>
          <p:nvPr/>
        </p:nvSpPr>
        <p:spPr>
          <a:xfrm>
            <a:off x="8375945" y="5500902"/>
            <a:ext cx="329514" cy="369332"/>
          </a:xfrm>
          <a:prstGeom prst="rect">
            <a:avLst/>
          </a:prstGeom>
          <a:solidFill>
            <a:schemeClr val="bg1"/>
          </a:solidFill>
          <a:ln w="12700">
            <a:solidFill>
              <a:schemeClr val="tx1"/>
            </a:solidFill>
          </a:ln>
        </p:spPr>
        <p:txBody>
          <a:bodyPr wrap="square" rtlCol="0">
            <a:spAutoFit/>
          </a:bodyPr>
          <a:lstStyle/>
          <a:p>
            <a:pPr algn="ctr"/>
            <a:r>
              <a:rPr lang="en-GB" dirty="0"/>
              <a:t>7</a:t>
            </a:r>
          </a:p>
        </p:txBody>
      </p:sp>
      <p:sp>
        <p:nvSpPr>
          <p:cNvPr id="21" name="TextBox 20">
            <a:extLst>
              <a:ext uri="{FF2B5EF4-FFF2-40B4-BE49-F238E27FC236}">
                <a16:creationId xmlns:a16="http://schemas.microsoft.com/office/drawing/2014/main" id="{27990C9B-C5AD-4233-8405-3266426B20B1}"/>
              </a:ext>
            </a:extLst>
          </p:cNvPr>
          <p:cNvSpPr txBox="1"/>
          <p:nvPr/>
        </p:nvSpPr>
        <p:spPr>
          <a:xfrm>
            <a:off x="1356853" y="2844749"/>
            <a:ext cx="892266" cy="461665"/>
          </a:xfrm>
          <a:prstGeom prst="rect">
            <a:avLst/>
          </a:prstGeom>
          <a:solidFill>
            <a:schemeClr val="bg1"/>
          </a:solidFill>
          <a:ln w="12700">
            <a:solidFill>
              <a:schemeClr val="tx1"/>
            </a:solidFill>
          </a:ln>
        </p:spPr>
        <p:txBody>
          <a:bodyPr wrap="square" rtlCol="0">
            <a:spAutoFit/>
          </a:bodyPr>
          <a:lstStyle/>
          <a:p>
            <a:pPr algn="ctr"/>
            <a:r>
              <a:rPr lang="en-GB" sz="2400" dirty="0"/>
              <a:t>GLUE</a:t>
            </a:r>
          </a:p>
        </p:txBody>
      </p:sp>
      <p:cxnSp>
        <p:nvCxnSpPr>
          <p:cNvPr id="22" name="Straight Arrow Connector 21">
            <a:extLst>
              <a:ext uri="{FF2B5EF4-FFF2-40B4-BE49-F238E27FC236}">
                <a16:creationId xmlns:a16="http://schemas.microsoft.com/office/drawing/2014/main" id="{22FF4AD8-7659-4385-81BE-11AA57B01D88}"/>
              </a:ext>
            </a:extLst>
          </p:cNvPr>
          <p:cNvCxnSpPr>
            <a:cxnSpLocks/>
            <a:stCxn id="21" idx="0"/>
          </p:cNvCxnSpPr>
          <p:nvPr/>
        </p:nvCxnSpPr>
        <p:spPr>
          <a:xfrm flipH="1" flipV="1">
            <a:off x="1239157" y="2007313"/>
            <a:ext cx="563829" cy="8374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05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1029783"/>
            <a:ext cx="9069093" cy="646331"/>
          </a:xfrm>
          <a:prstGeom prst="rect">
            <a:avLst/>
          </a:prstGeom>
          <a:noFill/>
        </p:spPr>
        <p:txBody>
          <a:bodyPr wrap="square" rtlCol="0">
            <a:spAutoFit/>
          </a:bodyPr>
          <a:lstStyle/>
          <a:p>
            <a:r>
              <a:rPr lang="en-GB" sz="3600" b="1" dirty="0"/>
              <a:t>Step 4 – Assembly </a:t>
            </a:r>
            <a:r>
              <a:rPr lang="en-GB" sz="3600" dirty="0"/>
              <a:t>⚠</a:t>
            </a:r>
            <a:r>
              <a:rPr lang="en-GB" sz="3600" b="1" dirty="0"/>
              <a:t> </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74907" y="1857853"/>
            <a:ext cx="7917745"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Repeat Steps 3-4 for the head</a:t>
            </a:r>
          </a:p>
          <a:p>
            <a:pPr marL="457200" indent="-457200">
              <a:buFont typeface="Arial" panose="020B0604020202020204" pitchFamily="34" charset="0"/>
              <a:buChar char="•"/>
            </a:pPr>
            <a:r>
              <a:rPr lang="en-GB" sz="2400" dirty="0"/>
              <a:t>Stick the head to the body</a:t>
            </a:r>
          </a:p>
        </p:txBody>
      </p:sp>
      <p:pic>
        <p:nvPicPr>
          <p:cNvPr id="3" name="Picture 2" descr="A picture containing indoor&#10;&#10;Description automatically generated">
            <a:extLst>
              <a:ext uri="{FF2B5EF4-FFF2-40B4-BE49-F238E27FC236}">
                <a16:creationId xmlns:a16="http://schemas.microsoft.com/office/drawing/2014/main" id="{7CA3A70F-359A-4C27-A455-6B70418C1F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303" t="2433" r="28168" b="6437"/>
          <a:stretch/>
        </p:blipFill>
        <p:spPr>
          <a:xfrm rot="5400000">
            <a:off x="1096156" y="2362906"/>
            <a:ext cx="2826410" cy="3980758"/>
          </a:xfrm>
          <a:prstGeom prst="rect">
            <a:avLst/>
          </a:prstGeom>
        </p:spPr>
      </p:pic>
      <p:pic>
        <p:nvPicPr>
          <p:cNvPr id="6" name="Picture 5" descr="A picture containing indoor, tiled&#10;&#10;Description automatically generated">
            <a:extLst>
              <a:ext uri="{FF2B5EF4-FFF2-40B4-BE49-F238E27FC236}">
                <a16:creationId xmlns:a16="http://schemas.microsoft.com/office/drawing/2014/main" id="{D10EB324-C052-48CB-B1B5-98256EF992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742" t="20692" r="15916" b="13643"/>
          <a:stretch/>
        </p:blipFill>
        <p:spPr>
          <a:xfrm rot="5400000">
            <a:off x="4577093" y="1940014"/>
            <a:ext cx="4275439" cy="3377513"/>
          </a:xfrm>
          <a:prstGeom prst="rect">
            <a:avLst/>
          </a:prstGeom>
        </p:spPr>
      </p:pic>
    </p:spTree>
    <p:extLst>
      <p:ext uri="{BB962C8B-B14F-4D97-AF65-F5344CB8AC3E}">
        <p14:creationId xmlns:p14="http://schemas.microsoft.com/office/powerpoint/2010/main" val="41214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1074545"/>
            <a:ext cx="9069093" cy="646331"/>
          </a:xfrm>
          <a:prstGeom prst="rect">
            <a:avLst/>
          </a:prstGeom>
          <a:noFill/>
        </p:spPr>
        <p:txBody>
          <a:bodyPr wrap="square" rtlCol="0">
            <a:spAutoFit/>
          </a:bodyPr>
          <a:lstStyle/>
          <a:p>
            <a:r>
              <a:rPr lang="en-GB" sz="3600" b="1" dirty="0"/>
              <a:t>Step 5 – Adding </a:t>
            </a:r>
            <a:r>
              <a:rPr lang="en-GB" sz="3600" b="1"/>
              <a:t>the Face </a:t>
            </a:r>
            <a:r>
              <a:rPr lang="en-GB" sz="3600"/>
              <a:t>⚠</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99540" y="1876920"/>
            <a:ext cx="7917745"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Stick on the eyes, nose and ears</a:t>
            </a:r>
          </a:p>
        </p:txBody>
      </p:sp>
      <p:pic>
        <p:nvPicPr>
          <p:cNvPr id="4" name="Picture 3">
            <a:extLst>
              <a:ext uri="{FF2B5EF4-FFF2-40B4-BE49-F238E27FC236}">
                <a16:creationId xmlns:a16="http://schemas.microsoft.com/office/drawing/2014/main" id="{BEB9D70B-C1AA-4671-AE3C-0E6AF26792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665" t="14924" r="9304" b="13987"/>
          <a:stretch/>
        </p:blipFill>
        <p:spPr>
          <a:xfrm rot="5400000">
            <a:off x="-194463" y="3057468"/>
            <a:ext cx="2434548" cy="1729946"/>
          </a:xfrm>
          <a:prstGeom prst="rect">
            <a:avLst/>
          </a:prstGeom>
        </p:spPr>
      </p:pic>
      <p:pic>
        <p:nvPicPr>
          <p:cNvPr id="6" name="Picture 5">
            <a:extLst>
              <a:ext uri="{FF2B5EF4-FFF2-40B4-BE49-F238E27FC236}">
                <a16:creationId xmlns:a16="http://schemas.microsoft.com/office/drawing/2014/main" id="{624B7453-6ADB-41F4-A2EE-76D61A2830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243" t="14088" r="3235" b="9852"/>
          <a:stretch/>
        </p:blipFill>
        <p:spPr>
          <a:xfrm rot="5400000">
            <a:off x="1745563" y="3030810"/>
            <a:ext cx="2381235" cy="1729949"/>
          </a:xfrm>
          <a:prstGeom prst="rect">
            <a:avLst/>
          </a:prstGeom>
        </p:spPr>
      </p:pic>
      <p:pic>
        <p:nvPicPr>
          <p:cNvPr id="10" name="Picture 9" descr="A picture containing indoor, automaton&#10;&#10;Description automatically generated">
            <a:extLst>
              <a:ext uri="{FF2B5EF4-FFF2-40B4-BE49-F238E27FC236}">
                <a16:creationId xmlns:a16="http://schemas.microsoft.com/office/drawing/2014/main" id="{180489FE-BE1C-4AB1-880A-EB4BBBC879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768" t="15571" r="5710" b="15250"/>
          <a:stretch/>
        </p:blipFill>
        <p:spPr>
          <a:xfrm rot="5400000">
            <a:off x="3767873" y="3109073"/>
            <a:ext cx="2381233" cy="1573428"/>
          </a:xfrm>
          <a:prstGeom prst="rect">
            <a:avLst/>
          </a:prstGeom>
        </p:spPr>
      </p:pic>
      <p:sp>
        <p:nvSpPr>
          <p:cNvPr id="13" name="TextBox 12">
            <a:extLst>
              <a:ext uri="{FF2B5EF4-FFF2-40B4-BE49-F238E27FC236}">
                <a16:creationId xmlns:a16="http://schemas.microsoft.com/office/drawing/2014/main" id="{ADD8071B-633D-46AC-8BB6-7D73E012B671}"/>
              </a:ext>
            </a:extLst>
          </p:cNvPr>
          <p:cNvSpPr txBox="1"/>
          <p:nvPr/>
        </p:nvSpPr>
        <p:spPr>
          <a:xfrm>
            <a:off x="603340" y="4908882"/>
            <a:ext cx="928363" cy="461665"/>
          </a:xfrm>
          <a:prstGeom prst="rect">
            <a:avLst/>
          </a:prstGeom>
          <a:solidFill>
            <a:schemeClr val="bg1"/>
          </a:solidFill>
          <a:ln w="12700">
            <a:solidFill>
              <a:schemeClr val="tx1"/>
            </a:solidFill>
          </a:ln>
        </p:spPr>
        <p:txBody>
          <a:bodyPr wrap="square" rtlCol="0">
            <a:spAutoFit/>
          </a:bodyPr>
          <a:lstStyle/>
          <a:p>
            <a:pPr algn="ctr"/>
            <a:r>
              <a:rPr lang="en-GB" sz="2400" dirty="0"/>
              <a:t>Eyes</a:t>
            </a:r>
          </a:p>
        </p:txBody>
      </p:sp>
      <p:sp>
        <p:nvSpPr>
          <p:cNvPr id="14" name="TextBox 13">
            <a:extLst>
              <a:ext uri="{FF2B5EF4-FFF2-40B4-BE49-F238E27FC236}">
                <a16:creationId xmlns:a16="http://schemas.microsoft.com/office/drawing/2014/main" id="{C61BE75E-CB9F-4EA6-AC62-E0D1180D9AB4}"/>
              </a:ext>
            </a:extLst>
          </p:cNvPr>
          <p:cNvSpPr txBox="1"/>
          <p:nvPr/>
        </p:nvSpPr>
        <p:spPr>
          <a:xfrm>
            <a:off x="2587650" y="4908881"/>
            <a:ext cx="928363" cy="461665"/>
          </a:xfrm>
          <a:prstGeom prst="rect">
            <a:avLst/>
          </a:prstGeom>
          <a:solidFill>
            <a:schemeClr val="bg1"/>
          </a:solidFill>
          <a:ln w="12700">
            <a:solidFill>
              <a:schemeClr val="tx1"/>
            </a:solidFill>
          </a:ln>
        </p:spPr>
        <p:txBody>
          <a:bodyPr wrap="square" rtlCol="0">
            <a:spAutoFit/>
          </a:bodyPr>
          <a:lstStyle/>
          <a:p>
            <a:pPr algn="ctr"/>
            <a:r>
              <a:rPr lang="en-GB" sz="2400" dirty="0"/>
              <a:t>Nose</a:t>
            </a:r>
          </a:p>
        </p:txBody>
      </p:sp>
      <p:sp>
        <p:nvSpPr>
          <p:cNvPr id="15" name="TextBox 14">
            <a:extLst>
              <a:ext uri="{FF2B5EF4-FFF2-40B4-BE49-F238E27FC236}">
                <a16:creationId xmlns:a16="http://schemas.microsoft.com/office/drawing/2014/main" id="{89CDBF9E-D125-4C73-9A88-CC64891E3410}"/>
              </a:ext>
            </a:extLst>
          </p:cNvPr>
          <p:cNvSpPr txBox="1"/>
          <p:nvPr/>
        </p:nvSpPr>
        <p:spPr>
          <a:xfrm>
            <a:off x="4697298" y="4901738"/>
            <a:ext cx="710727" cy="461665"/>
          </a:xfrm>
          <a:prstGeom prst="rect">
            <a:avLst/>
          </a:prstGeom>
          <a:solidFill>
            <a:schemeClr val="bg1"/>
          </a:solidFill>
          <a:ln w="12700">
            <a:solidFill>
              <a:schemeClr val="tx1"/>
            </a:solidFill>
          </a:ln>
        </p:spPr>
        <p:txBody>
          <a:bodyPr wrap="square" rtlCol="0">
            <a:spAutoFit/>
          </a:bodyPr>
          <a:lstStyle/>
          <a:p>
            <a:pPr algn="ctr"/>
            <a:r>
              <a:rPr lang="en-GB" sz="2400" dirty="0"/>
              <a:t>Ears</a:t>
            </a:r>
          </a:p>
        </p:txBody>
      </p:sp>
      <p:pic>
        <p:nvPicPr>
          <p:cNvPr id="11" name="Picture 10" descr="Logo&#10;&#10;Description automatically generated">
            <a:extLst>
              <a:ext uri="{FF2B5EF4-FFF2-40B4-BE49-F238E27FC236}">
                <a16:creationId xmlns:a16="http://schemas.microsoft.com/office/drawing/2014/main" id="{26B789DD-A32B-41F4-9AC8-CE6F7987B4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327" t="23600" r="14740" b="19089"/>
          <a:stretch/>
        </p:blipFill>
        <p:spPr>
          <a:xfrm rot="5400000">
            <a:off x="5352501" y="2491002"/>
            <a:ext cx="4244119" cy="2340788"/>
          </a:xfrm>
          <a:prstGeom prst="rect">
            <a:avLst/>
          </a:prstGeom>
        </p:spPr>
      </p:pic>
    </p:spTree>
    <p:extLst>
      <p:ext uri="{BB962C8B-B14F-4D97-AF65-F5344CB8AC3E}">
        <p14:creationId xmlns:p14="http://schemas.microsoft.com/office/powerpoint/2010/main" val="1824826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243</Words>
  <Application>Microsoft Office PowerPoint</Application>
  <PresentationFormat>On-screen Show (4:3)</PresentationFormat>
  <Paragraphs>44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Holly Margerison-Smith</cp:lastModifiedBy>
  <cp:revision>17</cp:revision>
  <dcterms:created xsi:type="dcterms:W3CDTF">2017-06-28T15:11:57Z</dcterms:created>
  <dcterms:modified xsi:type="dcterms:W3CDTF">2023-03-13T13:25:49Z</dcterms:modified>
</cp:coreProperties>
</file>