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71" r:id="rId3"/>
    <p:sldId id="261" r:id="rId4"/>
    <p:sldId id="262" r:id="rId5"/>
    <p:sldId id="263" r:id="rId6"/>
    <p:sldId id="264" r:id="rId7"/>
    <p:sldId id="265" r:id="rId8"/>
    <p:sldId id="266" r:id="rId9"/>
    <p:sldId id="267" r:id="rId10"/>
    <p:sldId id="270"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8"/>
    <p:restoredTop sz="94674"/>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2309018"/>
            <a:ext cx="7886700" cy="37645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193533"/>
            <a:ext cx="1971675" cy="468750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1193533"/>
            <a:ext cx="5800725" cy="46875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309017"/>
            <a:ext cx="7886700" cy="37548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Content Placeholder 2"/>
          <p:cNvSpPr>
            <a:spLocks noGrp="1"/>
          </p:cNvSpPr>
          <p:nvPr>
            <p:ph sz="half" idx="1"/>
          </p:nvPr>
        </p:nvSpPr>
        <p:spPr>
          <a:xfrm>
            <a:off x="628650" y="2300439"/>
            <a:ext cx="3886200" cy="37827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300439"/>
            <a:ext cx="3886200" cy="3782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12824"/>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23383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162299"/>
            <a:ext cx="3868340" cy="2930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3383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3162299"/>
            <a:ext cx="3887391" cy="29304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22915"/>
            <a:ext cx="4629150" cy="45602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592888"/>
            <a:ext cx="2949178" cy="34902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1522915"/>
            <a:ext cx="4629150" cy="45698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592888"/>
            <a:ext cx="2949178" cy="349990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3/13/2023</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9F976F-5769-4F93-891D-8609FAA62195}"/>
              </a:ext>
            </a:extLst>
          </p:cNvPr>
          <p:cNvSpPr txBox="1"/>
          <p:nvPr/>
        </p:nvSpPr>
        <p:spPr>
          <a:xfrm>
            <a:off x="159799" y="1010806"/>
            <a:ext cx="9072978" cy="830997"/>
          </a:xfrm>
          <a:prstGeom prst="rect">
            <a:avLst/>
          </a:prstGeom>
          <a:noFill/>
        </p:spPr>
        <p:txBody>
          <a:bodyPr wrap="square" rtlCol="0">
            <a:spAutoFit/>
          </a:bodyPr>
          <a:lstStyle/>
          <a:p>
            <a:pPr algn="ctr"/>
            <a:r>
              <a:rPr lang="en-GB" sz="4800" b="1" dirty="0">
                <a:solidFill>
                  <a:srgbClr val="0093D3"/>
                </a:solidFill>
                <a:latin typeface="Arial"/>
                <a:cs typeface="Arial"/>
              </a:rPr>
              <a:t>Build an Easter Bunny Basket</a:t>
            </a:r>
          </a:p>
        </p:txBody>
      </p:sp>
      <p:pic>
        <p:nvPicPr>
          <p:cNvPr id="6" name="Picture 5">
            <a:extLst>
              <a:ext uri="{FF2B5EF4-FFF2-40B4-BE49-F238E27FC236}">
                <a16:creationId xmlns:a16="http://schemas.microsoft.com/office/drawing/2014/main" id="{249D7786-3EE4-4CB2-84F5-6626468AC1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534033" y="2760891"/>
            <a:ext cx="1787611" cy="1728955"/>
          </a:xfrm>
          <a:prstGeom prst="rect">
            <a:avLst/>
          </a:prstGeom>
        </p:spPr>
      </p:pic>
      <p:sp>
        <p:nvSpPr>
          <p:cNvPr id="7" name="TextBox 6">
            <a:extLst>
              <a:ext uri="{FF2B5EF4-FFF2-40B4-BE49-F238E27FC236}">
                <a16:creationId xmlns:a16="http://schemas.microsoft.com/office/drawing/2014/main" id="{D2498CC0-CDE1-472C-8614-209116E63C32}"/>
              </a:ext>
            </a:extLst>
          </p:cNvPr>
          <p:cNvSpPr txBox="1"/>
          <p:nvPr/>
        </p:nvSpPr>
        <p:spPr>
          <a:xfrm>
            <a:off x="247668" y="5408935"/>
            <a:ext cx="8648663"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A project to make and assemble bunny baskets from card</a:t>
            </a:r>
          </a:p>
        </p:txBody>
      </p:sp>
      <p:pic>
        <p:nvPicPr>
          <p:cNvPr id="4" name="Picture 3" descr="A picture containing text&#10;&#10;Description automatically generated">
            <a:extLst>
              <a:ext uri="{FF2B5EF4-FFF2-40B4-BE49-F238E27FC236}">
                <a16:creationId xmlns:a16="http://schemas.microsoft.com/office/drawing/2014/main" id="{F005C675-DC03-4943-BAFF-0FD1A8CE3F9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42217" y="1976336"/>
            <a:ext cx="2946964" cy="3039861"/>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40317596-CC3D-4F84-B97E-A78DD53838C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6393" r="18551" b="5688"/>
          <a:stretch/>
        </p:blipFill>
        <p:spPr>
          <a:xfrm rot="5400000">
            <a:off x="178136" y="2144091"/>
            <a:ext cx="3174924" cy="2570347"/>
          </a:xfrm>
          <a:prstGeom prst="rect">
            <a:avLst/>
          </a:prstGeom>
        </p:spPr>
      </p:pic>
    </p:spTree>
    <p:extLst>
      <p:ext uri="{BB962C8B-B14F-4D97-AF65-F5344CB8AC3E}">
        <p14:creationId xmlns:p14="http://schemas.microsoft.com/office/powerpoint/2010/main" val="1413791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0" y="922691"/>
            <a:ext cx="9069093" cy="769441"/>
          </a:xfrm>
          <a:prstGeom prst="rect">
            <a:avLst/>
          </a:prstGeom>
          <a:noFill/>
        </p:spPr>
        <p:txBody>
          <a:bodyPr wrap="square" rtlCol="0">
            <a:spAutoFit/>
          </a:bodyPr>
          <a:lstStyle/>
          <a:p>
            <a:r>
              <a:rPr lang="en-GB" sz="4400" b="1" dirty="0"/>
              <a:t>Extension – Wavy Basket </a:t>
            </a:r>
            <a:r>
              <a:rPr lang="en-GB" sz="4400" dirty="0"/>
              <a:t>⚠</a:t>
            </a:r>
          </a:p>
        </p:txBody>
      </p:sp>
      <p:sp>
        <p:nvSpPr>
          <p:cNvPr id="10" name="TextBox 9">
            <a:extLst>
              <a:ext uri="{FF2B5EF4-FFF2-40B4-BE49-F238E27FC236}">
                <a16:creationId xmlns:a16="http://schemas.microsoft.com/office/drawing/2014/main" id="{8105A985-7C43-4DA7-B314-33FE15E4E522}"/>
              </a:ext>
            </a:extLst>
          </p:cNvPr>
          <p:cNvSpPr txBox="1"/>
          <p:nvPr/>
        </p:nvSpPr>
        <p:spPr>
          <a:xfrm>
            <a:off x="140044" y="1672281"/>
            <a:ext cx="4143632" cy="954107"/>
          </a:xfrm>
          <a:prstGeom prst="rect">
            <a:avLst/>
          </a:prstGeom>
          <a:noFill/>
        </p:spPr>
        <p:txBody>
          <a:bodyPr wrap="square" rtlCol="0">
            <a:spAutoFit/>
          </a:bodyPr>
          <a:lstStyle/>
          <a:p>
            <a:pPr marL="457200" indent="-457200">
              <a:buFont typeface="Arial" panose="020B0604020202020204" pitchFamily="34" charset="0"/>
              <a:buChar char="•"/>
            </a:pPr>
            <a:r>
              <a:rPr lang="en-GB" sz="2800" dirty="0"/>
              <a:t>Carefully cut along all the solid outlines</a:t>
            </a:r>
          </a:p>
        </p:txBody>
      </p:sp>
      <p:pic>
        <p:nvPicPr>
          <p:cNvPr id="5" name="Picture 4">
            <a:extLst>
              <a:ext uri="{FF2B5EF4-FFF2-40B4-BE49-F238E27FC236}">
                <a16:creationId xmlns:a16="http://schemas.microsoft.com/office/drawing/2014/main" id="{CCF7CF66-27D5-48C4-BAE3-A27C6D36A590}"/>
              </a:ext>
            </a:extLst>
          </p:cNvPr>
          <p:cNvPicPr>
            <a:picLocks noChangeAspect="1"/>
          </p:cNvPicPr>
          <p:nvPr/>
        </p:nvPicPr>
        <p:blipFill>
          <a:blip r:embed="rId2"/>
          <a:stretch>
            <a:fillRect/>
          </a:stretch>
        </p:blipFill>
        <p:spPr>
          <a:xfrm>
            <a:off x="4860326" y="1648869"/>
            <a:ext cx="3114679" cy="4286440"/>
          </a:xfrm>
          <a:prstGeom prst="rect">
            <a:avLst/>
          </a:prstGeom>
          <a:ln>
            <a:solidFill>
              <a:schemeClr val="tx1"/>
            </a:solidFill>
          </a:ln>
        </p:spPr>
      </p:pic>
    </p:spTree>
    <p:extLst>
      <p:ext uri="{BB962C8B-B14F-4D97-AF65-F5344CB8AC3E}">
        <p14:creationId xmlns:p14="http://schemas.microsoft.com/office/powerpoint/2010/main" val="3668399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0" y="922691"/>
            <a:ext cx="9069093" cy="769441"/>
          </a:xfrm>
          <a:prstGeom prst="rect">
            <a:avLst/>
          </a:prstGeom>
          <a:noFill/>
        </p:spPr>
        <p:txBody>
          <a:bodyPr wrap="square" rtlCol="0">
            <a:spAutoFit/>
          </a:bodyPr>
          <a:lstStyle/>
          <a:p>
            <a:r>
              <a:rPr lang="en-GB" sz="4400" b="1" dirty="0"/>
              <a:t>Extension – Wavy Basket </a:t>
            </a:r>
            <a:r>
              <a:rPr lang="en-GB" sz="4400" dirty="0"/>
              <a:t>⚠</a:t>
            </a:r>
          </a:p>
        </p:txBody>
      </p:sp>
      <p:sp>
        <p:nvSpPr>
          <p:cNvPr id="9" name="TextBox 8">
            <a:extLst>
              <a:ext uri="{FF2B5EF4-FFF2-40B4-BE49-F238E27FC236}">
                <a16:creationId xmlns:a16="http://schemas.microsoft.com/office/drawing/2014/main" id="{F11FC7F0-A537-41C5-836C-F1C885CD3AC1}"/>
              </a:ext>
            </a:extLst>
          </p:cNvPr>
          <p:cNvSpPr txBox="1"/>
          <p:nvPr/>
        </p:nvSpPr>
        <p:spPr>
          <a:xfrm>
            <a:off x="0" y="1681046"/>
            <a:ext cx="6722076" cy="954107"/>
          </a:xfrm>
          <a:prstGeom prst="rect">
            <a:avLst/>
          </a:prstGeom>
          <a:noFill/>
        </p:spPr>
        <p:txBody>
          <a:bodyPr wrap="square" rtlCol="0">
            <a:spAutoFit/>
          </a:bodyPr>
          <a:lstStyle/>
          <a:p>
            <a:pPr marL="457200" indent="-457200">
              <a:buFont typeface="Arial" panose="020B0604020202020204" pitchFamily="34" charset="0"/>
              <a:buChar char="•"/>
            </a:pPr>
            <a:r>
              <a:rPr lang="en-GB" sz="2800" dirty="0"/>
              <a:t>Score and fold the dotted lines</a:t>
            </a:r>
          </a:p>
          <a:p>
            <a:pPr marL="457200" indent="-457200">
              <a:buFont typeface="Arial" panose="020B0604020202020204" pitchFamily="34" charset="0"/>
              <a:buChar char="•"/>
            </a:pPr>
            <a:r>
              <a:rPr lang="en-GB" sz="2800" dirty="0"/>
              <a:t>Glue the tabs and stick together</a:t>
            </a:r>
          </a:p>
        </p:txBody>
      </p:sp>
      <p:pic>
        <p:nvPicPr>
          <p:cNvPr id="7" name="Picture 6" descr="A picture containing text&#10;&#10;Description automatically generated">
            <a:extLst>
              <a:ext uri="{FF2B5EF4-FFF2-40B4-BE49-F238E27FC236}">
                <a16:creationId xmlns:a16="http://schemas.microsoft.com/office/drawing/2014/main" id="{439EACFE-5EAB-4618-A8E3-C106DEB3896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2182" t="2909" r="15909"/>
          <a:stretch/>
        </p:blipFill>
        <p:spPr>
          <a:xfrm>
            <a:off x="513640" y="2775882"/>
            <a:ext cx="3119984" cy="3159427"/>
          </a:xfrm>
          <a:prstGeom prst="rect">
            <a:avLst/>
          </a:prstGeom>
        </p:spPr>
      </p:pic>
      <p:pic>
        <p:nvPicPr>
          <p:cNvPr id="11" name="Picture 10">
            <a:extLst>
              <a:ext uri="{FF2B5EF4-FFF2-40B4-BE49-F238E27FC236}">
                <a16:creationId xmlns:a16="http://schemas.microsoft.com/office/drawing/2014/main" id="{7E22513B-8D8A-4C19-877C-97F88AD7D4C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0485" t="5233" r="13454" b="4101"/>
          <a:stretch/>
        </p:blipFill>
        <p:spPr>
          <a:xfrm rot="5400000">
            <a:off x="4828497" y="2728790"/>
            <a:ext cx="3208734" cy="3302919"/>
          </a:xfrm>
          <a:prstGeom prst="rect">
            <a:avLst/>
          </a:prstGeom>
        </p:spPr>
      </p:pic>
    </p:spTree>
    <p:extLst>
      <p:ext uri="{BB962C8B-B14F-4D97-AF65-F5344CB8AC3E}">
        <p14:creationId xmlns:p14="http://schemas.microsoft.com/office/powerpoint/2010/main" val="48637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0" y="922691"/>
            <a:ext cx="9069093" cy="769441"/>
          </a:xfrm>
          <a:prstGeom prst="rect">
            <a:avLst/>
          </a:prstGeom>
          <a:noFill/>
        </p:spPr>
        <p:txBody>
          <a:bodyPr wrap="square" rtlCol="0">
            <a:spAutoFit/>
          </a:bodyPr>
          <a:lstStyle/>
          <a:p>
            <a:r>
              <a:rPr lang="en-GB" sz="4400" b="1" dirty="0"/>
              <a:t>Extension - </a:t>
            </a:r>
            <a:r>
              <a:rPr lang="en-GB" sz="4400" b="1"/>
              <a:t>Wavy Basket </a:t>
            </a:r>
            <a:r>
              <a:rPr lang="en-GB" sz="4400"/>
              <a:t>⚠</a:t>
            </a:r>
            <a:endParaRPr lang="en-GB" sz="4400" dirty="0"/>
          </a:p>
        </p:txBody>
      </p:sp>
      <p:sp>
        <p:nvSpPr>
          <p:cNvPr id="9" name="TextBox 8">
            <a:extLst>
              <a:ext uri="{FF2B5EF4-FFF2-40B4-BE49-F238E27FC236}">
                <a16:creationId xmlns:a16="http://schemas.microsoft.com/office/drawing/2014/main" id="{F11FC7F0-A537-41C5-836C-F1C885CD3AC1}"/>
              </a:ext>
            </a:extLst>
          </p:cNvPr>
          <p:cNvSpPr txBox="1"/>
          <p:nvPr/>
        </p:nvSpPr>
        <p:spPr>
          <a:xfrm>
            <a:off x="0" y="1496380"/>
            <a:ext cx="6800306"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a:t>Glue the handle  </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p:txBody>
      </p:sp>
      <p:pic>
        <p:nvPicPr>
          <p:cNvPr id="3" name="Picture 2" descr="A picture containing text&#10;&#10;Description automatically generated">
            <a:extLst>
              <a:ext uri="{FF2B5EF4-FFF2-40B4-BE49-F238E27FC236}">
                <a16:creationId xmlns:a16="http://schemas.microsoft.com/office/drawing/2014/main" id="{42599AA4-FCCE-47CC-8768-BB22F9F198E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3454" t="18646" r="32728" b="17192"/>
          <a:stretch/>
        </p:blipFill>
        <p:spPr>
          <a:xfrm rot="5400000">
            <a:off x="112210" y="2326549"/>
            <a:ext cx="3690872" cy="3300153"/>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C0AAA46F-477C-4794-8AB2-FC13D6FFD76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82702" y="2131189"/>
            <a:ext cx="3578082" cy="3690873"/>
          </a:xfrm>
          <a:prstGeom prst="rect">
            <a:avLst/>
          </a:prstGeom>
        </p:spPr>
      </p:pic>
      <p:cxnSp>
        <p:nvCxnSpPr>
          <p:cNvPr id="11" name="Straight Arrow Connector 10">
            <a:extLst>
              <a:ext uri="{FF2B5EF4-FFF2-40B4-BE49-F238E27FC236}">
                <a16:creationId xmlns:a16="http://schemas.microsoft.com/office/drawing/2014/main" id="{88D70E6A-5019-4297-B75C-1195BB76174E}"/>
              </a:ext>
            </a:extLst>
          </p:cNvPr>
          <p:cNvCxnSpPr/>
          <p:nvPr/>
        </p:nvCxnSpPr>
        <p:spPr>
          <a:xfrm flipV="1">
            <a:off x="1380196" y="3976626"/>
            <a:ext cx="131805" cy="67428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3078E96-D250-4200-AAC8-3A377D3F8CDF}"/>
              </a:ext>
            </a:extLst>
          </p:cNvPr>
          <p:cNvSpPr txBox="1"/>
          <p:nvPr/>
        </p:nvSpPr>
        <p:spPr>
          <a:xfrm>
            <a:off x="1171388" y="4599594"/>
            <a:ext cx="928363" cy="461665"/>
          </a:xfrm>
          <a:prstGeom prst="rect">
            <a:avLst/>
          </a:prstGeom>
          <a:solidFill>
            <a:schemeClr val="bg1"/>
          </a:solidFill>
          <a:ln w="12700">
            <a:solidFill>
              <a:schemeClr val="tx1"/>
            </a:solidFill>
          </a:ln>
        </p:spPr>
        <p:txBody>
          <a:bodyPr wrap="square" rtlCol="0">
            <a:spAutoFit/>
          </a:bodyPr>
          <a:lstStyle/>
          <a:p>
            <a:pPr algn="ctr"/>
            <a:r>
              <a:rPr lang="en-GB" sz="2400" dirty="0"/>
              <a:t>Glue</a:t>
            </a:r>
          </a:p>
        </p:txBody>
      </p:sp>
    </p:spTree>
    <p:extLst>
      <p:ext uri="{BB962C8B-B14F-4D97-AF65-F5344CB8AC3E}">
        <p14:creationId xmlns:p14="http://schemas.microsoft.com/office/powerpoint/2010/main" val="298579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BAF103-7810-7317-EF7D-5A7B9B187E4D}"/>
              </a:ext>
            </a:extLst>
          </p:cNvPr>
          <p:cNvSpPr txBox="1"/>
          <p:nvPr/>
        </p:nvSpPr>
        <p:spPr>
          <a:xfrm>
            <a:off x="406400" y="1582340"/>
            <a:ext cx="8331200" cy="3693319"/>
          </a:xfrm>
          <a:prstGeom prst="rect">
            <a:avLst/>
          </a:prstGeom>
          <a:noFill/>
        </p:spPr>
        <p:txBody>
          <a:bodyPr wrap="square">
            <a:spAutoFit/>
          </a:bodyPr>
          <a:lstStyle/>
          <a:p>
            <a:r>
              <a:rPr lang="en-GB" dirty="0"/>
              <a:t>Stay safe  </a:t>
            </a:r>
          </a:p>
          <a:p>
            <a:r>
              <a:rPr lang="en-GB" dirty="0"/>
              <a:t>Whether you are a scientist researching a new medicine or an engineer solving climate change, safety always comes first. An adult must always be around and supervising when doing this activity. You are responsible for:</a:t>
            </a:r>
          </a:p>
          <a:p>
            <a:r>
              <a:rPr lang="en-GB" dirty="0"/>
              <a:t> </a:t>
            </a:r>
          </a:p>
          <a:p>
            <a:r>
              <a:rPr lang="en-GB" dirty="0"/>
              <a:t>•	ensuring that any equipment used for this activity is in good working condition</a:t>
            </a:r>
          </a:p>
          <a:p>
            <a:r>
              <a:rPr lang="en-GB" dirty="0"/>
              <a:t>•	behaving sensibly and following any safety instructions so as not to hurt or injure yourself or others </a:t>
            </a:r>
          </a:p>
          <a:p>
            <a:r>
              <a:rPr lang="en-GB" dirty="0"/>
              <a:t> </a:t>
            </a:r>
          </a:p>
          <a:p>
            <a:r>
              <a:rPr lang="en-GB" dirty="0"/>
              <a:t>Please note that in the absence of any negligence or other breach of duty by us, this activity is carried out at your own risk. It is important to take extra care at the stages marked with this symbol: ⚠ </a:t>
            </a:r>
          </a:p>
        </p:txBody>
      </p:sp>
    </p:spTree>
    <p:extLst>
      <p:ext uri="{BB962C8B-B14F-4D97-AF65-F5344CB8AC3E}">
        <p14:creationId xmlns:p14="http://schemas.microsoft.com/office/powerpoint/2010/main" val="101668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a:extLst>
              <a:ext uri="{FF2B5EF4-FFF2-40B4-BE49-F238E27FC236}">
                <a16:creationId xmlns:a16="http://schemas.microsoft.com/office/drawing/2014/main" id="{C09DDE08-3F1A-47D8-8473-4A3ADB5B2F76}"/>
              </a:ext>
            </a:extLst>
          </p:cNvPr>
          <p:cNvSpPr txBox="1">
            <a:spLocks/>
          </p:cNvSpPr>
          <p:nvPr/>
        </p:nvSpPr>
        <p:spPr>
          <a:xfrm>
            <a:off x="103196" y="978946"/>
            <a:ext cx="7010399" cy="7379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4000" b="1" dirty="0"/>
              <a:t>Resources</a:t>
            </a:r>
          </a:p>
          <a:p>
            <a:pPr algn="l"/>
            <a:endParaRPr lang="en-GB" sz="2800" dirty="0"/>
          </a:p>
          <a:p>
            <a:pPr algn="l"/>
            <a:endParaRPr lang="en-GB" sz="3200" dirty="0"/>
          </a:p>
          <a:p>
            <a:endParaRPr lang="en-GB" dirty="0"/>
          </a:p>
        </p:txBody>
      </p:sp>
      <p:sp>
        <p:nvSpPr>
          <p:cNvPr id="9" name="TextBox 8">
            <a:extLst>
              <a:ext uri="{FF2B5EF4-FFF2-40B4-BE49-F238E27FC236}">
                <a16:creationId xmlns:a16="http://schemas.microsoft.com/office/drawing/2014/main" id="{F6A84693-0521-406F-9D89-C0AE5F00E2A2}"/>
              </a:ext>
            </a:extLst>
          </p:cNvPr>
          <p:cNvSpPr txBox="1"/>
          <p:nvPr/>
        </p:nvSpPr>
        <p:spPr>
          <a:xfrm>
            <a:off x="167763" y="1429914"/>
            <a:ext cx="5368064" cy="2985433"/>
          </a:xfrm>
          <a:prstGeom prst="rect">
            <a:avLst/>
          </a:prstGeom>
          <a:noFill/>
        </p:spPr>
        <p:txBody>
          <a:bodyPr wrap="square" rtlCol="0">
            <a:spAutoFit/>
          </a:bodyPr>
          <a:lstStyle/>
          <a:p>
            <a:r>
              <a:rPr lang="en-GB" sz="2800" dirty="0"/>
              <a:t>You will need:</a:t>
            </a:r>
          </a:p>
          <a:p>
            <a:pPr marL="457200" indent="-457200">
              <a:buFont typeface="Arial" panose="020B0604020202020204" pitchFamily="34" charset="0"/>
              <a:buChar char="•"/>
            </a:pPr>
            <a:r>
              <a:rPr lang="en-GB" sz="2800" dirty="0"/>
              <a:t>The bunny basket sheets 1 and 2 </a:t>
            </a:r>
          </a:p>
          <a:p>
            <a:pPr marL="457200" indent="-457200">
              <a:buFont typeface="Arial" panose="020B0604020202020204" pitchFamily="34" charset="0"/>
              <a:buChar char="•"/>
            </a:pPr>
            <a:r>
              <a:rPr lang="en-GB" sz="2800" dirty="0"/>
              <a:t>Scissors</a:t>
            </a:r>
          </a:p>
          <a:p>
            <a:pPr marL="457200" indent="-457200">
              <a:buFont typeface="Arial" panose="020B0604020202020204" pitchFamily="34" charset="0"/>
              <a:buChar char="•"/>
            </a:pPr>
            <a:r>
              <a:rPr lang="en-GB" sz="2800" dirty="0"/>
              <a:t>Glue</a:t>
            </a:r>
          </a:p>
          <a:p>
            <a:pPr marL="457200" indent="-457200">
              <a:buFont typeface="Arial" panose="020B0604020202020204" pitchFamily="34" charset="0"/>
              <a:buChar char="•"/>
            </a:pPr>
            <a:endParaRPr lang="en-GB" sz="2800" dirty="0"/>
          </a:p>
          <a:p>
            <a:endParaRPr lang="en-GB" sz="3000" dirty="0"/>
          </a:p>
          <a:p>
            <a:endParaRPr lang="en-GB" dirty="0"/>
          </a:p>
        </p:txBody>
      </p:sp>
      <p:pic>
        <p:nvPicPr>
          <p:cNvPr id="6" name="Picture 5">
            <a:extLst>
              <a:ext uri="{FF2B5EF4-FFF2-40B4-BE49-F238E27FC236}">
                <a16:creationId xmlns:a16="http://schemas.microsoft.com/office/drawing/2014/main" id="{81C8A61C-ABA3-42A8-8B54-E66DB85E5DDB}"/>
              </a:ext>
            </a:extLst>
          </p:cNvPr>
          <p:cNvPicPr>
            <a:picLocks noChangeAspect="1"/>
          </p:cNvPicPr>
          <p:nvPr/>
        </p:nvPicPr>
        <p:blipFill>
          <a:blip r:embed="rId2"/>
          <a:stretch>
            <a:fillRect/>
          </a:stretch>
        </p:blipFill>
        <p:spPr>
          <a:xfrm>
            <a:off x="6198636" y="2462735"/>
            <a:ext cx="2384831" cy="3416319"/>
          </a:xfrm>
          <a:prstGeom prst="rect">
            <a:avLst/>
          </a:prstGeom>
          <a:ln>
            <a:solidFill>
              <a:schemeClr val="tx1"/>
            </a:solidFill>
          </a:ln>
        </p:spPr>
      </p:pic>
      <p:pic>
        <p:nvPicPr>
          <p:cNvPr id="7" name="Picture 6">
            <a:extLst>
              <a:ext uri="{FF2B5EF4-FFF2-40B4-BE49-F238E27FC236}">
                <a16:creationId xmlns:a16="http://schemas.microsoft.com/office/drawing/2014/main" id="{4C340986-BB5E-43AF-A6A9-FDF25882E588}"/>
              </a:ext>
            </a:extLst>
          </p:cNvPr>
          <p:cNvPicPr>
            <a:picLocks noChangeAspect="1"/>
          </p:cNvPicPr>
          <p:nvPr/>
        </p:nvPicPr>
        <p:blipFill>
          <a:blip r:embed="rId3"/>
          <a:stretch>
            <a:fillRect/>
          </a:stretch>
        </p:blipFill>
        <p:spPr>
          <a:xfrm>
            <a:off x="2846649" y="2450148"/>
            <a:ext cx="2414668" cy="3428906"/>
          </a:xfrm>
          <a:prstGeom prst="rect">
            <a:avLst/>
          </a:prstGeom>
          <a:ln>
            <a:solidFill>
              <a:schemeClr val="tx1"/>
            </a:solidFill>
          </a:ln>
        </p:spPr>
      </p:pic>
    </p:spTree>
    <p:extLst>
      <p:ext uri="{BB962C8B-B14F-4D97-AF65-F5344CB8AC3E}">
        <p14:creationId xmlns:p14="http://schemas.microsoft.com/office/powerpoint/2010/main" val="393159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674EA826-1808-4E8D-839D-AE1CAC205AD7}"/>
              </a:ext>
            </a:extLst>
          </p:cNvPr>
          <p:cNvSpPr txBox="1">
            <a:spLocks/>
          </p:cNvSpPr>
          <p:nvPr/>
        </p:nvSpPr>
        <p:spPr>
          <a:xfrm>
            <a:off x="82378" y="1099076"/>
            <a:ext cx="7652951" cy="69677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4000" b="1" dirty="0"/>
              <a:t>Step 1 – Cut out the basket </a:t>
            </a:r>
            <a:r>
              <a:rPr lang="en-GB" sz="3200" dirty="0"/>
              <a:t>⚠</a:t>
            </a:r>
            <a:endParaRPr lang="en-GB" sz="4000" dirty="0"/>
          </a:p>
          <a:p>
            <a:endParaRPr lang="en-GB" dirty="0"/>
          </a:p>
        </p:txBody>
      </p:sp>
      <p:sp>
        <p:nvSpPr>
          <p:cNvPr id="7" name="TextBox 6">
            <a:extLst>
              <a:ext uri="{FF2B5EF4-FFF2-40B4-BE49-F238E27FC236}">
                <a16:creationId xmlns:a16="http://schemas.microsoft.com/office/drawing/2014/main" id="{911DF577-2BAC-4AAC-8737-5F28DD9B5472}"/>
              </a:ext>
            </a:extLst>
          </p:cNvPr>
          <p:cNvSpPr txBox="1"/>
          <p:nvPr/>
        </p:nvSpPr>
        <p:spPr>
          <a:xfrm>
            <a:off x="140044" y="1672281"/>
            <a:ext cx="350108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Carefully cut along all the solid outlines</a:t>
            </a:r>
          </a:p>
          <a:p>
            <a:pPr marL="457200" indent="-457200">
              <a:buFont typeface="Arial" panose="020B0604020202020204" pitchFamily="34" charset="0"/>
              <a:buChar char="•"/>
            </a:pPr>
            <a:r>
              <a:rPr lang="en-GB" sz="2800" dirty="0"/>
              <a:t>Score and fold the dotted lines</a:t>
            </a:r>
          </a:p>
        </p:txBody>
      </p:sp>
      <p:pic>
        <p:nvPicPr>
          <p:cNvPr id="4" name="Picture 3" descr="A picture containing text, stationary, envelope, businesscard&#10;&#10;Description automatically generated">
            <a:extLst>
              <a:ext uri="{FF2B5EF4-FFF2-40B4-BE49-F238E27FC236}">
                <a16:creationId xmlns:a16="http://schemas.microsoft.com/office/drawing/2014/main" id="{0CC2B8FC-4086-4412-99A5-A7CA25FAC1F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08853" y="1844922"/>
            <a:ext cx="4653594" cy="3914002"/>
          </a:xfrm>
          <a:prstGeom prst="rect">
            <a:avLst/>
          </a:prstGeom>
        </p:spPr>
      </p:pic>
    </p:spTree>
    <p:extLst>
      <p:ext uri="{BB962C8B-B14F-4D97-AF65-F5344CB8AC3E}">
        <p14:creationId xmlns:p14="http://schemas.microsoft.com/office/powerpoint/2010/main" val="3729712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80360" y="943422"/>
            <a:ext cx="9069093" cy="769441"/>
          </a:xfrm>
          <a:prstGeom prst="rect">
            <a:avLst/>
          </a:prstGeom>
          <a:noFill/>
        </p:spPr>
        <p:txBody>
          <a:bodyPr wrap="square" rtlCol="0">
            <a:spAutoFit/>
          </a:bodyPr>
          <a:lstStyle/>
          <a:p>
            <a:r>
              <a:rPr lang="en-GB" sz="4400" b="1" dirty="0"/>
              <a:t>Step 2 – Glue Basket Together </a:t>
            </a:r>
            <a:r>
              <a:rPr lang="en-GB" sz="4400" dirty="0"/>
              <a:t>⚠</a:t>
            </a:r>
            <a:r>
              <a:rPr lang="en-GB" sz="4400" b="1" dirty="0"/>
              <a:t> </a:t>
            </a:r>
            <a:endParaRPr lang="en-GB" sz="4400" dirty="0"/>
          </a:p>
        </p:txBody>
      </p:sp>
      <p:sp>
        <p:nvSpPr>
          <p:cNvPr id="9" name="TextBox 8">
            <a:extLst>
              <a:ext uri="{FF2B5EF4-FFF2-40B4-BE49-F238E27FC236}">
                <a16:creationId xmlns:a16="http://schemas.microsoft.com/office/drawing/2014/main" id="{F11FC7F0-A537-41C5-836C-F1C885CD3AC1}"/>
              </a:ext>
            </a:extLst>
          </p:cNvPr>
          <p:cNvSpPr txBox="1"/>
          <p:nvPr/>
        </p:nvSpPr>
        <p:spPr>
          <a:xfrm>
            <a:off x="74907" y="1755679"/>
            <a:ext cx="7917745"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a:t>Glue the tabs and stick the</a:t>
            </a:r>
          </a:p>
          <a:p>
            <a:pPr indent="444500"/>
            <a:r>
              <a:rPr lang="en-GB" sz="2800" dirty="0"/>
              <a:t>basket together</a:t>
            </a:r>
          </a:p>
          <a:p>
            <a:pPr marL="457200" indent="-457200">
              <a:buFont typeface="Arial" panose="020B0604020202020204" pitchFamily="34" charset="0"/>
              <a:buChar char="•"/>
            </a:pPr>
            <a:r>
              <a:rPr lang="en-GB" sz="2800" dirty="0"/>
              <a:t>Fold the tab for the head</a:t>
            </a:r>
          </a:p>
        </p:txBody>
      </p:sp>
      <p:pic>
        <p:nvPicPr>
          <p:cNvPr id="3" name="Picture 2" descr="A picture containing text&#10;&#10;Description automatically generated">
            <a:extLst>
              <a:ext uri="{FF2B5EF4-FFF2-40B4-BE49-F238E27FC236}">
                <a16:creationId xmlns:a16="http://schemas.microsoft.com/office/drawing/2014/main" id="{ABF9CC75-8C47-4552-80F0-E89031AF442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0" y="1876398"/>
            <a:ext cx="3991048" cy="3818237"/>
          </a:xfrm>
          <a:prstGeom prst="rect">
            <a:avLst/>
          </a:prstGeom>
        </p:spPr>
      </p:pic>
    </p:spTree>
    <p:extLst>
      <p:ext uri="{BB962C8B-B14F-4D97-AF65-F5344CB8AC3E}">
        <p14:creationId xmlns:p14="http://schemas.microsoft.com/office/powerpoint/2010/main" val="53729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80360" y="943422"/>
            <a:ext cx="9069093" cy="769441"/>
          </a:xfrm>
          <a:prstGeom prst="rect">
            <a:avLst/>
          </a:prstGeom>
          <a:noFill/>
        </p:spPr>
        <p:txBody>
          <a:bodyPr wrap="square" rtlCol="0">
            <a:spAutoFit/>
          </a:bodyPr>
          <a:lstStyle/>
          <a:p>
            <a:r>
              <a:rPr lang="en-GB" sz="4400" b="1" dirty="0"/>
              <a:t>Step 3 – Cut out the bunny parts </a:t>
            </a:r>
            <a:r>
              <a:rPr lang="en-GB" sz="4400" dirty="0"/>
              <a:t>⚠</a:t>
            </a:r>
          </a:p>
        </p:txBody>
      </p:sp>
      <p:pic>
        <p:nvPicPr>
          <p:cNvPr id="4" name="Picture 3" descr="A picture containing text&#10;&#10;Description automatically generated">
            <a:extLst>
              <a:ext uri="{FF2B5EF4-FFF2-40B4-BE49-F238E27FC236}">
                <a16:creationId xmlns:a16="http://schemas.microsoft.com/office/drawing/2014/main" id="{71FBE555-11C4-4A98-94E8-0AA3836F5FF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55308" y="1628787"/>
            <a:ext cx="3169851" cy="4285791"/>
          </a:xfrm>
          <a:prstGeom prst="rect">
            <a:avLst/>
          </a:prstGeom>
        </p:spPr>
      </p:pic>
      <p:sp>
        <p:nvSpPr>
          <p:cNvPr id="23" name="TextBox 22">
            <a:extLst>
              <a:ext uri="{FF2B5EF4-FFF2-40B4-BE49-F238E27FC236}">
                <a16:creationId xmlns:a16="http://schemas.microsoft.com/office/drawing/2014/main" id="{89E4B89E-CE52-49F2-87FF-9B5334A6056F}"/>
              </a:ext>
            </a:extLst>
          </p:cNvPr>
          <p:cNvSpPr txBox="1"/>
          <p:nvPr/>
        </p:nvSpPr>
        <p:spPr>
          <a:xfrm>
            <a:off x="140044" y="1672281"/>
            <a:ext cx="3715264"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a:t>Carefully cut along all the solid outlines</a:t>
            </a:r>
          </a:p>
          <a:p>
            <a:pPr marL="457200" indent="-457200">
              <a:buFont typeface="Arial" panose="020B0604020202020204" pitchFamily="34" charset="0"/>
              <a:buChar char="•"/>
            </a:pPr>
            <a:r>
              <a:rPr lang="en-GB" sz="2800" dirty="0"/>
              <a:t>Fold the dotted lines</a:t>
            </a:r>
          </a:p>
        </p:txBody>
      </p:sp>
    </p:spTree>
    <p:extLst>
      <p:ext uri="{BB962C8B-B14F-4D97-AF65-F5344CB8AC3E}">
        <p14:creationId xmlns:p14="http://schemas.microsoft.com/office/powerpoint/2010/main" val="2552059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37453" y="922691"/>
            <a:ext cx="9069093" cy="769441"/>
          </a:xfrm>
          <a:prstGeom prst="rect">
            <a:avLst/>
          </a:prstGeom>
          <a:noFill/>
        </p:spPr>
        <p:txBody>
          <a:bodyPr wrap="square" rtlCol="0">
            <a:spAutoFit/>
          </a:bodyPr>
          <a:lstStyle/>
          <a:p>
            <a:r>
              <a:rPr lang="en-GB" sz="4400" b="1" dirty="0"/>
              <a:t>Step 4 – Assembly </a:t>
            </a:r>
            <a:r>
              <a:rPr lang="en-GB" sz="4400" dirty="0"/>
              <a:t>⚠</a:t>
            </a:r>
            <a:r>
              <a:rPr lang="en-GB" sz="4400" b="1" dirty="0"/>
              <a:t> </a:t>
            </a:r>
            <a:endParaRPr lang="en-GB" sz="4400" dirty="0"/>
          </a:p>
        </p:txBody>
      </p:sp>
      <p:sp>
        <p:nvSpPr>
          <p:cNvPr id="9" name="TextBox 8">
            <a:extLst>
              <a:ext uri="{FF2B5EF4-FFF2-40B4-BE49-F238E27FC236}">
                <a16:creationId xmlns:a16="http://schemas.microsoft.com/office/drawing/2014/main" id="{F11FC7F0-A537-41C5-836C-F1C885CD3AC1}"/>
              </a:ext>
            </a:extLst>
          </p:cNvPr>
          <p:cNvSpPr txBox="1"/>
          <p:nvPr/>
        </p:nvSpPr>
        <p:spPr>
          <a:xfrm>
            <a:off x="74907" y="1567078"/>
            <a:ext cx="4703039"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a:t>Stick the head to the tab</a:t>
            </a:r>
          </a:p>
          <a:p>
            <a:pPr marL="457200" indent="-457200">
              <a:buFont typeface="Arial" panose="020B0604020202020204" pitchFamily="34" charset="0"/>
              <a:buChar char="•"/>
            </a:pPr>
            <a:r>
              <a:rPr lang="en-GB" sz="2800" dirty="0"/>
              <a:t>Stick on the handle (to the inside of the basket)</a:t>
            </a:r>
          </a:p>
        </p:txBody>
      </p:sp>
      <p:pic>
        <p:nvPicPr>
          <p:cNvPr id="4" name="Picture 3" descr="A picture containing text&#10;&#10;Description automatically generated">
            <a:extLst>
              <a:ext uri="{FF2B5EF4-FFF2-40B4-BE49-F238E27FC236}">
                <a16:creationId xmlns:a16="http://schemas.microsoft.com/office/drawing/2014/main" id="{F9404D9C-7746-4B2C-ADBA-BFB0E7BF1F5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5015" t="8839" r="19760" b="7397"/>
          <a:stretch/>
        </p:blipFill>
        <p:spPr>
          <a:xfrm rot="5400000">
            <a:off x="1974443" y="3005098"/>
            <a:ext cx="2879072" cy="2773029"/>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8D7F3F28-5419-4241-8045-E6A466DA86A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864" y="3267990"/>
            <a:ext cx="1922931" cy="1839669"/>
          </a:xfrm>
          <a:prstGeom prst="rect">
            <a:avLst/>
          </a:prstGeom>
        </p:spPr>
      </p:pic>
      <p:cxnSp>
        <p:nvCxnSpPr>
          <p:cNvPr id="7" name="Straight Arrow Connector 6">
            <a:extLst>
              <a:ext uri="{FF2B5EF4-FFF2-40B4-BE49-F238E27FC236}">
                <a16:creationId xmlns:a16="http://schemas.microsoft.com/office/drawing/2014/main" id="{80B3B7D7-B2CA-4275-B479-8383BB6CCA51}"/>
              </a:ext>
            </a:extLst>
          </p:cNvPr>
          <p:cNvCxnSpPr/>
          <p:nvPr/>
        </p:nvCxnSpPr>
        <p:spPr>
          <a:xfrm flipV="1">
            <a:off x="1491049" y="4391611"/>
            <a:ext cx="131805" cy="67428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34111D-3951-4CDD-A7F4-5DCBBC747393}"/>
              </a:ext>
            </a:extLst>
          </p:cNvPr>
          <p:cNvSpPr txBox="1"/>
          <p:nvPr/>
        </p:nvSpPr>
        <p:spPr>
          <a:xfrm>
            <a:off x="1026867" y="4972205"/>
            <a:ext cx="928363" cy="461665"/>
          </a:xfrm>
          <a:prstGeom prst="rect">
            <a:avLst/>
          </a:prstGeom>
          <a:solidFill>
            <a:schemeClr val="bg1"/>
          </a:solidFill>
          <a:ln w="12700">
            <a:solidFill>
              <a:schemeClr val="tx1"/>
            </a:solidFill>
          </a:ln>
        </p:spPr>
        <p:txBody>
          <a:bodyPr wrap="square" rtlCol="0">
            <a:spAutoFit/>
          </a:bodyPr>
          <a:lstStyle/>
          <a:p>
            <a:pPr algn="ctr"/>
            <a:r>
              <a:rPr lang="en-GB" sz="2400" dirty="0"/>
              <a:t>Glue</a:t>
            </a:r>
          </a:p>
        </p:txBody>
      </p:sp>
      <p:pic>
        <p:nvPicPr>
          <p:cNvPr id="12" name="Picture 11" descr="A picture containing text&#10;&#10;Description automatically generated">
            <a:extLst>
              <a:ext uri="{FF2B5EF4-FFF2-40B4-BE49-F238E27FC236}">
                <a16:creationId xmlns:a16="http://schemas.microsoft.com/office/drawing/2014/main" id="{CE1A7EB3-4833-408C-B615-4099A2F1641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6393" r="33380" b="5688"/>
          <a:stretch/>
        </p:blipFill>
        <p:spPr>
          <a:xfrm rot="5400000">
            <a:off x="5933328" y="3034645"/>
            <a:ext cx="3018203" cy="2987348"/>
          </a:xfrm>
          <a:prstGeom prst="rect">
            <a:avLst/>
          </a:prstGeom>
        </p:spPr>
      </p:pic>
      <p:pic>
        <p:nvPicPr>
          <p:cNvPr id="15" name="Picture 14" descr="A picture containing text&#10;&#10;Description automatically generated">
            <a:extLst>
              <a:ext uri="{FF2B5EF4-FFF2-40B4-BE49-F238E27FC236}">
                <a16:creationId xmlns:a16="http://schemas.microsoft.com/office/drawing/2014/main" id="{F560A9A7-AE07-4019-B6CB-AEE39F7D003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16571" r="8709" b="14604"/>
          <a:stretch/>
        </p:blipFill>
        <p:spPr>
          <a:xfrm rot="5400000">
            <a:off x="4804994" y="1308318"/>
            <a:ext cx="2301647" cy="1972855"/>
          </a:xfrm>
          <a:prstGeom prst="rect">
            <a:avLst/>
          </a:prstGeom>
        </p:spPr>
      </p:pic>
    </p:spTree>
    <p:extLst>
      <p:ext uri="{BB962C8B-B14F-4D97-AF65-F5344CB8AC3E}">
        <p14:creationId xmlns:p14="http://schemas.microsoft.com/office/powerpoint/2010/main" val="4121440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37453" y="922691"/>
            <a:ext cx="9069093" cy="769441"/>
          </a:xfrm>
          <a:prstGeom prst="rect">
            <a:avLst/>
          </a:prstGeom>
          <a:noFill/>
        </p:spPr>
        <p:txBody>
          <a:bodyPr wrap="square" rtlCol="0">
            <a:spAutoFit/>
          </a:bodyPr>
          <a:lstStyle/>
          <a:p>
            <a:r>
              <a:rPr lang="en-GB" sz="4400" b="1" dirty="0"/>
              <a:t>Step 5 – Assembly </a:t>
            </a:r>
            <a:r>
              <a:rPr lang="en-GB" sz="4400" dirty="0"/>
              <a:t>⚠</a:t>
            </a:r>
            <a:r>
              <a:rPr lang="en-GB" sz="4400" b="1" dirty="0"/>
              <a:t> </a:t>
            </a:r>
            <a:endParaRPr lang="en-GB" sz="4400" dirty="0"/>
          </a:p>
        </p:txBody>
      </p:sp>
      <p:sp>
        <p:nvSpPr>
          <p:cNvPr id="9" name="TextBox 8">
            <a:extLst>
              <a:ext uri="{FF2B5EF4-FFF2-40B4-BE49-F238E27FC236}">
                <a16:creationId xmlns:a16="http://schemas.microsoft.com/office/drawing/2014/main" id="{F11FC7F0-A537-41C5-836C-F1C885CD3AC1}"/>
              </a:ext>
            </a:extLst>
          </p:cNvPr>
          <p:cNvSpPr txBox="1"/>
          <p:nvPr/>
        </p:nvSpPr>
        <p:spPr>
          <a:xfrm>
            <a:off x="61813" y="1558756"/>
            <a:ext cx="6800306"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Stick on the bottom</a:t>
            </a:r>
          </a:p>
          <a:p>
            <a:pPr marL="457200" indent="-457200">
              <a:buFont typeface="Arial" panose="020B0604020202020204" pitchFamily="34" charset="0"/>
              <a:buChar char="•"/>
            </a:pPr>
            <a:r>
              <a:rPr lang="en-GB" sz="2800" dirty="0"/>
              <a:t>Fold and stick tail holder</a:t>
            </a:r>
          </a:p>
          <a:p>
            <a:pPr marL="457200" indent="-457200">
              <a:buFont typeface="Arial" panose="020B0604020202020204" pitchFamily="34" charset="0"/>
              <a:buChar char="•"/>
            </a:pPr>
            <a:r>
              <a:rPr lang="en-GB" sz="2800" dirty="0"/>
              <a:t>Stick on the tail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p:txBody>
      </p:sp>
      <p:pic>
        <p:nvPicPr>
          <p:cNvPr id="3" name="Picture 2">
            <a:extLst>
              <a:ext uri="{FF2B5EF4-FFF2-40B4-BE49-F238E27FC236}">
                <a16:creationId xmlns:a16="http://schemas.microsoft.com/office/drawing/2014/main" id="{71C0FEE8-9968-45AD-B80B-1FF8CD87388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6125" t="11241" r="4746"/>
          <a:stretch/>
        </p:blipFill>
        <p:spPr>
          <a:xfrm rot="5400000">
            <a:off x="-263599" y="3306630"/>
            <a:ext cx="3124805" cy="2333865"/>
          </a:xfrm>
          <a:prstGeom prst="rect">
            <a:avLst/>
          </a:prstGeom>
        </p:spPr>
      </p:pic>
      <p:pic>
        <p:nvPicPr>
          <p:cNvPr id="13" name="Picture 12" descr="A picture containing indoor&#10;&#10;Description automatically generated">
            <a:extLst>
              <a:ext uri="{FF2B5EF4-FFF2-40B4-BE49-F238E27FC236}">
                <a16:creationId xmlns:a16="http://schemas.microsoft.com/office/drawing/2014/main" id="{527E73A5-1062-48D5-A451-BB8EB2CE66F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454" t="34785" r="12072"/>
          <a:stretch/>
        </p:blipFill>
        <p:spPr>
          <a:xfrm rot="5400000">
            <a:off x="2181311" y="3432109"/>
            <a:ext cx="3124805" cy="2052250"/>
          </a:xfrm>
          <a:prstGeom prst="rect">
            <a:avLst/>
          </a:prstGeom>
        </p:spPr>
      </p:pic>
      <p:pic>
        <p:nvPicPr>
          <p:cNvPr id="16" name="Picture 15" descr="A picture containing text, indoor&#10;&#10;Description automatically generated">
            <a:extLst>
              <a:ext uri="{FF2B5EF4-FFF2-40B4-BE49-F238E27FC236}">
                <a16:creationId xmlns:a16="http://schemas.microsoft.com/office/drawing/2014/main" id="{6539CF19-C68A-4438-B3EB-E34AE747DFC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37717" t="17168" r="15317"/>
          <a:stretch/>
        </p:blipFill>
        <p:spPr>
          <a:xfrm rot="5400000">
            <a:off x="5695471" y="2653350"/>
            <a:ext cx="2473410" cy="3271655"/>
          </a:xfrm>
          <a:prstGeom prst="rect">
            <a:avLst/>
          </a:prstGeom>
        </p:spPr>
      </p:pic>
      <p:cxnSp>
        <p:nvCxnSpPr>
          <p:cNvPr id="7" name="Straight Arrow Connector 6">
            <a:extLst>
              <a:ext uri="{FF2B5EF4-FFF2-40B4-BE49-F238E27FC236}">
                <a16:creationId xmlns:a16="http://schemas.microsoft.com/office/drawing/2014/main" id="{80B3B7D7-B2CA-4275-B479-8383BB6CCA51}"/>
              </a:ext>
            </a:extLst>
          </p:cNvPr>
          <p:cNvCxnSpPr/>
          <p:nvPr/>
        </p:nvCxnSpPr>
        <p:spPr>
          <a:xfrm flipV="1">
            <a:off x="4181061" y="4672082"/>
            <a:ext cx="131805" cy="67428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34111D-3951-4CDD-A7F4-5DCBBC747393}"/>
              </a:ext>
            </a:extLst>
          </p:cNvPr>
          <p:cNvSpPr txBox="1"/>
          <p:nvPr/>
        </p:nvSpPr>
        <p:spPr>
          <a:xfrm>
            <a:off x="3972253" y="5295050"/>
            <a:ext cx="928363" cy="461665"/>
          </a:xfrm>
          <a:prstGeom prst="rect">
            <a:avLst/>
          </a:prstGeom>
          <a:solidFill>
            <a:schemeClr val="bg1"/>
          </a:solidFill>
          <a:ln w="12700">
            <a:solidFill>
              <a:schemeClr val="tx1"/>
            </a:solidFill>
          </a:ln>
        </p:spPr>
        <p:txBody>
          <a:bodyPr wrap="square" rtlCol="0">
            <a:spAutoFit/>
          </a:bodyPr>
          <a:lstStyle/>
          <a:p>
            <a:pPr algn="ctr"/>
            <a:r>
              <a:rPr lang="en-GB" sz="2400" dirty="0"/>
              <a:t>Glue</a:t>
            </a:r>
          </a:p>
        </p:txBody>
      </p:sp>
    </p:spTree>
    <p:extLst>
      <p:ext uri="{BB962C8B-B14F-4D97-AF65-F5344CB8AC3E}">
        <p14:creationId xmlns:p14="http://schemas.microsoft.com/office/powerpoint/2010/main" val="347665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37453" y="922691"/>
            <a:ext cx="9069093" cy="769441"/>
          </a:xfrm>
          <a:prstGeom prst="rect">
            <a:avLst/>
          </a:prstGeom>
          <a:noFill/>
        </p:spPr>
        <p:txBody>
          <a:bodyPr wrap="square" rtlCol="0">
            <a:spAutoFit/>
          </a:bodyPr>
          <a:lstStyle/>
          <a:p>
            <a:r>
              <a:rPr lang="en-GB" sz="4400" b="1" dirty="0"/>
              <a:t>Step 6 – Assembly </a:t>
            </a:r>
            <a:r>
              <a:rPr lang="en-GB" sz="4400" dirty="0"/>
              <a:t>⚠</a:t>
            </a:r>
          </a:p>
        </p:txBody>
      </p:sp>
      <p:sp>
        <p:nvSpPr>
          <p:cNvPr id="9" name="TextBox 8">
            <a:extLst>
              <a:ext uri="{FF2B5EF4-FFF2-40B4-BE49-F238E27FC236}">
                <a16:creationId xmlns:a16="http://schemas.microsoft.com/office/drawing/2014/main" id="{F11FC7F0-A537-41C5-836C-F1C885CD3AC1}"/>
              </a:ext>
            </a:extLst>
          </p:cNvPr>
          <p:cNvSpPr txBox="1"/>
          <p:nvPr/>
        </p:nvSpPr>
        <p:spPr>
          <a:xfrm>
            <a:off x="61813" y="1558756"/>
            <a:ext cx="6800306" cy="954107"/>
          </a:xfrm>
          <a:prstGeom prst="rect">
            <a:avLst/>
          </a:prstGeom>
          <a:noFill/>
        </p:spPr>
        <p:txBody>
          <a:bodyPr wrap="square" rtlCol="0">
            <a:spAutoFit/>
          </a:bodyPr>
          <a:lstStyle/>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GB" sz="2800" dirty="0"/>
          </a:p>
        </p:txBody>
      </p:sp>
      <p:sp>
        <p:nvSpPr>
          <p:cNvPr id="12" name="TextBox 11">
            <a:extLst>
              <a:ext uri="{FF2B5EF4-FFF2-40B4-BE49-F238E27FC236}">
                <a16:creationId xmlns:a16="http://schemas.microsoft.com/office/drawing/2014/main" id="{84E71363-1C53-40C2-A93C-C6AE441CC5C4}"/>
              </a:ext>
            </a:extLst>
          </p:cNvPr>
          <p:cNvSpPr txBox="1"/>
          <p:nvPr/>
        </p:nvSpPr>
        <p:spPr>
          <a:xfrm>
            <a:off x="74907" y="1567078"/>
            <a:ext cx="4703039" cy="523220"/>
          </a:xfrm>
          <a:prstGeom prst="rect">
            <a:avLst/>
          </a:prstGeom>
          <a:noFill/>
        </p:spPr>
        <p:txBody>
          <a:bodyPr wrap="square" rtlCol="0">
            <a:spAutoFit/>
          </a:bodyPr>
          <a:lstStyle/>
          <a:p>
            <a:pPr marL="457200" indent="-457200">
              <a:buFont typeface="Arial" panose="020B0604020202020204" pitchFamily="34" charset="0"/>
              <a:buChar char="•"/>
            </a:pPr>
            <a:r>
              <a:rPr lang="en-GB" sz="2800" dirty="0"/>
              <a:t>Stick the paws to the basket</a:t>
            </a:r>
          </a:p>
        </p:txBody>
      </p:sp>
      <p:pic>
        <p:nvPicPr>
          <p:cNvPr id="4" name="Picture 3">
            <a:extLst>
              <a:ext uri="{FF2B5EF4-FFF2-40B4-BE49-F238E27FC236}">
                <a16:creationId xmlns:a16="http://schemas.microsoft.com/office/drawing/2014/main" id="{8941C981-C679-4E5D-AE2E-2C63AFAE352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r="16732"/>
          <a:stretch/>
        </p:blipFill>
        <p:spPr>
          <a:xfrm rot="5400000">
            <a:off x="874915" y="2327974"/>
            <a:ext cx="3698593" cy="333132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41451D7C-F820-4E27-9511-C604A53A4AF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6393" r="18551" b="5688"/>
          <a:stretch/>
        </p:blipFill>
        <p:spPr>
          <a:xfrm rot="5400000">
            <a:off x="4709240" y="1685283"/>
            <a:ext cx="4495109" cy="3639139"/>
          </a:xfrm>
          <a:prstGeom prst="rect">
            <a:avLst/>
          </a:prstGeom>
        </p:spPr>
      </p:pic>
    </p:spTree>
    <p:extLst>
      <p:ext uri="{BB962C8B-B14F-4D97-AF65-F5344CB8AC3E}">
        <p14:creationId xmlns:p14="http://schemas.microsoft.com/office/powerpoint/2010/main" val="30651931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303</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 Ltd</dc:creator>
  <cp:lastModifiedBy>Holly Margerison-Smith</cp:lastModifiedBy>
  <cp:revision>17</cp:revision>
  <dcterms:created xsi:type="dcterms:W3CDTF">2017-06-28T15:11:57Z</dcterms:created>
  <dcterms:modified xsi:type="dcterms:W3CDTF">2023-03-13T13:29:35Z</dcterms:modified>
</cp:coreProperties>
</file>