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 id="271" r:id="rId3"/>
    <p:sldId id="260" r:id="rId4"/>
    <p:sldId id="261" r:id="rId5"/>
    <p:sldId id="262" r:id="rId6"/>
    <p:sldId id="264" r:id="rId7"/>
    <p:sldId id="265" r:id="rId8"/>
    <p:sldId id="266" r:id="rId9"/>
    <p:sldId id="267" r:id="rId10"/>
    <p:sldId id="268" r:id="rId11"/>
    <p:sldId id="269"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8"/>
    <p:restoredTop sz="94674"/>
  </p:normalViewPr>
  <p:slideViewPr>
    <p:cSldViewPr snapToGrid="0" snapToObjects="1">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309017"/>
            <a:ext cx="7886700" cy="3754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300439"/>
            <a:ext cx="3886200" cy="378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9F976F-5769-4F93-891D-8609FAA62195}"/>
              </a:ext>
            </a:extLst>
          </p:cNvPr>
          <p:cNvSpPr txBox="1"/>
          <p:nvPr/>
        </p:nvSpPr>
        <p:spPr>
          <a:xfrm>
            <a:off x="0" y="935337"/>
            <a:ext cx="9144000" cy="707886"/>
          </a:xfrm>
          <a:prstGeom prst="rect">
            <a:avLst/>
          </a:prstGeom>
          <a:noFill/>
        </p:spPr>
        <p:txBody>
          <a:bodyPr wrap="square" rtlCol="0">
            <a:spAutoFit/>
          </a:bodyPr>
          <a:lstStyle/>
          <a:p>
            <a:pPr algn="ctr"/>
            <a:r>
              <a:rPr lang="en-GB" sz="4000" b="1" dirty="0">
                <a:solidFill>
                  <a:srgbClr val="0093D3"/>
                </a:solidFill>
                <a:latin typeface="Arial"/>
                <a:cs typeface="Arial"/>
              </a:rPr>
              <a:t>Make an amazing bunny pop up card</a:t>
            </a:r>
          </a:p>
        </p:txBody>
      </p:sp>
      <p:sp>
        <p:nvSpPr>
          <p:cNvPr id="7" name="TextBox 6">
            <a:extLst>
              <a:ext uri="{FF2B5EF4-FFF2-40B4-BE49-F238E27FC236}">
                <a16:creationId xmlns:a16="http://schemas.microsoft.com/office/drawing/2014/main" id="{D2498CC0-CDE1-472C-8614-209116E63C32}"/>
              </a:ext>
            </a:extLst>
          </p:cNvPr>
          <p:cNvSpPr txBox="1"/>
          <p:nvPr/>
        </p:nvSpPr>
        <p:spPr>
          <a:xfrm>
            <a:off x="1007604" y="5533810"/>
            <a:ext cx="7128791"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A project to make an amazing Easter pop-up card</a:t>
            </a:r>
          </a:p>
        </p:txBody>
      </p:sp>
      <p:pic>
        <p:nvPicPr>
          <p:cNvPr id="5" name="Picture 4" descr="A picture containing icon&#10;&#10;Description automatically generated">
            <a:extLst>
              <a:ext uri="{FF2B5EF4-FFF2-40B4-BE49-F238E27FC236}">
                <a16:creationId xmlns:a16="http://schemas.microsoft.com/office/drawing/2014/main" id="{AF25147C-969A-43B1-AE90-F0F6C48845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0173" y="1837830"/>
            <a:ext cx="3429000" cy="3429000"/>
          </a:xfrm>
          <a:prstGeom prst="rect">
            <a:avLst/>
          </a:prstGeom>
        </p:spPr>
      </p:pic>
      <p:pic>
        <p:nvPicPr>
          <p:cNvPr id="9" name="Picture 8">
            <a:extLst>
              <a:ext uri="{FF2B5EF4-FFF2-40B4-BE49-F238E27FC236}">
                <a16:creationId xmlns:a16="http://schemas.microsoft.com/office/drawing/2014/main" id="{6C958947-00EE-4235-93E2-03AEEB7C78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648" t="8358" r="5465" b="1922"/>
          <a:stretch/>
        </p:blipFill>
        <p:spPr>
          <a:xfrm rot="5400000">
            <a:off x="4566904" y="2232490"/>
            <a:ext cx="3645462" cy="2856142"/>
          </a:xfrm>
          <a:prstGeom prst="rect">
            <a:avLst/>
          </a:prstGeom>
        </p:spPr>
      </p:pic>
    </p:spTree>
    <p:extLst>
      <p:ext uri="{BB962C8B-B14F-4D97-AF65-F5344CB8AC3E}">
        <p14:creationId xmlns:p14="http://schemas.microsoft.com/office/powerpoint/2010/main" val="261460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D2B935-055F-428F-A699-E9190B6825A3}"/>
              </a:ext>
            </a:extLst>
          </p:cNvPr>
          <p:cNvSpPr txBox="1"/>
          <p:nvPr/>
        </p:nvSpPr>
        <p:spPr>
          <a:xfrm>
            <a:off x="74907" y="1063084"/>
            <a:ext cx="9069093" cy="646331"/>
          </a:xfrm>
          <a:prstGeom prst="rect">
            <a:avLst/>
          </a:prstGeom>
          <a:noFill/>
        </p:spPr>
        <p:txBody>
          <a:bodyPr wrap="square" rtlCol="0">
            <a:spAutoFit/>
          </a:bodyPr>
          <a:lstStyle/>
          <a:p>
            <a:r>
              <a:rPr lang="en-GB" sz="3600" b="1" dirty="0"/>
              <a:t>Step 8 – Glue the bunny </a:t>
            </a:r>
            <a:r>
              <a:rPr lang="en-GB" sz="3600" dirty="0"/>
              <a:t>⚠</a:t>
            </a:r>
            <a:r>
              <a:rPr lang="en-GB" sz="3600" b="1" dirty="0"/>
              <a:t>   </a:t>
            </a:r>
            <a:endParaRPr lang="en-GB" sz="3600" dirty="0"/>
          </a:p>
        </p:txBody>
      </p:sp>
      <p:pic>
        <p:nvPicPr>
          <p:cNvPr id="6" name="Picture 5">
            <a:extLst>
              <a:ext uri="{FF2B5EF4-FFF2-40B4-BE49-F238E27FC236}">
                <a16:creationId xmlns:a16="http://schemas.microsoft.com/office/drawing/2014/main" id="{9E27FEFC-F0B9-4A15-AEBA-16877DA7B4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3423" t="27577" r="16036" b="13996"/>
          <a:stretch/>
        </p:blipFill>
        <p:spPr>
          <a:xfrm rot="5400000">
            <a:off x="2716186" y="2201445"/>
            <a:ext cx="2376598" cy="1720195"/>
          </a:xfrm>
          <a:prstGeom prst="rect">
            <a:avLst/>
          </a:prstGeom>
        </p:spPr>
      </p:pic>
      <p:pic>
        <p:nvPicPr>
          <p:cNvPr id="12" name="Picture 11" descr="A picture containing text, stationary, envelope, gift wrapping&#10;&#10;Description automatically generated">
            <a:extLst>
              <a:ext uri="{FF2B5EF4-FFF2-40B4-BE49-F238E27FC236}">
                <a16:creationId xmlns:a16="http://schemas.microsoft.com/office/drawing/2014/main" id="{87C2526B-11E8-40AA-9853-764FB7C889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571" t="21491" r="17357" b="15990"/>
          <a:stretch/>
        </p:blipFill>
        <p:spPr>
          <a:xfrm rot="5400000">
            <a:off x="6629251" y="3535618"/>
            <a:ext cx="2843926" cy="1850222"/>
          </a:xfrm>
          <a:prstGeom prst="rect">
            <a:avLst/>
          </a:prstGeom>
        </p:spPr>
      </p:pic>
      <p:sp>
        <p:nvSpPr>
          <p:cNvPr id="7" name="TextBox 6">
            <a:extLst>
              <a:ext uri="{FF2B5EF4-FFF2-40B4-BE49-F238E27FC236}">
                <a16:creationId xmlns:a16="http://schemas.microsoft.com/office/drawing/2014/main" id="{DE3A745A-6092-47FA-B4AB-831684645A0B}"/>
              </a:ext>
            </a:extLst>
          </p:cNvPr>
          <p:cNvSpPr txBox="1"/>
          <p:nvPr/>
        </p:nvSpPr>
        <p:spPr>
          <a:xfrm>
            <a:off x="127988" y="2318214"/>
            <a:ext cx="2904824" cy="1200329"/>
          </a:xfrm>
          <a:prstGeom prst="rect">
            <a:avLst/>
          </a:prstGeom>
          <a:noFill/>
        </p:spPr>
        <p:txBody>
          <a:bodyPr wrap="square" rtlCol="0">
            <a:spAutoFit/>
          </a:bodyPr>
          <a:lstStyle/>
          <a:p>
            <a:pPr marL="457200" indent="-457200">
              <a:buFont typeface="Arial" panose="020B0604020202020204" pitchFamily="34" charset="0"/>
              <a:buChar char="•"/>
            </a:pPr>
            <a:r>
              <a:rPr lang="en-GB" sz="2400" dirty="0"/>
              <a:t>Glue the bunny grass part to the bunny</a:t>
            </a:r>
          </a:p>
        </p:txBody>
      </p:sp>
      <p:grpSp>
        <p:nvGrpSpPr>
          <p:cNvPr id="4" name="Group 3">
            <a:extLst>
              <a:ext uri="{FF2B5EF4-FFF2-40B4-BE49-F238E27FC236}">
                <a16:creationId xmlns:a16="http://schemas.microsoft.com/office/drawing/2014/main" id="{6782233A-EAE8-4D4B-A1E7-D320995FC5FF}"/>
              </a:ext>
            </a:extLst>
          </p:cNvPr>
          <p:cNvGrpSpPr/>
          <p:nvPr/>
        </p:nvGrpSpPr>
        <p:grpSpPr>
          <a:xfrm>
            <a:off x="5089236" y="3038764"/>
            <a:ext cx="1892703" cy="2887817"/>
            <a:chOff x="5470579" y="3315855"/>
            <a:chExt cx="1511360" cy="2610726"/>
          </a:xfrm>
        </p:grpSpPr>
        <p:pic>
          <p:nvPicPr>
            <p:cNvPr id="10" name="Picture 9" descr="A picture containing text&#10;&#10;Description automatically generated">
              <a:extLst>
                <a:ext uri="{FF2B5EF4-FFF2-40B4-BE49-F238E27FC236}">
                  <a16:creationId xmlns:a16="http://schemas.microsoft.com/office/drawing/2014/main" id="{43D79965-3AF6-4246-9691-3E8A06DBDD9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9279" t="17968" r="7267" b="25335"/>
            <a:stretch/>
          </p:blipFill>
          <p:spPr>
            <a:xfrm rot="5400000">
              <a:off x="4920896" y="3865538"/>
              <a:ext cx="2610726" cy="1511360"/>
            </a:xfrm>
            <a:prstGeom prst="rect">
              <a:avLst/>
            </a:prstGeom>
          </p:spPr>
        </p:pic>
        <p:sp>
          <p:nvSpPr>
            <p:cNvPr id="3" name="Rectangle 2">
              <a:extLst>
                <a:ext uri="{FF2B5EF4-FFF2-40B4-BE49-F238E27FC236}">
                  <a16:creationId xmlns:a16="http://schemas.microsoft.com/office/drawing/2014/main" id="{95442AB4-3C4C-4EA3-86FC-FFC381D1CDD4}"/>
                </a:ext>
              </a:extLst>
            </p:cNvPr>
            <p:cNvSpPr/>
            <p:nvPr/>
          </p:nvSpPr>
          <p:spPr>
            <a:xfrm rot="21356334">
              <a:off x="5843749" y="4628514"/>
              <a:ext cx="594105" cy="4432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rrow: Left 1">
              <a:extLst>
                <a:ext uri="{FF2B5EF4-FFF2-40B4-BE49-F238E27FC236}">
                  <a16:creationId xmlns:a16="http://schemas.microsoft.com/office/drawing/2014/main" id="{EE6FA7CB-B26D-4B80-904B-29FFC56CEDF1}"/>
                </a:ext>
              </a:extLst>
            </p:cNvPr>
            <p:cNvSpPr/>
            <p:nvPr/>
          </p:nvSpPr>
          <p:spPr>
            <a:xfrm rot="6407362">
              <a:off x="5603630" y="5065786"/>
              <a:ext cx="723900" cy="259080"/>
            </a:xfrm>
            <a:prstGeom prst="lef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F88C3DCB-7C90-4EC1-AD10-9F05FEA03BB6}"/>
              </a:ext>
            </a:extLst>
          </p:cNvPr>
          <p:cNvSpPr txBox="1"/>
          <p:nvPr/>
        </p:nvSpPr>
        <p:spPr>
          <a:xfrm>
            <a:off x="127988" y="4850136"/>
            <a:ext cx="4554801" cy="830997"/>
          </a:xfrm>
          <a:prstGeom prst="rect">
            <a:avLst/>
          </a:prstGeom>
          <a:noFill/>
        </p:spPr>
        <p:txBody>
          <a:bodyPr wrap="square" rtlCol="0">
            <a:spAutoFit/>
          </a:bodyPr>
          <a:lstStyle/>
          <a:p>
            <a:pPr marL="457200" indent="-457200">
              <a:buFont typeface="Arial" panose="020B0604020202020204" pitchFamily="34" charset="0"/>
              <a:buChar char="•"/>
            </a:pPr>
            <a:r>
              <a:rPr lang="en-GB" sz="2400" dirty="0"/>
              <a:t>Put glue on the flap and stick on the bunny</a:t>
            </a:r>
          </a:p>
        </p:txBody>
      </p:sp>
    </p:spTree>
    <p:extLst>
      <p:ext uri="{BB962C8B-B14F-4D97-AF65-F5344CB8AC3E}">
        <p14:creationId xmlns:p14="http://schemas.microsoft.com/office/powerpoint/2010/main" val="543224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D2B935-055F-428F-A699-E9190B6825A3}"/>
              </a:ext>
            </a:extLst>
          </p:cNvPr>
          <p:cNvSpPr txBox="1"/>
          <p:nvPr/>
        </p:nvSpPr>
        <p:spPr>
          <a:xfrm>
            <a:off x="74907" y="1006327"/>
            <a:ext cx="9069093" cy="646331"/>
          </a:xfrm>
          <a:prstGeom prst="rect">
            <a:avLst/>
          </a:prstGeom>
          <a:noFill/>
        </p:spPr>
        <p:txBody>
          <a:bodyPr wrap="square" rtlCol="0">
            <a:spAutoFit/>
          </a:bodyPr>
          <a:lstStyle/>
          <a:p>
            <a:r>
              <a:rPr lang="en-GB" sz="3600" b="1" dirty="0"/>
              <a:t>Step 9 – Glue grass and eggs </a:t>
            </a:r>
            <a:r>
              <a:rPr lang="en-GB" sz="3600" dirty="0"/>
              <a:t>⚠</a:t>
            </a:r>
            <a:r>
              <a:rPr lang="en-GB" sz="3600" b="1" dirty="0"/>
              <a:t> </a:t>
            </a:r>
            <a:endParaRPr lang="en-GB" sz="3600" dirty="0"/>
          </a:p>
        </p:txBody>
      </p:sp>
      <p:pic>
        <p:nvPicPr>
          <p:cNvPr id="3" name="Picture 2" descr="A picture containing text&#10;&#10;Description automatically generated">
            <a:extLst>
              <a:ext uri="{FF2B5EF4-FFF2-40B4-BE49-F238E27FC236}">
                <a16:creationId xmlns:a16="http://schemas.microsoft.com/office/drawing/2014/main" id="{8C7B62BD-369E-41F4-9201-ABCE103095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934" t="6116" r="12192"/>
          <a:stretch/>
        </p:blipFill>
        <p:spPr>
          <a:xfrm rot="5400000">
            <a:off x="567414" y="2440212"/>
            <a:ext cx="3493292" cy="3329631"/>
          </a:xfrm>
          <a:prstGeom prst="rect">
            <a:avLst/>
          </a:prstGeom>
        </p:spPr>
      </p:pic>
      <p:pic>
        <p:nvPicPr>
          <p:cNvPr id="5" name="Picture 4" descr="A picture containing text, envelope&#10;&#10;Description automatically generated">
            <a:extLst>
              <a:ext uri="{FF2B5EF4-FFF2-40B4-BE49-F238E27FC236}">
                <a16:creationId xmlns:a16="http://schemas.microsoft.com/office/drawing/2014/main" id="{4C85E41A-8D1B-48F5-AC57-A55924BE87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607" r="9309"/>
          <a:stretch/>
        </p:blipFill>
        <p:spPr>
          <a:xfrm rot="5400000">
            <a:off x="4580500" y="2535084"/>
            <a:ext cx="3505977" cy="3127204"/>
          </a:xfrm>
          <a:prstGeom prst="rect">
            <a:avLst/>
          </a:prstGeom>
        </p:spPr>
      </p:pic>
      <p:sp>
        <p:nvSpPr>
          <p:cNvPr id="6" name="TextBox 5">
            <a:extLst>
              <a:ext uri="{FF2B5EF4-FFF2-40B4-BE49-F238E27FC236}">
                <a16:creationId xmlns:a16="http://schemas.microsoft.com/office/drawing/2014/main" id="{53A0F529-434D-4C9C-A2B2-C57C5F8B5F4E}"/>
              </a:ext>
            </a:extLst>
          </p:cNvPr>
          <p:cNvSpPr txBox="1"/>
          <p:nvPr/>
        </p:nvSpPr>
        <p:spPr>
          <a:xfrm>
            <a:off x="74907" y="1652658"/>
            <a:ext cx="7917745" cy="461665"/>
          </a:xfrm>
          <a:prstGeom prst="rect">
            <a:avLst/>
          </a:prstGeom>
          <a:noFill/>
        </p:spPr>
        <p:txBody>
          <a:bodyPr wrap="square" rtlCol="0">
            <a:spAutoFit/>
          </a:bodyPr>
          <a:lstStyle/>
          <a:p>
            <a:pPr marL="457200" indent="-457200">
              <a:buFont typeface="Arial" panose="020B0604020202020204" pitchFamily="34" charset="0"/>
              <a:buChar char="•"/>
            </a:pPr>
            <a:r>
              <a:rPr lang="en-GB" sz="2400" dirty="0"/>
              <a:t>Glue grass stands and eggs on to the card</a:t>
            </a:r>
          </a:p>
        </p:txBody>
      </p:sp>
    </p:spTree>
    <p:extLst>
      <p:ext uri="{BB962C8B-B14F-4D97-AF65-F5344CB8AC3E}">
        <p14:creationId xmlns:p14="http://schemas.microsoft.com/office/powerpoint/2010/main" val="1911688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D2B935-055F-428F-A699-E9190B6825A3}"/>
              </a:ext>
            </a:extLst>
          </p:cNvPr>
          <p:cNvSpPr txBox="1"/>
          <p:nvPr/>
        </p:nvSpPr>
        <p:spPr>
          <a:xfrm>
            <a:off x="74907" y="995656"/>
            <a:ext cx="9069093" cy="646331"/>
          </a:xfrm>
          <a:prstGeom prst="rect">
            <a:avLst/>
          </a:prstGeom>
          <a:noFill/>
        </p:spPr>
        <p:txBody>
          <a:bodyPr wrap="square" rtlCol="0">
            <a:spAutoFit/>
          </a:bodyPr>
          <a:lstStyle/>
          <a:p>
            <a:r>
              <a:rPr lang="en-GB" sz="3600" b="1" dirty="0"/>
              <a:t>Step 10 – Close the card </a:t>
            </a:r>
            <a:endParaRPr lang="en-GB" sz="3600" dirty="0"/>
          </a:p>
        </p:txBody>
      </p:sp>
      <p:sp>
        <p:nvSpPr>
          <p:cNvPr id="5" name="TextBox 4">
            <a:extLst>
              <a:ext uri="{FF2B5EF4-FFF2-40B4-BE49-F238E27FC236}">
                <a16:creationId xmlns:a16="http://schemas.microsoft.com/office/drawing/2014/main" id="{B55D6021-FDA5-433C-B15B-F515856814BF}"/>
              </a:ext>
            </a:extLst>
          </p:cNvPr>
          <p:cNvSpPr txBox="1"/>
          <p:nvPr/>
        </p:nvSpPr>
        <p:spPr>
          <a:xfrm>
            <a:off x="0" y="1729936"/>
            <a:ext cx="7917745" cy="830997"/>
          </a:xfrm>
          <a:prstGeom prst="rect">
            <a:avLst/>
          </a:prstGeom>
          <a:noFill/>
        </p:spPr>
        <p:txBody>
          <a:bodyPr wrap="square" rtlCol="0">
            <a:spAutoFit/>
          </a:bodyPr>
          <a:lstStyle/>
          <a:p>
            <a:pPr marL="457200" indent="-457200">
              <a:buFont typeface="Arial" panose="020B0604020202020204" pitchFamily="34" charset="0"/>
              <a:buChar char="•"/>
            </a:pPr>
            <a:r>
              <a:rPr lang="en-GB" sz="2400" dirty="0"/>
              <a:t>Fold over the parts and close the card</a:t>
            </a:r>
          </a:p>
          <a:p>
            <a:pPr marL="457200" indent="-457200">
              <a:buFont typeface="Arial" panose="020B0604020202020204" pitchFamily="34" charset="0"/>
              <a:buChar char="•"/>
            </a:pPr>
            <a:r>
              <a:rPr lang="en-GB" sz="2400" dirty="0"/>
              <a:t>Add your own design to the front </a:t>
            </a:r>
          </a:p>
        </p:txBody>
      </p:sp>
      <p:grpSp>
        <p:nvGrpSpPr>
          <p:cNvPr id="3" name="Group 2">
            <a:extLst>
              <a:ext uri="{FF2B5EF4-FFF2-40B4-BE49-F238E27FC236}">
                <a16:creationId xmlns:a16="http://schemas.microsoft.com/office/drawing/2014/main" id="{6D62314F-4DE1-44DF-8219-57E7C50E2947}"/>
              </a:ext>
            </a:extLst>
          </p:cNvPr>
          <p:cNvGrpSpPr/>
          <p:nvPr/>
        </p:nvGrpSpPr>
        <p:grpSpPr>
          <a:xfrm>
            <a:off x="303897" y="2780200"/>
            <a:ext cx="3654975" cy="3033736"/>
            <a:chOff x="3591306" y="2237721"/>
            <a:chExt cx="4293461" cy="3446820"/>
          </a:xfrm>
        </p:grpSpPr>
        <p:pic>
          <p:nvPicPr>
            <p:cNvPr id="4" name="Picture 3" descr="A picture containing green, indoor&#10;&#10;Description automatically generated">
              <a:extLst>
                <a:ext uri="{FF2B5EF4-FFF2-40B4-BE49-F238E27FC236}">
                  <a16:creationId xmlns:a16="http://schemas.microsoft.com/office/drawing/2014/main" id="{1B9D70D1-6A1C-42DE-9E75-AE3EAA174A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5825" r="23964"/>
            <a:stretch/>
          </p:blipFill>
          <p:spPr>
            <a:xfrm rot="5400000">
              <a:off x="4014626" y="1814401"/>
              <a:ext cx="3446820" cy="4293459"/>
            </a:xfrm>
            <a:prstGeom prst="rect">
              <a:avLst/>
            </a:prstGeom>
          </p:spPr>
        </p:pic>
        <p:grpSp>
          <p:nvGrpSpPr>
            <p:cNvPr id="2" name="Group 1">
              <a:extLst>
                <a:ext uri="{FF2B5EF4-FFF2-40B4-BE49-F238E27FC236}">
                  <a16:creationId xmlns:a16="http://schemas.microsoft.com/office/drawing/2014/main" id="{D1A779B0-BC3E-41C5-9A5E-A96B834D31B2}"/>
                </a:ext>
              </a:extLst>
            </p:cNvPr>
            <p:cNvGrpSpPr/>
            <p:nvPr/>
          </p:nvGrpSpPr>
          <p:grpSpPr>
            <a:xfrm>
              <a:off x="5953631" y="3811284"/>
              <a:ext cx="1931136" cy="1233868"/>
              <a:chOff x="5953631" y="3811284"/>
              <a:chExt cx="1931136" cy="1233868"/>
            </a:xfrm>
          </p:grpSpPr>
          <p:sp>
            <p:nvSpPr>
              <p:cNvPr id="6" name="Arrow: Circular 5">
                <a:extLst>
                  <a:ext uri="{FF2B5EF4-FFF2-40B4-BE49-F238E27FC236}">
                    <a16:creationId xmlns:a16="http://schemas.microsoft.com/office/drawing/2014/main" id="{9779F6AE-A170-43C0-B1C2-570E0168436E}"/>
                  </a:ext>
                </a:extLst>
              </p:cNvPr>
              <p:cNvSpPr/>
              <p:nvPr/>
            </p:nvSpPr>
            <p:spPr>
              <a:xfrm rot="15166626" flipV="1">
                <a:off x="6503586" y="3852654"/>
                <a:ext cx="774460" cy="691719"/>
              </a:xfrm>
              <a:prstGeom prst="circular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Box 6">
                <a:extLst>
                  <a:ext uri="{FF2B5EF4-FFF2-40B4-BE49-F238E27FC236}">
                    <a16:creationId xmlns:a16="http://schemas.microsoft.com/office/drawing/2014/main" id="{1AFECF58-0548-49C2-9531-B1E6EDA7079D}"/>
                  </a:ext>
                </a:extLst>
              </p:cNvPr>
              <p:cNvSpPr txBox="1"/>
              <p:nvPr/>
            </p:nvSpPr>
            <p:spPr>
              <a:xfrm>
                <a:off x="5953631" y="4520625"/>
                <a:ext cx="1931136" cy="524527"/>
              </a:xfrm>
              <a:prstGeom prst="rect">
                <a:avLst/>
              </a:prstGeom>
              <a:solidFill>
                <a:schemeClr val="bg1"/>
              </a:solidFill>
              <a:ln w="12700">
                <a:solidFill>
                  <a:schemeClr val="tx1"/>
                </a:solidFill>
              </a:ln>
            </p:spPr>
            <p:txBody>
              <a:bodyPr wrap="square" rtlCol="0">
                <a:spAutoFit/>
              </a:bodyPr>
              <a:lstStyle/>
              <a:p>
                <a:pPr algn="ctr"/>
                <a:r>
                  <a:rPr lang="en-GB" sz="2400" dirty="0"/>
                  <a:t>Fold parts</a:t>
                </a:r>
              </a:p>
            </p:txBody>
          </p:sp>
        </p:grpSp>
      </p:grpSp>
      <p:pic>
        <p:nvPicPr>
          <p:cNvPr id="9" name="Picture 8" descr="A picture containing text, worktable&#10;&#10;Description automatically generated">
            <a:extLst>
              <a:ext uri="{FF2B5EF4-FFF2-40B4-BE49-F238E27FC236}">
                <a16:creationId xmlns:a16="http://schemas.microsoft.com/office/drawing/2014/main" id="{28C4F8F1-511D-4D2C-85AF-F55B357FEB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406" t="6437" r="5225" b="17327"/>
          <a:stretch/>
        </p:blipFill>
        <p:spPr>
          <a:xfrm>
            <a:off x="4197705" y="2769752"/>
            <a:ext cx="4741809" cy="3033737"/>
          </a:xfrm>
          <a:prstGeom prst="rect">
            <a:avLst/>
          </a:prstGeom>
        </p:spPr>
      </p:pic>
    </p:spTree>
    <p:extLst>
      <p:ext uri="{BB962C8B-B14F-4D97-AF65-F5344CB8AC3E}">
        <p14:creationId xmlns:p14="http://schemas.microsoft.com/office/powerpoint/2010/main" val="3845492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6F53C1-2929-1971-222A-9CD6D09BA6D0}"/>
              </a:ext>
            </a:extLst>
          </p:cNvPr>
          <p:cNvSpPr txBox="1"/>
          <p:nvPr/>
        </p:nvSpPr>
        <p:spPr>
          <a:xfrm>
            <a:off x="406400" y="1582340"/>
            <a:ext cx="8331200" cy="3693319"/>
          </a:xfrm>
          <a:prstGeom prst="rect">
            <a:avLst/>
          </a:prstGeom>
          <a:noFill/>
        </p:spPr>
        <p:txBody>
          <a:bodyPr wrap="square">
            <a:spAutoFit/>
          </a:bodyPr>
          <a:lstStyle/>
          <a:p>
            <a:r>
              <a:rPr lang="en-GB" dirty="0"/>
              <a:t>Stay safe  </a:t>
            </a:r>
          </a:p>
          <a:p>
            <a:r>
              <a:rPr lang="en-GB" dirty="0"/>
              <a:t>Whether you are a scientist researching a new medicine or an engineer solving climate change, safety always comes first. An adult must always be around and supervising when doing this activity. You are responsible for:</a:t>
            </a:r>
          </a:p>
          <a:p>
            <a:r>
              <a:rPr lang="en-GB" dirty="0"/>
              <a:t> </a:t>
            </a:r>
          </a:p>
          <a:p>
            <a:r>
              <a:rPr lang="en-GB" dirty="0"/>
              <a:t>•	ensuring that any equipment used for this activity is in good working condition</a:t>
            </a:r>
          </a:p>
          <a:p>
            <a:r>
              <a:rPr lang="en-GB" dirty="0"/>
              <a:t>•	behaving sensibly and following any safety instructions so as not to hurt or injure yourself or others </a:t>
            </a:r>
          </a:p>
          <a:p>
            <a:r>
              <a:rPr lang="en-GB" dirty="0"/>
              <a:t> </a:t>
            </a:r>
          </a:p>
          <a:p>
            <a:r>
              <a:rPr lang="en-GB" dirty="0"/>
              <a:t>Please note that in the absence of any negligence or other breach of duty by us, this activity is carried out at your own risk. It is important to take extra care at the stages marked with this symbol: ⚠ </a:t>
            </a:r>
          </a:p>
        </p:txBody>
      </p:sp>
    </p:spTree>
    <p:extLst>
      <p:ext uri="{BB962C8B-B14F-4D97-AF65-F5344CB8AC3E}">
        <p14:creationId xmlns:p14="http://schemas.microsoft.com/office/powerpoint/2010/main" val="2706845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C09DDE08-3F1A-47D8-8473-4A3ADB5B2F76}"/>
              </a:ext>
            </a:extLst>
          </p:cNvPr>
          <p:cNvSpPr txBox="1">
            <a:spLocks/>
          </p:cNvSpPr>
          <p:nvPr/>
        </p:nvSpPr>
        <p:spPr>
          <a:xfrm>
            <a:off x="131806" y="1027346"/>
            <a:ext cx="7010399" cy="7379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1 – Cutting out the parts </a:t>
            </a:r>
            <a:r>
              <a:rPr lang="en-GB" sz="2800" dirty="0"/>
              <a:t>⚠</a:t>
            </a:r>
            <a:endParaRPr lang="en-GB" sz="3600" dirty="0"/>
          </a:p>
          <a:p>
            <a:pPr algn="l"/>
            <a:endParaRPr lang="en-GB" sz="3600" dirty="0"/>
          </a:p>
          <a:p>
            <a:endParaRPr lang="en-GB" sz="3600" dirty="0"/>
          </a:p>
        </p:txBody>
      </p:sp>
      <p:sp>
        <p:nvSpPr>
          <p:cNvPr id="9" name="TextBox 8">
            <a:extLst>
              <a:ext uri="{FF2B5EF4-FFF2-40B4-BE49-F238E27FC236}">
                <a16:creationId xmlns:a16="http://schemas.microsoft.com/office/drawing/2014/main" id="{F6A84693-0521-406F-9D89-C0AE5F00E2A2}"/>
              </a:ext>
            </a:extLst>
          </p:cNvPr>
          <p:cNvSpPr txBox="1"/>
          <p:nvPr/>
        </p:nvSpPr>
        <p:spPr>
          <a:xfrm>
            <a:off x="131806" y="2121441"/>
            <a:ext cx="4720280" cy="3416320"/>
          </a:xfrm>
          <a:prstGeom prst="rect">
            <a:avLst/>
          </a:prstGeom>
          <a:noFill/>
        </p:spPr>
        <p:txBody>
          <a:bodyPr wrap="square" rtlCol="0">
            <a:spAutoFit/>
          </a:bodyPr>
          <a:lstStyle/>
          <a:p>
            <a:pPr marL="457200" indent="-457200">
              <a:buFont typeface="Arial" panose="020B0604020202020204" pitchFamily="34" charset="0"/>
              <a:buChar char="•"/>
            </a:pPr>
            <a:r>
              <a:rPr lang="en-GB" sz="2800" dirty="0"/>
              <a:t>You will need the bunny pop-up template and scissors</a:t>
            </a:r>
          </a:p>
          <a:p>
            <a:pPr marL="457200" indent="-457200">
              <a:buFont typeface="Arial" panose="020B0604020202020204" pitchFamily="34" charset="0"/>
              <a:buChar char="•"/>
            </a:pPr>
            <a:r>
              <a:rPr lang="en-GB" sz="2800" dirty="0"/>
              <a:t>Carefully cut out the parts</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a:p>
            <a:endParaRPr lang="en-GB" sz="3000" dirty="0"/>
          </a:p>
          <a:p>
            <a:endParaRPr lang="en-GB" dirty="0"/>
          </a:p>
        </p:txBody>
      </p:sp>
      <p:pic>
        <p:nvPicPr>
          <p:cNvPr id="4" name="Picture 3" descr="A picture containing text&#10;&#10;Description automatically generated">
            <a:extLst>
              <a:ext uri="{FF2B5EF4-FFF2-40B4-BE49-F238E27FC236}">
                <a16:creationId xmlns:a16="http://schemas.microsoft.com/office/drawing/2014/main" id="{C12ED780-6645-48B7-B932-E11B52E8305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771" r="10390" b="5635"/>
          <a:stretch/>
        </p:blipFill>
        <p:spPr>
          <a:xfrm rot="5400000">
            <a:off x="4497049" y="1827875"/>
            <a:ext cx="4193060" cy="3812498"/>
          </a:xfrm>
          <a:prstGeom prst="rect">
            <a:avLst/>
          </a:prstGeom>
        </p:spPr>
      </p:pic>
    </p:spTree>
    <p:extLst>
      <p:ext uri="{BB962C8B-B14F-4D97-AF65-F5344CB8AC3E}">
        <p14:creationId xmlns:p14="http://schemas.microsoft.com/office/powerpoint/2010/main" val="3931592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674EA826-1808-4E8D-839D-AE1CAC205AD7}"/>
              </a:ext>
            </a:extLst>
          </p:cNvPr>
          <p:cNvSpPr txBox="1">
            <a:spLocks/>
          </p:cNvSpPr>
          <p:nvPr/>
        </p:nvSpPr>
        <p:spPr>
          <a:xfrm>
            <a:off x="82378" y="1099076"/>
            <a:ext cx="7652951" cy="6967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2 – Decorating the parts</a:t>
            </a:r>
            <a:endParaRPr lang="en-GB" sz="3600" dirty="0"/>
          </a:p>
          <a:p>
            <a:endParaRPr lang="en-GB" sz="2000" dirty="0"/>
          </a:p>
        </p:txBody>
      </p:sp>
      <p:sp>
        <p:nvSpPr>
          <p:cNvPr id="7" name="TextBox 6">
            <a:extLst>
              <a:ext uri="{FF2B5EF4-FFF2-40B4-BE49-F238E27FC236}">
                <a16:creationId xmlns:a16="http://schemas.microsoft.com/office/drawing/2014/main" id="{911DF577-2BAC-4AAC-8737-5F28DD9B5472}"/>
              </a:ext>
            </a:extLst>
          </p:cNvPr>
          <p:cNvSpPr txBox="1"/>
          <p:nvPr/>
        </p:nvSpPr>
        <p:spPr>
          <a:xfrm>
            <a:off x="172995" y="2120666"/>
            <a:ext cx="5300024" cy="954107"/>
          </a:xfrm>
          <a:prstGeom prst="rect">
            <a:avLst/>
          </a:prstGeom>
          <a:noFill/>
        </p:spPr>
        <p:txBody>
          <a:bodyPr wrap="square" rtlCol="0">
            <a:spAutoFit/>
          </a:bodyPr>
          <a:lstStyle/>
          <a:p>
            <a:pPr marL="457200" indent="-457200">
              <a:buFont typeface="Arial" panose="020B0604020202020204" pitchFamily="34" charset="0"/>
              <a:buChar char="•"/>
            </a:pPr>
            <a:r>
              <a:rPr lang="en-GB" sz="2800" dirty="0"/>
              <a:t>Add your own egg designs</a:t>
            </a:r>
          </a:p>
          <a:p>
            <a:pPr marL="457200" indent="-457200">
              <a:buFont typeface="Arial" panose="020B0604020202020204" pitchFamily="34" charset="0"/>
              <a:buChar char="•"/>
            </a:pPr>
            <a:r>
              <a:rPr lang="en-GB" sz="2800" dirty="0"/>
              <a:t>Colour in the bunny</a:t>
            </a:r>
          </a:p>
        </p:txBody>
      </p:sp>
      <p:pic>
        <p:nvPicPr>
          <p:cNvPr id="3" name="Picture 2" descr="A picture containing graphical user interface&#10;&#10;Description automatically generated">
            <a:extLst>
              <a:ext uri="{FF2B5EF4-FFF2-40B4-BE49-F238E27FC236}">
                <a16:creationId xmlns:a16="http://schemas.microsoft.com/office/drawing/2014/main" id="{13F2B19A-5F05-4EC9-9363-964C75A73A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0691" t="3554" r="6907" b="2273"/>
          <a:stretch/>
        </p:blipFill>
        <p:spPr>
          <a:xfrm rot="5400000">
            <a:off x="4802661" y="1933246"/>
            <a:ext cx="4316624" cy="3699964"/>
          </a:xfrm>
          <a:prstGeom prst="rect">
            <a:avLst/>
          </a:prstGeom>
        </p:spPr>
      </p:pic>
    </p:spTree>
    <p:extLst>
      <p:ext uri="{BB962C8B-B14F-4D97-AF65-F5344CB8AC3E}">
        <p14:creationId xmlns:p14="http://schemas.microsoft.com/office/powerpoint/2010/main" val="3729712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D2B935-055F-428F-A699-E9190B6825A3}"/>
              </a:ext>
            </a:extLst>
          </p:cNvPr>
          <p:cNvSpPr txBox="1"/>
          <p:nvPr/>
        </p:nvSpPr>
        <p:spPr>
          <a:xfrm>
            <a:off x="80360" y="1049532"/>
            <a:ext cx="9069093" cy="646331"/>
          </a:xfrm>
          <a:prstGeom prst="rect">
            <a:avLst/>
          </a:prstGeom>
          <a:noFill/>
        </p:spPr>
        <p:txBody>
          <a:bodyPr wrap="square" rtlCol="0">
            <a:spAutoFit/>
          </a:bodyPr>
          <a:lstStyle/>
          <a:p>
            <a:r>
              <a:rPr lang="en-GB" sz="3600" b="1" dirty="0"/>
              <a:t>Step 3 – Grass stands </a:t>
            </a:r>
            <a:r>
              <a:rPr lang="en-GB" sz="3600" dirty="0"/>
              <a:t>⚠</a:t>
            </a:r>
          </a:p>
        </p:txBody>
      </p:sp>
      <p:sp>
        <p:nvSpPr>
          <p:cNvPr id="9" name="TextBox 8">
            <a:extLst>
              <a:ext uri="{FF2B5EF4-FFF2-40B4-BE49-F238E27FC236}">
                <a16:creationId xmlns:a16="http://schemas.microsoft.com/office/drawing/2014/main" id="{F11FC7F0-A537-41C5-836C-F1C885CD3AC1}"/>
              </a:ext>
            </a:extLst>
          </p:cNvPr>
          <p:cNvSpPr txBox="1"/>
          <p:nvPr/>
        </p:nvSpPr>
        <p:spPr>
          <a:xfrm>
            <a:off x="39714" y="1868551"/>
            <a:ext cx="5477164" cy="830997"/>
          </a:xfrm>
          <a:prstGeom prst="rect">
            <a:avLst/>
          </a:prstGeom>
          <a:noFill/>
        </p:spPr>
        <p:txBody>
          <a:bodyPr wrap="square" rtlCol="0">
            <a:spAutoFit/>
          </a:bodyPr>
          <a:lstStyle/>
          <a:p>
            <a:pPr marL="457200" indent="-457200">
              <a:buFont typeface="Arial" panose="020B0604020202020204" pitchFamily="34" charset="0"/>
              <a:buChar char="•"/>
            </a:pPr>
            <a:r>
              <a:rPr lang="en-GB" sz="2400" dirty="0"/>
              <a:t>Glue grass stands to green paper and cut them out</a:t>
            </a:r>
          </a:p>
        </p:txBody>
      </p:sp>
      <p:pic>
        <p:nvPicPr>
          <p:cNvPr id="4" name="Picture 3" descr="A picture containing graphical user interface&#10;&#10;Description automatically generated">
            <a:extLst>
              <a:ext uri="{FF2B5EF4-FFF2-40B4-BE49-F238E27FC236}">
                <a16:creationId xmlns:a16="http://schemas.microsoft.com/office/drawing/2014/main" id="{B4ECDCE2-5F4C-4268-B1E8-FA94FE7F79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1112" r="23002" b="7397"/>
          <a:stretch/>
        </p:blipFill>
        <p:spPr>
          <a:xfrm rot="5400000">
            <a:off x="6003154" y="661605"/>
            <a:ext cx="2051957" cy="3105801"/>
          </a:xfrm>
          <a:prstGeom prst="rect">
            <a:avLst/>
          </a:prstGeom>
        </p:spPr>
      </p:pic>
      <p:pic>
        <p:nvPicPr>
          <p:cNvPr id="12" name="Picture 11" descr="A picture containing scissors, pair, indoor, tool&#10;&#10;Description automatically generated">
            <a:extLst>
              <a:ext uri="{FF2B5EF4-FFF2-40B4-BE49-F238E27FC236}">
                <a16:creationId xmlns:a16="http://schemas.microsoft.com/office/drawing/2014/main" id="{E64999BA-49B1-45A2-9C72-1F3FEAE99B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186" r="21877"/>
          <a:stretch/>
        </p:blipFill>
        <p:spPr>
          <a:xfrm rot="5400000">
            <a:off x="5267736" y="2912258"/>
            <a:ext cx="2051957" cy="2963139"/>
          </a:xfrm>
          <a:prstGeom prst="rect">
            <a:avLst/>
          </a:prstGeom>
        </p:spPr>
      </p:pic>
      <p:pic>
        <p:nvPicPr>
          <p:cNvPr id="15" name="Picture 14" descr="A picture containing green, indoor, tiled, tile&#10;&#10;Description automatically generated">
            <a:extLst>
              <a:ext uri="{FF2B5EF4-FFF2-40B4-BE49-F238E27FC236}">
                <a16:creationId xmlns:a16="http://schemas.microsoft.com/office/drawing/2014/main" id="{6C4D9647-1263-4C61-8159-8EBAC5EBEAC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738" t="4675" r="21739"/>
          <a:stretch/>
        </p:blipFill>
        <p:spPr>
          <a:xfrm rot="5400000">
            <a:off x="7700152" y="4551091"/>
            <a:ext cx="1204031" cy="1522943"/>
          </a:xfrm>
          <a:prstGeom prst="rect">
            <a:avLst/>
          </a:prstGeom>
        </p:spPr>
      </p:pic>
      <p:sp>
        <p:nvSpPr>
          <p:cNvPr id="7" name="TextBox 6">
            <a:extLst>
              <a:ext uri="{FF2B5EF4-FFF2-40B4-BE49-F238E27FC236}">
                <a16:creationId xmlns:a16="http://schemas.microsoft.com/office/drawing/2014/main" id="{63A1A557-7655-4E35-9845-BF5D7114DF91}"/>
              </a:ext>
            </a:extLst>
          </p:cNvPr>
          <p:cNvSpPr txBox="1"/>
          <p:nvPr/>
        </p:nvSpPr>
        <p:spPr>
          <a:xfrm>
            <a:off x="80360" y="3949454"/>
            <a:ext cx="4731785" cy="1200329"/>
          </a:xfrm>
          <a:prstGeom prst="rect">
            <a:avLst/>
          </a:prstGeom>
          <a:noFill/>
        </p:spPr>
        <p:txBody>
          <a:bodyPr wrap="square" rtlCol="0">
            <a:spAutoFit/>
          </a:bodyPr>
          <a:lstStyle/>
          <a:p>
            <a:pPr marL="457200" indent="-457200">
              <a:buFont typeface="Arial" panose="020B0604020202020204" pitchFamily="34" charset="0"/>
              <a:buChar char="•"/>
            </a:pPr>
            <a:r>
              <a:rPr lang="en-GB" sz="2400" dirty="0"/>
              <a:t>Fold on the line</a:t>
            </a:r>
          </a:p>
          <a:p>
            <a:pPr marL="457200" indent="-457200">
              <a:buFont typeface="Arial" panose="020B0604020202020204" pitchFamily="34" charset="0"/>
              <a:buChar char="•"/>
            </a:pPr>
            <a:r>
              <a:rPr lang="en-GB" sz="2400" dirty="0"/>
              <a:t>Follow the lines to cut out the slits</a:t>
            </a:r>
          </a:p>
        </p:txBody>
      </p:sp>
    </p:spTree>
    <p:extLst>
      <p:ext uri="{BB962C8B-B14F-4D97-AF65-F5344CB8AC3E}">
        <p14:creationId xmlns:p14="http://schemas.microsoft.com/office/powerpoint/2010/main" val="53729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D2B935-055F-428F-A699-E9190B6825A3}"/>
              </a:ext>
            </a:extLst>
          </p:cNvPr>
          <p:cNvSpPr txBox="1"/>
          <p:nvPr/>
        </p:nvSpPr>
        <p:spPr>
          <a:xfrm>
            <a:off x="74907" y="1047854"/>
            <a:ext cx="9069093" cy="646331"/>
          </a:xfrm>
          <a:prstGeom prst="rect">
            <a:avLst/>
          </a:prstGeom>
          <a:noFill/>
        </p:spPr>
        <p:txBody>
          <a:bodyPr wrap="square" rtlCol="0">
            <a:spAutoFit/>
          </a:bodyPr>
          <a:lstStyle/>
          <a:p>
            <a:r>
              <a:rPr lang="en-GB" sz="3600" b="1" dirty="0"/>
              <a:t>Step 4 – Make the Card </a:t>
            </a:r>
            <a:r>
              <a:rPr lang="en-GB" sz="3600" dirty="0"/>
              <a:t>⚠</a:t>
            </a:r>
          </a:p>
        </p:txBody>
      </p:sp>
      <p:pic>
        <p:nvPicPr>
          <p:cNvPr id="5" name="Picture 4">
            <a:extLst>
              <a:ext uri="{FF2B5EF4-FFF2-40B4-BE49-F238E27FC236}">
                <a16:creationId xmlns:a16="http://schemas.microsoft.com/office/drawing/2014/main" id="{8ACD02C0-B830-4AC4-A77B-64A5FC73F9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5078" r="11111" b="9320"/>
          <a:stretch/>
        </p:blipFill>
        <p:spPr>
          <a:xfrm rot="5400000">
            <a:off x="3282777" y="1759265"/>
            <a:ext cx="2578445" cy="2375814"/>
          </a:xfrm>
          <a:prstGeom prst="rect">
            <a:avLst/>
          </a:prstGeom>
        </p:spPr>
      </p:pic>
      <p:pic>
        <p:nvPicPr>
          <p:cNvPr id="7" name="Picture 6" descr="A picture containing text, worktable&#10;&#10;Description automatically generated">
            <a:extLst>
              <a:ext uri="{FF2B5EF4-FFF2-40B4-BE49-F238E27FC236}">
                <a16:creationId xmlns:a16="http://schemas.microsoft.com/office/drawing/2014/main" id="{FD82DC66-AE9B-494E-AA5F-23CF98F3A1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406" t="6437" r="5225" b="17327"/>
          <a:stretch/>
        </p:blipFill>
        <p:spPr>
          <a:xfrm rot="5400000">
            <a:off x="6245535" y="3186981"/>
            <a:ext cx="3199403" cy="2046928"/>
          </a:xfrm>
          <a:prstGeom prst="rect">
            <a:avLst/>
          </a:prstGeom>
        </p:spPr>
      </p:pic>
      <p:sp>
        <p:nvSpPr>
          <p:cNvPr id="11" name="TextBox 10">
            <a:extLst>
              <a:ext uri="{FF2B5EF4-FFF2-40B4-BE49-F238E27FC236}">
                <a16:creationId xmlns:a16="http://schemas.microsoft.com/office/drawing/2014/main" id="{BD67BD32-533A-41B3-997F-4FC4BC63FC49}"/>
              </a:ext>
            </a:extLst>
          </p:cNvPr>
          <p:cNvSpPr txBox="1"/>
          <p:nvPr/>
        </p:nvSpPr>
        <p:spPr>
          <a:xfrm>
            <a:off x="0" y="2172092"/>
            <a:ext cx="3611418" cy="830997"/>
          </a:xfrm>
          <a:prstGeom prst="rect">
            <a:avLst/>
          </a:prstGeom>
          <a:noFill/>
        </p:spPr>
        <p:txBody>
          <a:bodyPr wrap="square" rtlCol="0">
            <a:spAutoFit/>
          </a:bodyPr>
          <a:lstStyle/>
          <a:p>
            <a:pPr marL="457200" indent="-457200">
              <a:buFont typeface="Arial" panose="020B0604020202020204" pitchFamily="34" charset="0"/>
              <a:buChar char="•"/>
            </a:pPr>
            <a:r>
              <a:rPr lang="en-GB" sz="2400" dirty="0"/>
              <a:t>Glue green paper to one side of the card</a:t>
            </a:r>
          </a:p>
        </p:txBody>
      </p:sp>
      <p:sp>
        <p:nvSpPr>
          <p:cNvPr id="10" name="TextBox 9">
            <a:extLst>
              <a:ext uri="{FF2B5EF4-FFF2-40B4-BE49-F238E27FC236}">
                <a16:creationId xmlns:a16="http://schemas.microsoft.com/office/drawing/2014/main" id="{1523385F-74FA-467E-B03A-415C69DFCAA9}"/>
              </a:ext>
            </a:extLst>
          </p:cNvPr>
          <p:cNvSpPr txBox="1"/>
          <p:nvPr/>
        </p:nvSpPr>
        <p:spPr>
          <a:xfrm>
            <a:off x="37454" y="4605235"/>
            <a:ext cx="7139201" cy="461665"/>
          </a:xfrm>
          <a:prstGeom prst="rect">
            <a:avLst/>
          </a:prstGeom>
          <a:noFill/>
        </p:spPr>
        <p:txBody>
          <a:bodyPr wrap="square" rtlCol="0">
            <a:spAutoFit/>
          </a:bodyPr>
          <a:lstStyle/>
          <a:p>
            <a:pPr marL="457200" indent="-457200">
              <a:buFont typeface="Arial" panose="020B0604020202020204" pitchFamily="34" charset="0"/>
              <a:buChar char="•"/>
            </a:pPr>
            <a:r>
              <a:rPr lang="en-GB" sz="2400" dirty="0"/>
              <a:t>Fold the card, so the green paper is on the inside</a:t>
            </a:r>
          </a:p>
        </p:txBody>
      </p:sp>
    </p:spTree>
    <p:extLst>
      <p:ext uri="{BB962C8B-B14F-4D97-AF65-F5344CB8AC3E}">
        <p14:creationId xmlns:p14="http://schemas.microsoft.com/office/powerpoint/2010/main" val="2552059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D2B935-055F-428F-A699-E9190B6825A3}"/>
              </a:ext>
            </a:extLst>
          </p:cNvPr>
          <p:cNvSpPr txBox="1"/>
          <p:nvPr/>
        </p:nvSpPr>
        <p:spPr>
          <a:xfrm>
            <a:off x="33328" y="1020800"/>
            <a:ext cx="9069093" cy="646331"/>
          </a:xfrm>
          <a:prstGeom prst="rect">
            <a:avLst/>
          </a:prstGeom>
          <a:noFill/>
        </p:spPr>
        <p:txBody>
          <a:bodyPr wrap="square" rtlCol="0">
            <a:spAutoFit/>
          </a:bodyPr>
          <a:lstStyle/>
          <a:p>
            <a:r>
              <a:rPr lang="en-GB" sz="3600" b="1" dirty="0"/>
              <a:t>Step 5 – Mark and Cut the Slot </a:t>
            </a:r>
            <a:r>
              <a:rPr lang="en-GB" sz="3600" dirty="0"/>
              <a:t>⚠</a:t>
            </a:r>
          </a:p>
        </p:txBody>
      </p:sp>
      <p:pic>
        <p:nvPicPr>
          <p:cNvPr id="4" name="Picture 3" descr="A picture containing text&#10;&#10;Description automatically generated">
            <a:extLst>
              <a:ext uri="{FF2B5EF4-FFF2-40B4-BE49-F238E27FC236}">
                <a16:creationId xmlns:a16="http://schemas.microsoft.com/office/drawing/2014/main" id="{828FF3E6-4549-44C0-B4F1-E5ADB5F7D36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8529" r="15077"/>
          <a:stretch/>
        </p:blipFill>
        <p:spPr>
          <a:xfrm rot="5400000">
            <a:off x="2362428" y="3139876"/>
            <a:ext cx="2871553" cy="2819167"/>
          </a:xfrm>
          <a:prstGeom prst="rect">
            <a:avLst/>
          </a:prstGeom>
        </p:spPr>
      </p:pic>
      <p:pic>
        <p:nvPicPr>
          <p:cNvPr id="9" name="Picture 8" descr="A picture containing text, blue&#10;&#10;Description automatically generated">
            <a:extLst>
              <a:ext uri="{FF2B5EF4-FFF2-40B4-BE49-F238E27FC236}">
                <a16:creationId xmlns:a16="http://schemas.microsoft.com/office/drawing/2014/main" id="{B050C018-F782-464A-97B0-1629271AA2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444" r="13994"/>
          <a:stretch/>
        </p:blipFill>
        <p:spPr>
          <a:xfrm rot="5400000">
            <a:off x="5666232" y="2891185"/>
            <a:ext cx="2752383" cy="3197378"/>
          </a:xfrm>
          <a:prstGeom prst="rect">
            <a:avLst/>
          </a:prstGeom>
        </p:spPr>
      </p:pic>
      <p:sp>
        <p:nvSpPr>
          <p:cNvPr id="5" name="TextBox 4">
            <a:extLst>
              <a:ext uri="{FF2B5EF4-FFF2-40B4-BE49-F238E27FC236}">
                <a16:creationId xmlns:a16="http://schemas.microsoft.com/office/drawing/2014/main" id="{ABEEAF1E-B7E0-47A2-972E-B9A066DC9B12}"/>
              </a:ext>
            </a:extLst>
          </p:cNvPr>
          <p:cNvSpPr txBox="1"/>
          <p:nvPr/>
        </p:nvSpPr>
        <p:spPr>
          <a:xfrm>
            <a:off x="41579" y="1651435"/>
            <a:ext cx="8672435" cy="1569660"/>
          </a:xfrm>
          <a:prstGeom prst="rect">
            <a:avLst/>
          </a:prstGeom>
          <a:noFill/>
        </p:spPr>
        <p:txBody>
          <a:bodyPr wrap="square" rtlCol="0">
            <a:spAutoFit/>
          </a:bodyPr>
          <a:lstStyle/>
          <a:p>
            <a:pPr marL="457200" indent="-457200">
              <a:buFont typeface="Arial" panose="020B0604020202020204" pitchFamily="34" charset="0"/>
              <a:buChar char="•"/>
            </a:pPr>
            <a:r>
              <a:rPr lang="en-GB" sz="2400" dirty="0"/>
              <a:t>Use the bunny grass part</a:t>
            </a:r>
          </a:p>
          <a:p>
            <a:pPr marL="457200" indent="-457200">
              <a:buFont typeface="Arial" panose="020B0604020202020204" pitchFamily="34" charset="0"/>
              <a:buChar char="•"/>
            </a:pPr>
            <a:r>
              <a:rPr lang="en-GB" sz="2400" dirty="0"/>
              <a:t>Find the slot line and place in the middle of the card</a:t>
            </a:r>
          </a:p>
          <a:p>
            <a:pPr marL="457200" indent="-457200">
              <a:buFont typeface="Arial" panose="020B0604020202020204" pitchFamily="34" charset="0"/>
              <a:buChar char="•"/>
            </a:pPr>
            <a:r>
              <a:rPr lang="en-GB" sz="2400" dirty="0"/>
              <a:t>Draw round the part with a pencil</a:t>
            </a:r>
          </a:p>
          <a:p>
            <a:pPr marL="457200" indent="-457200">
              <a:buFont typeface="Arial" panose="020B0604020202020204" pitchFamily="34" charset="0"/>
              <a:buChar char="•"/>
            </a:pPr>
            <a:r>
              <a:rPr lang="en-GB" sz="2400" dirty="0"/>
              <a:t>Cut 2 slits</a:t>
            </a:r>
          </a:p>
        </p:txBody>
      </p:sp>
      <p:sp>
        <p:nvSpPr>
          <p:cNvPr id="2" name="Arrow: Right 1">
            <a:extLst>
              <a:ext uri="{FF2B5EF4-FFF2-40B4-BE49-F238E27FC236}">
                <a16:creationId xmlns:a16="http://schemas.microsoft.com/office/drawing/2014/main" id="{1331C9C5-BD50-457D-8CEA-680938E04055}"/>
              </a:ext>
            </a:extLst>
          </p:cNvPr>
          <p:cNvSpPr/>
          <p:nvPr/>
        </p:nvSpPr>
        <p:spPr>
          <a:xfrm rot="19735433">
            <a:off x="2944333" y="4897185"/>
            <a:ext cx="645708" cy="259080"/>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382E552-8FC8-4C57-A0F0-901E4D9512E6}"/>
              </a:ext>
            </a:extLst>
          </p:cNvPr>
          <p:cNvSpPr txBox="1"/>
          <p:nvPr/>
        </p:nvSpPr>
        <p:spPr>
          <a:xfrm>
            <a:off x="1122023" y="4962909"/>
            <a:ext cx="1952513" cy="830997"/>
          </a:xfrm>
          <a:prstGeom prst="rect">
            <a:avLst/>
          </a:prstGeom>
          <a:solidFill>
            <a:schemeClr val="bg1"/>
          </a:solidFill>
          <a:ln w="12700">
            <a:solidFill>
              <a:schemeClr val="tx1"/>
            </a:solidFill>
          </a:ln>
        </p:spPr>
        <p:txBody>
          <a:bodyPr wrap="square" rtlCol="0">
            <a:spAutoFit/>
          </a:bodyPr>
          <a:lstStyle/>
          <a:p>
            <a:pPr algn="ctr"/>
            <a:r>
              <a:rPr lang="en-GB" sz="2400" dirty="0"/>
              <a:t>Draw round the part</a:t>
            </a:r>
          </a:p>
        </p:txBody>
      </p:sp>
      <p:cxnSp>
        <p:nvCxnSpPr>
          <p:cNvPr id="10" name="Straight Connector 9">
            <a:extLst>
              <a:ext uri="{FF2B5EF4-FFF2-40B4-BE49-F238E27FC236}">
                <a16:creationId xmlns:a16="http://schemas.microsoft.com/office/drawing/2014/main" id="{4410581C-5D44-4FE7-9398-D89B3FBD66F9}"/>
              </a:ext>
            </a:extLst>
          </p:cNvPr>
          <p:cNvCxnSpPr>
            <a:cxnSpLocks/>
          </p:cNvCxnSpPr>
          <p:nvPr/>
        </p:nvCxnSpPr>
        <p:spPr>
          <a:xfrm>
            <a:off x="6804660" y="4899660"/>
            <a:ext cx="0" cy="32485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4ABC137-14F0-4C1D-B425-69257C8494F1}"/>
              </a:ext>
            </a:extLst>
          </p:cNvPr>
          <p:cNvCxnSpPr>
            <a:cxnSpLocks/>
          </p:cNvCxnSpPr>
          <p:nvPr/>
        </p:nvCxnSpPr>
        <p:spPr>
          <a:xfrm>
            <a:off x="7299960" y="4889630"/>
            <a:ext cx="0" cy="32485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Arrow: Right 13">
            <a:extLst>
              <a:ext uri="{FF2B5EF4-FFF2-40B4-BE49-F238E27FC236}">
                <a16:creationId xmlns:a16="http://schemas.microsoft.com/office/drawing/2014/main" id="{E316D7CA-3158-491B-BF18-0A96DB7F90EB}"/>
              </a:ext>
            </a:extLst>
          </p:cNvPr>
          <p:cNvSpPr/>
          <p:nvPr/>
        </p:nvSpPr>
        <p:spPr>
          <a:xfrm rot="8568000">
            <a:off x="7301169" y="4726160"/>
            <a:ext cx="757950" cy="259080"/>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E5E485C-DCDA-4D41-A9EF-423F19B89439}"/>
              </a:ext>
            </a:extLst>
          </p:cNvPr>
          <p:cNvSpPr txBox="1"/>
          <p:nvPr/>
        </p:nvSpPr>
        <p:spPr>
          <a:xfrm>
            <a:off x="7471290" y="4266078"/>
            <a:ext cx="1405769" cy="461665"/>
          </a:xfrm>
          <a:prstGeom prst="rect">
            <a:avLst/>
          </a:prstGeom>
          <a:solidFill>
            <a:schemeClr val="bg1"/>
          </a:solidFill>
          <a:ln w="12700">
            <a:solidFill>
              <a:schemeClr val="tx1"/>
            </a:solidFill>
          </a:ln>
        </p:spPr>
        <p:txBody>
          <a:bodyPr wrap="square" rtlCol="0">
            <a:spAutoFit/>
          </a:bodyPr>
          <a:lstStyle/>
          <a:p>
            <a:pPr algn="ctr"/>
            <a:r>
              <a:rPr lang="en-GB" sz="2400" dirty="0"/>
              <a:t>Cut 2 slits</a:t>
            </a:r>
          </a:p>
        </p:txBody>
      </p:sp>
      <p:cxnSp>
        <p:nvCxnSpPr>
          <p:cNvPr id="15" name="Straight Connector 14">
            <a:extLst>
              <a:ext uri="{FF2B5EF4-FFF2-40B4-BE49-F238E27FC236}">
                <a16:creationId xmlns:a16="http://schemas.microsoft.com/office/drawing/2014/main" id="{1FA1FD00-15B1-4D46-823E-8D0CD99FDB3A}"/>
              </a:ext>
            </a:extLst>
          </p:cNvPr>
          <p:cNvCxnSpPr>
            <a:cxnSpLocks/>
          </p:cNvCxnSpPr>
          <p:nvPr/>
        </p:nvCxnSpPr>
        <p:spPr>
          <a:xfrm flipH="1">
            <a:off x="3610572" y="5044047"/>
            <a:ext cx="38575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2707FDB-5D57-4B00-8D9E-DB996DB104A5}"/>
              </a:ext>
            </a:extLst>
          </p:cNvPr>
          <p:cNvSpPr txBox="1"/>
          <p:nvPr/>
        </p:nvSpPr>
        <p:spPr>
          <a:xfrm>
            <a:off x="3390867" y="5044047"/>
            <a:ext cx="825164" cy="200055"/>
          </a:xfrm>
          <a:prstGeom prst="rect">
            <a:avLst/>
          </a:prstGeom>
          <a:noFill/>
          <a:ln w="3175">
            <a:noFill/>
          </a:ln>
        </p:spPr>
        <p:txBody>
          <a:bodyPr wrap="square" rtlCol="0">
            <a:spAutoFit/>
          </a:bodyPr>
          <a:lstStyle/>
          <a:p>
            <a:pPr algn="ctr"/>
            <a:r>
              <a:rPr lang="en-GB" sz="700" dirty="0"/>
              <a:t>SLOT LINE</a:t>
            </a:r>
          </a:p>
        </p:txBody>
      </p:sp>
      <p:sp>
        <p:nvSpPr>
          <p:cNvPr id="20" name="Arrow: Right 19">
            <a:extLst>
              <a:ext uri="{FF2B5EF4-FFF2-40B4-BE49-F238E27FC236}">
                <a16:creationId xmlns:a16="http://schemas.microsoft.com/office/drawing/2014/main" id="{A1C84FCE-1159-406E-BC87-257D7DB4F0EA}"/>
              </a:ext>
            </a:extLst>
          </p:cNvPr>
          <p:cNvSpPr/>
          <p:nvPr/>
        </p:nvSpPr>
        <p:spPr>
          <a:xfrm rot="7050763">
            <a:off x="4778203" y="4530610"/>
            <a:ext cx="812916" cy="283585"/>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8B80BC0-BA58-4C1A-AA58-C01E3807FEFE}"/>
              </a:ext>
            </a:extLst>
          </p:cNvPr>
          <p:cNvSpPr txBox="1"/>
          <p:nvPr/>
        </p:nvSpPr>
        <p:spPr>
          <a:xfrm>
            <a:off x="4364046" y="4059295"/>
            <a:ext cx="1687486" cy="461665"/>
          </a:xfrm>
          <a:prstGeom prst="rect">
            <a:avLst/>
          </a:prstGeom>
          <a:solidFill>
            <a:schemeClr val="bg1"/>
          </a:solidFill>
          <a:ln w="12700">
            <a:solidFill>
              <a:schemeClr val="tx1"/>
            </a:solidFill>
          </a:ln>
        </p:spPr>
        <p:txBody>
          <a:bodyPr wrap="square" rtlCol="0">
            <a:spAutoFit/>
          </a:bodyPr>
          <a:lstStyle/>
          <a:p>
            <a:pPr algn="ctr"/>
            <a:r>
              <a:rPr lang="en-GB" sz="2400" dirty="0"/>
              <a:t>Folded side</a:t>
            </a:r>
          </a:p>
        </p:txBody>
      </p:sp>
    </p:spTree>
    <p:extLst>
      <p:ext uri="{BB962C8B-B14F-4D97-AF65-F5344CB8AC3E}">
        <p14:creationId xmlns:p14="http://schemas.microsoft.com/office/powerpoint/2010/main" val="2395427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D2B935-055F-428F-A699-E9190B6825A3}"/>
              </a:ext>
            </a:extLst>
          </p:cNvPr>
          <p:cNvSpPr txBox="1"/>
          <p:nvPr/>
        </p:nvSpPr>
        <p:spPr>
          <a:xfrm>
            <a:off x="37453" y="966811"/>
            <a:ext cx="9069093" cy="646331"/>
          </a:xfrm>
          <a:prstGeom prst="rect">
            <a:avLst/>
          </a:prstGeom>
          <a:noFill/>
        </p:spPr>
        <p:txBody>
          <a:bodyPr wrap="square" rtlCol="0">
            <a:spAutoFit/>
          </a:bodyPr>
          <a:lstStyle/>
          <a:p>
            <a:r>
              <a:rPr lang="en-GB" sz="3600" b="1" dirty="0"/>
              <a:t>Step 6 – Fold the Flap </a:t>
            </a:r>
            <a:r>
              <a:rPr lang="en-GB" sz="3600" dirty="0"/>
              <a:t>⚠</a:t>
            </a:r>
          </a:p>
        </p:txBody>
      </p:sp>
      <p:sp>
        <p:nvSpPr>
          <p:cNvPr id="5" name="TextBox 4">
            <a:extLst>
              <a:ext uri="{FF2B5EF4-FFF2-40B4-BE49-F238E27FC236}">
                <a16:creationId xmlns:a16="http://schemas.microsoft.com/office/drawing/2014/main" id="{53F0ADF1-469F-40DE-8DFA-8E25A6B5767C}"/>
              </a:ext>
            </a:extLst>
          </p:cNvPr>
          <p:cNvSpPr txBox="1"/>
          <p:nvPr/>
        </p:nvSpPr>
        <p:spPr>
          <a:xfrm>
            <a:off x="98550" y="2298933"/>
            <a:ext cx="2490931" cy="1569660"/>
          </a:xfrm>
          <a:prstGeom prst="rect">
            <a:avLst/>
          </a:prstGeom>
          <a:noFill/>
        </p:spPr>
        <p:txBody>
          <a:bodyPr wrap="square" rtlCol="0">
            <a:spAutoFit/>
          </a:bodyPr>
          <a:lstStyle/>
          <a:p>
            <a:pPr marL="457200" indent="-457200">
              <a:buFont typeface="Arial" panose="020B0604020202020204" pitchFamily="34" charset="0"/>
              <a:buChar char="•"/>
            </a:pPr>
            <a:r>
              <a:rPr lang="en-GB" sz="2400" dirty="0"/>
              <a:t>Fold the flap over on the outside</a:t>
            </a:r>
          </a:p>
          <a:p>
            <a:pPr marL="457200" indent="-457200">
              <a:buFont typeface="Arial" panose="020B0604020202020204" pitchFamily="34" charset="0"/>
              <a:buChar char="•"/>
            </a:pPr>
            <a:endParaRPr lang="en-GB" sz="2400" dirty="0"/>
          </a:p>
        </p:txBody>
      </p:sp>
      <p:grpSp>
        <p:nvGrpSpPr>
          <p:cNvPr id="7" name="Group 6">
            <a:extLst>
              <a:ext uri="{FF2B5EF4-FFF2-40B4-BE49-F238E27FC236}">
                <a16:creationId xmlns:a16="http://schemas.microsoft.com/office/drawing/2014/main" id="{CC0C8DC6-687F-4FC0-8AC7-C3D40439411B}"/>
              </a:ext>
            </a:extLst>
          </p:cNvPr>
          <p:cNvGrpSpPr/>
          <p:nvPr/>
        </p:nvGrpSpPr>
        <p:grpSpPr>
          <a:xfrm>
            <a:off x="5923936" y="2822009"/>
            <a:ext cx="3010505" cy="3040053"/>
            <a:chOff x="4831079" y="2822009"/>
            <a:chExt cx="3010505" cy="3040053"/>
          </a:xfrm>
        </p:grpSpPr>
        <p:pic>
          <p:nvPicPr>
            <p:cNvPr id="6" name="Picture 5">
              <a:extLst>
                <a:ext uri="{FF2B5EF4-FFF2-40B4-BE49-F238E27FC236}">
                  <a16:creationId xmlns:a16="http://schemas.microsoft.com/office/drawing/2014/main" id="{1D39142E-3688-4843-A962-153B71295C8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096" r="12072" b="5155"/>
            <a:stretch/>
          </p:blipFill>
          <p:spPr>
            <a:xfrm rot="5400000">
              <a:off x="4816305" y="2836783"/>
              <a:ext cx="3040053" cy="3010505"/>
            </a:xfrm>
            <a:prstGeom prst="rect">
              <a:avLst/>
            </a:prstGeom>
          </p:spPr>
        </p:pic>
        <p:sp>
          <p:nvSpPr>
            <p:cNvPr id="10" name="TextBox 9">
              <a:extLst>
                <a:ext uri="{FF2B5EF4-FFF2-40B4-BE49-F238E27FC236}">
                  <a16:creationId xmlns:a16="http://schemas.microsoft.com/office/drawing/2014/main" id="{DA3917E4-BC41-4A04-8F15-75D6263D6E52}"/>
                </a:ext>
              </a:extLst>
            </p:cNvPr>
            <p:cNvSpPr txBox="1"/>
            <p:nvPr/>
          </p:nvSpPr>
          <p:spPr>
            <a:xfrm>
              <a:off x="5738807" y="4909556"/>
              <a:ext cx="1690382" cy="830997"/>
            </a:xfrm>
            <a:prstGeom prst="rect">
              <a:avLst/>
            </a:prstGeom>
            <a:solidFill>
              <a:schemeClr val="bg1"/>
            </a:solidFill>
            <a:ln w="12700">
              <a:solidFill>
                <a:schemeClr val="tx1"/>
              </a:solidFill>
            </a:ln>
          </p:spPr>
          <p:txBody>
            <a:bodyPr wrap="square" rtlCol="0">
              <a:spAutoFit/>
            </a:bodyPr>
            <a:lstStyle/>
            <a:p>
              <a:pPr algn="ctr"/>
              <a:r>
                <a:rPr lang="en-GB" sz="2400" dirty="0"/>
                <a:t>Push the flap inside</a:t>
              </a:r>
            </a:p>
          </p:txBody>
        </p:sp>
      </p:grpSp>
      <p:grpSp>
        <p:nvGrpSpPr>
          <p:cNvPr id="4" name="Group 3">
            <a:extLst>
              <a:ext uri="{FF2B5EF4-FFF2-40B4-BE49-F238E27FC236}">
                <a16:creationId xmlns:a16="http://schemas.microsoft.com/office/drawing/2014/main" id="{FB1D47E8-5E1D-45F7-9030-F34F2BD5F8C7}"/>
              </a:ext>
            </a:extLst>
          </p:cNvPr>
          <p:cNvGrpSpPr/>
          <p:nvPr/>
        </p:nvGrpSpPr>
        <p:grpSpPr>
          <a:xfrm>
            <a:off x="2629827" y="1803351"/>
            <a:ext cx="2099808" cy="2697359"/>
            <a:chOff x="1714811" y="2766595"/>
            <a:chExt cx="2491396" cy="3040054"/>
          </a:xfrm>
        </p:grpSpPr>
        <p:pic>
          <p:nvPicPr>
            <p:cNvPr id="3" name="Picture 2" descr="A picture containing text, stationary, envelope, businesscard&#10;&#10;Description automatically generated">
              <a:extLst>
                <a:ext uri="{FF2B5EF4-FFF2-40B4-BE49-F238E27FC236}">
                  <a16:creationId xmlns:a16="http://schemas.microsoft.com/office/drawing/2014/main" id="{7FB4026D-3FDE-4002-AE8D-0E12034DF7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973" t="19409" r="13274"/>
            <a:stretch/>
          </p:blipFill>
          <p:spPr>
            <a:xfrm rot="5400000">
              <a:off x="1440482" y="3040924"/>
              <a:ext cx="3040054" cy="2491396"/>
            </a:xfrm>
            <a:prstGeom prst="rect">
              <a:avLst/>
            </a:prstGeom>
          </p:spPr>
        </p:pic>
        <p:sp>
          <p:nvSpPr>
            <p:cNvPr id="9" name="TextBox 8">
              <a:extLst>
                <a:ext uri="{FF2B5EF4-FFF2-40B4-BE49-F238E27FC236}">
                  <a16:creationId xmlns:a16="http://schemas.microsoft.com/office/drawing/2014/main" id="{E3D47746-856B-4851-9FDA-183FF5D4D9A7}"/>
                </a:ext>
              </a:extLst>
            </p:cNvPr>
            <p:cNvSpPr txBox="1"/>
            <p:nvPr/>
          </p:nvSpPr>
          <p:spPr>
            <a:xfrm>
              <a:off x="1952278" y="5094223"/>
              <a:ext cx="2123533" cy="520319"/>
            </a:xfrm>
            <a:prstGeom prst="rect">
              <a:avLst/>
            </a:prstGeom>
            <a:solidFill>
              <a:schemeClr val="bg1"/>
            </a:solidFill>
            <a:ln w="12700">
              <a:solidFill>
                <a:schemeClr val="tx1"/>
              </a:solidFill>
            </a:ln>
          </p:spPr>
          <p:txBody>
            <a:bodyPr wrap="square" rtlCol="0">
              <a:spAutoFit/>
            </a:bodyPr>
            <a:lstStyle/>
            <a:p>
              <a:pPr algn="ctr"/>
              <a:r>
                <a:rPr lang="en-GB" sz="2400" dirty="0"/>
                <a:t>Fold the flap</a:t>
              </a:r>
            </a:p>
          </p:txBody>
        </p:sp>
        <p:sp>
          <p:nvSpPr>
            <p:cNvPr id="11" name="Arrow: Circular 10">
              <a:extLst>
                <a:ext uri="{FF2B5EF4-FFF2-40B4-BE49-F238E27FC236}">
                  <a16:creationId xmlns:a16="http://schemas.microsoft.com/office/drawing/2014/main" id="{9E8A5530-229B-4492-8183-6A27424D9E75}"/>
                </a:ext>
              </a:extLst>
            </p:cNvPr>
            <p:cNvSpPr/>
            <p:nvPr/>
          </p:nvSpPr>
          <p:spPr>
            <a:xfrm rot="15166626" flipV="1">
              <a:off x="3207401" y="4064533"/>
              <a:ext cx="536759" cy="756803"/>
            </a:xfrm>
            <a:prstGeom prst="circular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2" name="TextBox 11">
            <a:extLst>
              <a:ext uri="{FF2B5EF4-FFF2-40B4-BE49-F238E27FC236}">
                <a16:creationId xmlns:a16="http://schemas.microsoft.com/office/drawing/2014/main" id="{3C9CC177-EDF9-4BD3-B1A1-2BB77DE9F394}"/>
              </a:ext>
            </a:extLst>
          </p:cNvPr>
          <p:cNvSpPr txBox="1"/>
          <p:nvPr/>
        </p:nvSpPr>
        <p:spPr>
          <a:xfrm>
            <a:off x="155141" y="4705133"/>
            <a:ext cx="7917745" cy="830997"/>
          </a:xfrm>
          <a:prstGeom prst="rect">
            <a:avLst/>
          </a:prstGeom>
          <a:noFill/>
        </p:spPr>
        <p:txBody>
          <a:bodyPr wrap="square" rtlCol="0">
            <a:spAutoFit/>
          </a:bodyPr>
          <a:lstStyle/>
          <a:p>
            <a:pPr marL="457200" indent="-457200">
              <a:buFont typeface="Arial" panose="020B0604020202020204" pitchFamily="34" charset="0"/>
              <a:buChar char="•"/>
            </a:pPr>
            <a:r>
              <a:rPr lang="en-GB" sz="2400" dirty="0"/>
              <a:t>Open up the card</a:t>
            </a:r>
          </a:p>
          <a:p>
            <a:pPr marL="457200" indent="-457200">
              <a:buFont typeface="Arial" panose="020B0604020202020204" pitchFamily="34" charset="0"/>
              <a:buChar char="•"/>
            </a:pPr>
            <a:r>
              <a:rPr lang="en-GB" sz="2400" dirty="0"/>
              <a:t>Push flap to the inside to make a step</a:t>
            </a:r>
          </a:p>
        </p:txBody>
      </p:sp>
    </p:spTree>
    <p:extLst>
      <p:ext uri="{BB962C8B-B14F-4D97-AF65-F5344CB8AC3E}">
        <p14:creationId xmlns:p14="http://schemas.microsoft.com/office/powerpoint/2010/main" val="716440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D2B935-055F-428F-A699-E9190B6825A3}"/>
              </a:ext>
            </a:extLst>
          </p:cNvPr>
          <p:cNvSpPr txBox="1"/>
          <p:nvPr/>
        </p:nvSpPr>
        <p:spPr>
          <a:xfrm>
            <a:off x="37453" y="1045514"/>
            <a:ext cx="9069093" cy="646331"/>
          </a:xfrm>
          <a:prstGeom prst="rect">
            <a:avLst/>
          </a:prstGeom>
          <a:noFill/>
        </p:spPr>
        <p:txBody>
          <a:bodyPr wrap="square" rtlCol="0">
            <a:spAutoFit/>
          </a:bodyPr>
          <a:lstStyle/>
          <a:p>
            <a:r>
              <a:rPr lang="en-GB" sz="3600" b="1" dirty="0"/>
              <a:t>Step 7 – Make the sky </a:t>
            </a:r>
            <a:r>
              <a:rPr lang="en-GB" sz="3600" dirty="0"/>
              <a:t>⚠</a:t>
            </a:r>
            <a:r>
              <a:rPr lang="en-GB" sz="3600" b="1" dirty="0"/>
              <a:t>  </a:t>
            </a:r>
            <a:endParaRPr lang="en-GB" sz="3600" dirty="0"/>
          </a:p>
        </p:txBody>
      </p:sp>
      <p:pic>
        <p:nvPicPr>
          <p:cNvPr id="4" name="Picture 3" descr="A picture containing text, tiled&#10;&#10;Description automatically generated">
            <a:extLst>
              <a:ext uri="{FF2B5EF4-FFF2-40B4-BE49-F238E27FC236}">
                <a16:creationId xmlns:a16="http://schemas.microsoft.com/office/drawing/2014/main" id="{8F7FBAD8-452D-428C-B169-8692EBC556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5586" t="15078" r="9729" b="12552"/>
          <a:stretch/>
        </p:blipFill>
        <p:spPr>
          <a:xfrm>
            <a:off x="3749305" y="1787847"/>
            <a:ext cx="2736589" cy="1988820"/>
          </a:xfrm>
          <a:prstGeom prst="rect">
            <a:avLst/>
          </a:prstGeom>
        </p:spPr>
      </p:pic>
      <p:pic>
        <p:nvPicPr>
          <p:cNvPr id="7" name="Picture 6" descr="A picture containing text, stationary, case&#10;&#10;Description automatically generated">
            <a:extLst>
              <a:ext uri="{FF2B5EF4-FFF2-40B4-BE49-F238E27FC236}">
                <a16:creationId xmlns:a16="http://schemas.microsoft.com/office/drawing/2014/main" id="{47199A80-B5F9-430A-8AD9-D20296945C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406" t="-2297" r="-14" b="2297"/>
          <a:stretch/>
        </p:blipFill>
        <p:spPr>
          <a:xfrm rot="5400000">
            <a:off x="6032209" y="3123164"/>
            <a:ext cx="2568146" cy="2981182"/>
          </a:xfrm>
          <a:prstGeom prst="rect">
            <a:avLst/>
          </a:prstGeom>
        </p:spPr>
      </p:pic>
      <p:sp>
        <p:nvSpPr>
          <p:cNvPr id="9" name="TextBox 8">
            <a:extLst>
              <a:ext uri="{FF2B5EF4-FFF2-40B4-BE49-F238E27FC236}">
                <a16:creationId xmlns:a16="http://schemas.microsoft.com/office/drawing/2014/main" id="{82394813-EB9F-4F81-9845-AFD36BC51D65}"/>
              </a:ext>
            </a:extLst>
          </p:cNvPr>
          <p:cNvSpPr txBox="1"/>
          <p:nvPr/>
        </p:nvSpPr>
        <p:spPr>
          <a:xfrm>
            <a:off x="85752" y="2159006"/>
            <a:ext cx="3583709" cy="1200329"/>
          </a:xfrm>
          <a:prstGeom prst="rect">
            <a:avLst/>
          </a:prstGeom>
          <a:noFill/>
        </p:spPr>
        <p:txBody>
          <a:bodyPr wrap="square" rtlCol="0">
            <a:spAutoFit/>
          </a:bodyPr>
          <a:lstStyle/>
          <a:p>
            <a:pPr marL="457200" indent="-457200">
              <a:buFont typeface="Arial" panose="020B0604020202020204" pitchFamily="34" charset="0"/>
              <a:buChar char="•"/>
            </a:pPr>
            <a:r>
              <a:rPr lang="en-GB" sz="2400" dirty="0"/>
              <a:t>Draw a wavy line on the blue paper</a:t>
            </a:r>
          </a:p>
          <a:p>
            <a:pPr marL="457200" indent="-457200">
              <a:buFont typeface="Arial" panose="020B0604020202020204" pitchFamily="34" charset="0"/>
              <a:buChar char="•"/>
            </a:pPr>
            <a:r>
              <a:rPr lang="en-GB" sz="2400" dirty="0"/>
              <a:t>Cut out the shape</a:t>
            </a:r>
          </a:p>
        </p:txBody>
      </p:sp>
      <p:sp>
        <p:nvSpPr>
          <p:cNvPr id="10" name="TextBox 9">
            <a:extLst>
              <a:ext uri="{FF2B5EF4-FFF2-40B4-BE49-F238E27FC236}">
                <a16:creationId xmlns:a16="http://schemas.microsoft.com/office/drawing/2014/main" id="{B8F41C5E-8FEE-435B-AFDE-BB2DACFA9611}"/>
              </a:ext>
            </a:extLst>
          </p:cNvPr>
          <p:cNvSpPr txBox="1"/>
          <p:nvPr/>
        </p:nvSpPr>
        <p:spPr>
          <a:xfrm>
            <a:off x="85752" y="4613755"/>
            <a:ext cx="5068139" cy="830997"/>
          </a:xfrm>
          <a:prstGeom prst="rect">
            <a:avLst/>
          </a:prstGeom>
          <a:noFill/>
        </p:spPr>
        <p:txBody>
          <a:bodyPr wrap="square" rtlCol="0">
            <a:spAutoFit/>
          </a:bodyPr>
          <a:lstStyle/>
          <a:p>
            <a:pPr marL="457200" indent="-457200">
              <a:buFont typeface="Arial" panose="020B0604020202020204" pitchFamily="34" charset="0"/>
              <a:buChar char="•"/>
            </a:pPr>
            <a:r>
              <a:rPr lang="en-GB" sz="2400" dirty="0"/>
              <a:t>Glue this to the inside of the card to make the sky</a:t>
            </a:r>
          </a:p>
        </p:txBody>
      </p:sp>
    </p:spTree>
    <p:extLst>
      <p:ext uri="{BB962C8B-B14F-4D97-AF65-F5344CB8AC3E}">
        <p14:creationId xmlns:p14="http://schemas.microsoft.com/office/powerpoint/2010/main" val="42407501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TotalTime>
  <Words>406</Words>
  <Application>Microsoft Office PowerPoint</Application>
  <PresentationFormat>On-screen Show (4:3)</PresentationFormat>
  <Paragraphs>52</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Attainment in Education Ltd</dc:creator>
  <cp:lastModifiedBy>Holly Margerison-Smith</cp:lastModifiedBy>
  <cp:revision>17</cp:revision>
  <dcterms:created xsi:type="dcterms:W3CDTF">2017-06-28T15:11:57Z</dcterms:created>
  <dcterms:modified xsi:type="dcterms:W3CDTF">2023-03-13T13:33:18Z</dcterms:modified>
</cp:coreProperties>
</file>