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9" r:id="rId2"/>
    <p:sldId id="260" r:id="rId3"/>
    <p:sldId id="262" r:id="rId4"/>
    <p:sldId id="280" r:id="rId5"/>
    <p:sldId id="272" r:id="rId6"/>
    <p:sldId id="270" r:id="rId7"/>
    <p:sldId id="263" r:id="rId8"/>
    <p:sldId id="264" r:id="rId9"/>
    <p:sldId id="265" r:id="rId10"/>
    <p:sldId id="267" r:id="rId11"/>
    <p:sldId id="266"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67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13" autoAdjust="0"/>
    <p:restoredTop sz="82572" autoAdjust="0"/>
  </p:normalViewPr>
  <p:slideViewPr>
    <p:cSldViewPr snapToGrid="0" snapToObjects="1">
      <p:cViewPr varScale="1">
        <p:scale>
          <a:sx n="94" d="100"/>
          <a:sy n="94" d="100"/>
        </p:scale>
        <p:origin x="169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B6694E-DD74-4985-B02A-8B1B747F3985}" type="datetimeFigureOut">
              <a:rPr lang="en-GB" smtClean="0"/>
              <a:t>13/03/2023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554641-B7BD-4F18-8915-F83804924B09}" type="slidenum">
              <a:rPr lang="en-GB" smtClean="0"/>
              <a:t>‹#›</a:t>
            </a:fld>
            <a:endParaRPr lang="en-GB"/>
          </a:p>
        </p:txBody>
      </p:sp>
    </p:spTree>
    <p:extLst>
      <p:ext uri="{BB962C8B-B14F-4D97-AF65-F5344CB8AC3E}">
        <p14:creationId xmlns:p14="http://schemas.microsoft.com/office/powerpoint/2010/main" val="2091614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for discussion:</a:t>
            </a:r>
          </a:p>
          <a:p>
            <a:r>
              <a:rPr lang="en-GB" dirty="0"/>
              <a:t>Have they heard of the coronation?</a:t>
            </a:r>
          </a:p>
          <a:p>
            <a:r>
              <a:rPr lang="en-GB" dirty="0"/>
              <a:t>Do they know who the King is?</a:t>
            </a:r>
          </a:p>
          <a:p>
            <a:endParaRPr lang="en-GB" dirty="0"/>
          </a:p>
        </p:txBody>
      </p:sp>
      <p:sp>
        <p:nvSpPr>
          <p:cNvPr id="4" name="Slide Number Placeholder 3"/>
          <p:cNvSpPr>
            <a:spLocks noGrp="1"/>
          </p:cNvSpPr>
          <p:nvPr>
            <p:ph type="sldNum" sz="quarter" idx="5"/>
          </p:nvPr>
        </p:nvSpPr>
        <p:spPr/>
        <p:txBody>
          <a:bodyPr/>
          <a:lstStyle/>
          <a:p>
            <a:fld id="{DD554641-B7BD-4F18-8915-F83804924B09}" type="slidenum">
              <a:rPr lang="en-GB" smtClean="0"/>
              <a:t>3</a:t>
            </a:fld>
            <a:endParaRPr lang="en-GB"/>
          </a:p>
        </p:txBody>
      </p:sp>
    </p:spTree>
    <p:extLst>
      <p:ext uri="{BB962C8B-B14F-4D97-AF65-F5344CB8AC3E}">
        <p14:creationId xmlns:p14="http://schemas.microsoft.com/office/powerpoint/2010/main" val="2621014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272B995E-AB5B-4582-8B1E-80A2EE2D55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0527" y="2192674"/>
            <a:ext cx="2946922" cy="2472651"/>
          </a:xfrm>
          <a:prstGeom prst="rect">
            <a:avLst/>
          </a:prstGeom>
        </p:spPr>
      </p:pic>
      <p:sp>
        <p:nvSpPr>
          <p:cNvPr id="4" name="TextBox 3">
            <a:extLst>
              <a:ext uri="{FF2B5EF4-FFF2-40B4-BE49-F238E27FC236}">
                <a16:creationId xmlns:a16="http://schemas.microsoft.com/office/drawing/2014/main" id="{E18185BC-0788-4217-9907-D80163D13B10}"/>
              </a:ext>
            </a:extLst>
          </p:cNvPr>
          <p:cNvSpPr txBox="1"/>
          <p:nvPr/>
        </p:nvSpPr>
        <p:spPr>
          <a:xfrm>
            <a:off x="800215" y="1141079"/>
            <a:ext cx="7128792" cy="830997"/>
          </a:xfrm>
          <a:prstGeom prst="rect">
            <a:avLst/>
          </a:prstGeom>
          <a:noFill/>
        </p:spPr>
        <p:txBody>
          <a:bodyPr wrap="square" rtlCol="0">
            <a:spAutoFit/>
          </a:bodyPr>
          <a:lstStyle/>
          <a:p>
            <a:pPr algn="ctr"/>
            <a:r>
              <a:rPr lang="en-GB" sz="4800" b="1" dirty="0">
                <a:solidFill>
                  <a:srgbClr val="9B67A9"/>
                </a:solidFill>
                <a:latin typeface="Arial"/>
                <a:cs typeface="Arial"/>
              </a:rPr>
              <a:t>How to make a crown</a:t>
            </a:r>
          </a:p>
        </p:txBody>
      </p:sp>
      <p:sp>
        <p:nvSpPr>
          <p:cNvPr id="7" name="TextBox 6">
            <a:extLst>
              <a:ext uri="{FF2B5EF4-FFF2-40B4-BE49-F238E27FC236}">
                <a16:creationId xmlns:a16="http://schemas.microsoft.com/office/drawing/2014/main" id="{BEDA8375-DFF6-40A7-9531-A73E0B5A4DDF}"/>
              </a:ext>
            </a:extLst>
          </p:cNvPr>
          <p:cNvSpPr txBox="1"/>
          <p:nvPr/>
        </p:nvSpPr>
        <p:spPr>
          <a:xfrm>
            <a:off x="424543" y="5246766"/>
            <a:ext cx="8392886"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Making and assembling a crown from card strips</a:t>
            </a:r>
          </a:p>
        </p:txBody>
      </p:sp>
      <p:pic>
        <p:nvPicPr>
          <p:cNvPr id="5" name="Picture 4">
            <a:extLst>
              <a:ext uri="{FF2B5EF4-FFF2-40B4-BE49-F238E27FC236}">
                <a16:creationId xmlns:a16="http://schemas.microsoft.com/office/drawing/2014/main" id="{EA182273-694A-4A92-9B9D-6B0180E9F63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9683" t="4286" r="10953" b="5767"/>
          <a:stretch/>
        </p:blipFill>
        <p:spPr>
          <a:xfrm rot="5400000">
            <a:off x="5178568" y="2143946"/>
            <a:ext cx="2642675" cy="2570105"/>
          </a:xfrm>
          <a:prstGeom prst="rect">
            <a:avLst/>
          </a:prstGeom>
        </p:spPr>
      </p:pic>
    </p:spTree>
    <p:extLst>
      <p:ext uri="{BB962C8B-B14F-4D97-AF65-F5344CB8AC3E}">
        <p14:creationId xmlns:p14="http://schemas.microsoft.com/office/powerpoint/2010/main" val="3685068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8CEC3B-4C71-4470-B837-5797FF1CA4EA}"/>
              </a:ext>
            </a:extLst>
          </p:cNvPr>
          <p:cNvPicPr>
            <a:picLocks noChangeAspect="1"/>
          </p:cNvPicPr>
          <p:nvPr/>
        </p:nvPicPr>
        <p:blipFill rotWithShape="1">
          <a:blip r:embed="rId3"/>
          <a:srcRect t="15145"/>
          <a:stretch/>
        </p:blipFill>
        <p:spPr>
          <a:xfrm>
            <a:off x="4276401" y="1581833"/>
            <a:ext cx="1767870" cy="2159000"/>
          </a:xfrm>
          <a:prstGeom prst="rect">
            <a:avLst/>
          </a:prstGeom>
        </p:spPr>
      </p:pic>
      <p:sp>
        <p:nvSpPr>
          <p:cNvPr id="6" name="Content Placeholder 4">
            <a:extLst>
              <a:ext uri="{FF2B5EF4-FFF2-40B4-BE49-F238E27FC236}">
                <a16:creationId xmlns:a16="http://schemas.microsoft.com/office/drawing/2014/main" id="{BD83E0FA-2F7F-4501-BAD2-460E73B9605D}"/>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6 Cutting the lining</a:t>
            </a:r>
          </a:p>
          <a:p>
            <a:pPr algn="l"/>
            <a:endParaRPr lang="en-GB" sz="2800" dirty="0"/>
          </a:p>
          <a:p>
            <a:pPr algn="l"/>
            <a:endParaRPr lang="en-GB" sz="3200" dirty="0"/>
          </a:p>
          <a:p>
            <a:endParaRPr lang="en-GB" dirty="0"/>
          </a:p>
        </p:txBody>
      </p:sp>
      <p:sp>
        <p:nvSpPr>
          <p:cNvPr id="8" name="TextBox 7">
            <a:extLst>
              <a:ext uri="{FF2B5EF4-FFF2-40B4-BE49-F238E27FC236}">
                <a16:creationId xmlns:a16="http://schemas.microsoft.com/office/drawing/2014/main" id="{3CC9FCE1-DC41-4E71-A48C-1C4F7B185CB9}"/>
              </a:ext>
            </a:extLst>
          </p:cNvPr>
          <p:cNvSpPr txBox="1"/>
          <p:nvPr/>
        </p:nvSpPr>
        <p:spPr>
          <a:xfrm>
            <a:off x="97870" y="1710153"/>
            <a:ext cx="4331438" cy="4154984"/>
          </a:xfrm>
          <a:prstGeom prst="rect">
            <a:avLst/>
          </a:prstGeom>
          <a:noFill/>
        </p:spPr>
        <p:txBody>
          <a:bodyPr wrap="square" rtlCol="0">
            <a:spAutoFit/>
          </a:bodyPr>
          <a:lstStyle/>
          <a:p>
            <a:pPr marL="457200" indent="-457200">
              <a:buFont typeface="Arial" panose="020B0604020202020204" pitchFamily="34" charset="0"/>
              <a:buChar char="•"/>
            </a:pPr>
            <a:r>
              <a:rPr lang="en-GB" sz="2400" dirty="0"/>
              <a:t>Cut out the crown lining shape from the crown activity sheet 2</a:t>
            </a:r>
          </a:p>
          <a:p>
            <a:pPr marL="457200" indent="-457200">
              <a:buFont typeface="Arial" panose="020B0604020202020204" pitchFamily="34" charset="0"/>
              <a:buChar char="•"/>
            </a:pPr>
            <a:r>
              <a:rPr lang="en-GB" sz="2400" dirty="0"/>
              <a:t>On red crepe paper, draw around  the crown lining template  </a:t>
            </a:r>
          </a:p>
          <a:p>
            <a:pPr marL="457200" indent="-457200">
              <a:buFont typeface="Arial" panose="020B0604020202020204" pitchFamily="34" charset="0"/>
              <a:buChar char="•"/>
            </a:pPr>
            <a:r>
              <a:rPr lang="en-GB" sz="2400" dirty="0"/>
              <a:t>Cut out </a:t>
            </a:r>
            <a:r>
              <a:rPr lang="en-GB" sz="2400" b="1" dirty="0"/>
              <a:t>4</a:t>
            </a:r>
            <a:r>
              <a:rPr lang="en-GB" sz="2400" dirty="0"/>
              <a:t> shapes</a:t>
            </a:r>
          </a:p>
          <a:p>
            <a:pPr marL="457200" indent="-457200">
              <a:buFont typeface="Arial" panose="020B0604020202020204" pitchFamily="34" charset="0"/>
              <a:buChar char="•"/>
            </a:pPr>
            <a:r>
              <a:rPr lang="en-GB" sz="2400" dirty="0"/>
              <a:t>Glue them onto the black head straps to form a dome shape</a:t>
            </a:r>
          </a:p>
          <a:p>
            <a:pPr marL="457200" indent="-457200">
              <a:buFont typeface="Arial" panose="020B0604020202020204" pitchFamily="34" charset="0"/>
              <a:buChar char="•"/>
            </a:pPr>
            <a:endParaRPr lang="en-GB" sz="2400" dirty="0"/>
          </a:p>
        </p:txBody>
      </p:sp>
      <p:sp>
        <p:nvSpPr>
          <p:cNvPr id="11" name="TextBox 10">
            <a:extLst>
              <a:ext uri="{FF2B5EF4-FFF2-40B4-BE49-F238E27FC236}">
                <a16:creationId xmlns:a16="http://schemas.microsoft.com/office/drawing/2014/main" id="{A4EA7291-DD15-43B6-A9FA-F2EB2F762C5F}"/>
              </a:ext>
            </a:extLst>
          </p:cNvPr>
          <p:cNvSpPr txBox="1"/>
          <p:nvPr/>
        </p:nvSpPr>
        <p:spPr>
          <a:xfrm>
            <a:off x="4668881" y="1046155"/>
            <a:ext cx="715736" cy="584775"/>
          </a:xfrm>
          <a:prstGeom prst="rect">
            <a:avLst/>
          </a:prstGeom>
          <a:noFill/>
        </p:spPr>
        <p:txBody>
          <a:bodyPr wrap="square">
            <a:spAutoFit/>
          </a:bodyPr>
          <a:lstStyle/>
          <a:p>
            <a:r>
              <a:rPr lang="en-GB" sz="32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3200" dirty="0"/>
          </a:p>
        </p:txBody>
      </p:sp>
      <p:pic>
        <p:nvPicPr>
          <p:cNvPr id="7" name="Picture 6" descr="A picture containing envelope&#10;&#10;Description automatically generated">
            <a:extLst>
              <a:ext uri="{FF2B5EF4-FFF2-40B4-BE49-F238E27FC236}">
                <a16:creationId xmlns:a16="http://schemas.microsoft.com/office/drawing/2014/main" id="{7166E588-11D8-4C44-A58B-27CD9AA1E8D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556" t="5281" r="6667"/>
          <a:stretch/>
        </p:blipFill>
        <p:spPr>
          <a:xfrm rot="5400000">
            <a:off x="6046746" y="2187551"/>
            <a:ext cx="2865445" cy="2722237"/>
          </a:xfrm>
          <a:prstGeom prst="rect">
            <a:avLst/>
          </a:prstGeom>
        </p:spPr>
      </p:pic>
      <p:pic>
        <p:nvPicPr>
          <p:cNvPr id="9" name="Picture 8" descr="A pair of underwear on a swinger&#10;&#10;Description automatically generated with low confidence">
            <a:extLst>
              <a:ext uri="{FF2B5EF4-FFF2-40B4-BE49-F238E27FC236}">
                <a16:creationId xmlns:a16="http://schemas.microsoft.com/office/drawing/2014/main" id="{FE92CE8A-FA7B-4FA5-B487-1B2C80D2BBB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6907" r="26598"/>
          <a:stretch/>
        </p:blipFill>
        <p:spPr>
          <a:xfrm rot="5400000">
            <a:off x="4464439" y="3909963"/>
            <a:ext cx="1840357" cy="2443173"/>
          </a:xfrm>
          <a:prstGeom prst="rect">
            <a:avLst/>
          </a:prstGeom>
        </p:spPr>
      </p:pic>
    </p:spTree>
    <p:extLst>
      <p:ext uri="{BB962C8B-B14F-4D97-AF65-F5344CB8AC3E}">
        <p14:creationId xmlns:p14="http://schemas.microsoft.com/office/powerpoint/2010/main" val="214913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tool, scissors&#10;&#10;Description automatically generated">
            <a:extLst>
              <a:ext uri="{FF2B5EF4-FFF2-40B4-BE49-F238E27FC236}">
                <a16:creationId xmlns:a16="http://schemas.microsoft.com/office/drawing/2014/main" id="{73F45664-56D1-4BF5-B8AD-3E0391CA6E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8579" r="13330" b="11208"/>
          <a:stretch/>
        </p:blipFill>
        <p:spPr>
          <a:xfrm rot="5400000">
            <a:off x="4137396" y="1950155"/>
            <a:ext cx="2841528" cy="1972320"/>
          </a:xfrm>
          <a:prstGeom prst="rect">
            <a:avLst/>
          </a:prstGeom>
        </p:spPr>
      </p:pic>
      <p:pic>
        <p:nvPicPr>
          <p:cNvPr id="5" name="Picture 4" descr="A picture containing text, businesscard&#10;&#10;Description automatically generated">
            <a:extLst>
              <a:ext uri="{FF2B5EF4-FFF2-40B4-BE49-F238E27FC236}">
                <a16:creationId xmlns:a16="http://schemas.microsoft.com/office/drawing/2014/main" id="{9F8D08C6-7651-4375-B1F7-5CFFC21028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9401" t="23959" r="27823" b="12078"/>
          <a:stretch/>
        </p:blipFill>
        <p:spPr>
          <a:xfrm rot="5400000">
            <a:off x="6667819" y="1362261"/>
            <a:ext cx="2165276" cy="196820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12266887-7F6E-4AA4-8597-D8740B50BAC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873" t="16795" r="17501" b="27122"/>
          <a:stretch/>
        </p:blipFill>
        <p:spPr>
          <a:xfrm rot="5400000">
            <a:off x="6157866" y="4127569"/>
            <a:ext cx="2486280" cy="1330073"/>
          </a:xfrm>
          <a:prstGeom prst="rect">
            <a:avLst/>
          </a:prstGeom>
        </p:spPr>
      </p:pic>
      <p:sp>
        <p:nvSpPr>
          <p:cNvPr id="6" name="Content Placeholder 4">
            <a:extLst>
              <a:ext uri="{FF2B5EF4-FFF2-40B4-BE49-F238E27FC236}">
                <a16:creationId xmlns:a16="http://schemas.microsoft.com/office/drawing/2014/main" id="{B4C72EE6-A77D-48F1-B604-76C091AC48BB}"/>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7 Cross</a:t>
            </a:r>
          </a:p>
          <a:p>
            <a:pPr algn="l"/>
            <a:endParaRPr lang="en-GB" sz="2800" dirty="0"/>
          </a:p>
          <a:p>
            <a:pPr algn="l"/>
            <a:endParaRPr lang="en-GB" sz="3200" dirty="0"/>
          </a:p>
          <a:p>
            <a:endParaRPr lang="en-GB" dirty="0"/>
          </a:p>
        </p:txBody>
      </p:sp>
      <p:sp>
        <p:nvSpPr>
          <p:cNvPr id="8" name="TextBox 7">
            <a:extLst>
              <a:ext uri="{FF2B5EF4-FFF2-40B4-BE49-F238E27FC236}">
                <a16:creationId xmlns:a16="http://schemas.microsoft.com/office/drawing/2014/main" id="{EE555D57-D870-4BFF-AE7A-12F833475781}"/>
              </a:ext>
            </a:extLst>
          </p:cNvPr>
          <p:cNvSpPr txBox="1"/>
          <p:nvPr/>
        </p:nvSpPr>
        <p:spPr>
          <a:xfrm>
            <a:off x="97870" y="1710153"/>
            <a:ext cx="4112675" cy="4154984"/>
          </a:xfrm>
          <a:prstGeom prst="rect">
            <a:avLst/>
          </a:prstGeom>
          <a:noFill/>
        </p:spPr>
        <p:txBody>
          <a:bodyPr wrap="square" rtlCol="0">
            <a:spAutoFit/>
          </a:bodyPr>
          <a:lstStyle/>
          <a:p>
            <a:pPr marL="457200" indent="-457200">
              <a:buFont typeface="Arial" panose="020B0604020202020204" pitchFamily="34" charset="0"/>
              <a:buChar char="•"/>
            </a:pPr>
            <a:r>
              <a:rPr lang="en-GB" sz="2400" dirty="0"/>
              <a:t>Draw around the cross template on folded card</a:t>
            </a:r>
          </a:p>
          <a:p>
            <a:pPr marL="457200" indent="-457200">
              <a:buFont typeface="Arial" panose="020B0604020202020204" pitchFamily="34" charset="0"/>
              <a:buChar char="•"/>
            </a:pPr>
            <a:r>
              <a:rPr lang="en-GB" sz="2400" dirty="0"/>
              <a:t>Cut out the cross</a:t>
            </a:r>
          </a:p>
          <a:p>
            <a:pPr marL="457200" indent="-457200">
              <a:buFont typeface="Arial" panose="020B0604020202020204" pitchFamily="34" charset="0"/>
              <a:buChar char="•"/>
            </a:pPr>
            <a:r>
              <a:rPr lang="en-GB" sz="2400" dirty="0"/>
              <a:t>Fold the tabs and punch a hole in </a:t>
            </a:r>
            <a:r>
              <a:rPr lang="en-GB" sz="2400" b="1" dirty="0"/>
              <a:t>one</a:t>
            </a:r>
            <a:r>
              <a:rPr lang="en-GB" sz="2400" dirty="0"/>
              <a:t> tab using a sharp pencil and sticky tack</a:t>
            </a:r>
          </a:p>
          <a:p>
            <a:pPr marL="457200" indent="-457200">
              <a:buFont typeface="Arial" panose="020B0604020202020204" pitchFamily="34" charset="0"/>
              <a:buChar char="•"/>
            </a:pPr>
            <a:r>
              <a:rPr lang="en-GB" sz="2400" dirty="0"/>
              <a:t>Glue the cross together</a:t>
            </a:r>
          </a:p>
          <a:p>
            <a:pPr marL="457200" indent="-457200">
              <a:buFont typeface="Arial" panose="020B0604020202020204" pitchFamily="34" charset="0"/>
              <a:buChar char="•"/>
            </a:pPr>
            <a:r>
              <a:rPr lang="en-GB" sz="2400" dirty="0"/>
              <a:t>Place a paper fastener into the hole</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endParaRPr lang="en-GB" sz="2400" dirty="0"/>
          </a:p>
        </p:txBody>
      </p:sp>
      <p:sp>
        <p:nvSpPr>
          <p:cNvPr id="9" name="TextBox 8">
            <a:extLst>
              <a:ext uri="{FF2B5EF4-FFF2-40B4-BE49-F238E27FC236}">
                <a16:creationId xmlns:a16="http://schemas.microsoft.com/office/drawing/2014/main" id="{96B631AE-501B-4BA3-B6EF-F18183FFAFDF}"/>
              </a:ext>
            </a:extLst>
          </p:cNvPr>
          <p:cNvSpPr txBox="1"/>
          <p:nvPr/>
        </p:nvSpPr>
        <p:spPr>
          <a:xfrm>
            <a:off x="2456988" y="1090979"/>
            <a:ext cx="715736" cy="584775"/>
          </a:xfrm>
          <a:prstGeom prst="rect">
            <a:avLst/>
          </a:prstGeom>
          <a:noFill/>
        </p:spPr>
        <p:txBody>
          <a:bodyPr wrap="square">
            <a:spAutoFit/>
          </a:bodyPr>
          <a:lstStyle/>
          <a:p>
            <a:r>
              <a:rPr lang="en-GB" sz="32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3200" dirty="0"/>
          </a:p>
        </p:txBody>
      </p:sp>
    </p:spTree>
    <p:extLst>
      <p:ext uri="{BB962C8B-B14F-4D97-AF65-F5344CB8AC3E}">
        <p14:creationId xmlns:p14="http://schemas.microsoft.com/office/powerpoint/2010/main" val="3978093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13B2F6-7738-43B7-AE67-B0F298322E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810"/>
          <a:stretch/>
        </p:blipFill>
        <p:spPr>
          <a:xfrm rot="5400000">
            <a:off x="5337569" y="1065590"/>
            <a:ext cx="2487678" cy="2448808"/>
          </a:xfrm>
          <a:prstGeom prst="rect">
            <a:avLst/>
          </a:prstGeom>
        </p:spPr>
      </p:pic>
      <p:pic>
        <p:nvPicPr>
          <p:cNvPr id="8" name="Picture 7" descr="A picture containing red, umbrella, orange, colorful&#10;&#10;Description automatically generated">
            <a:extLst>
              <a:ext uri="{FF2B5EF4-FFF2-40B4-BE49-F238E27FC236}">
                <a16:creationId xmlns:a16="http://schemas.microsoft.com/office/drawing/2014/main" id="{E5932EC3-E925-4CBB-B00A-8FC95139B9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460549" y="3982229"/>
            <a:ext cx="2122714" cy="1592036"/>
          </a:xfrm>
          <a:prstGeom prst="rect">
            <a:avLst/>
          </a:prstGeom>
        </p:spPr>
      </p:pic>
      <p:sp>
        <p:nvSpPr>
          <p:cNvPr id="5" name="Content Placeholder 4">
            <a:extLst>
              <a:ext uri="{FF2B5EF4-FFF2-40B4-BE49-F238E27FC236}">
                <a16:creationId xmlns:a16="http://schemas.microsoft.com/office/drawing/2014/main" id="{37DAEE01-D32B-40FE-96A8-F01ACCAB3868}"/>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8 Crown straps</a:t>
            </a:r>
          </a:p>
          <a:p>
            <a:pPr algn="l"/>
            <a:endParaRPr lang="en-GB" sz="2800" dirty="0"/>
          </a:p>
          <a:p>
            <a:pPr algn="l"/>
            <a:endParaRPr lang="en-GB" sz="3200" dirty="0"/>
          </a:p>
          <a:p>
            <a:endParaRPr lang="en-GB" dirty="0"/>
          </a:p>
        </p:txBody>
      </p:sp>
      <p:sp>
        <p:nvSpPr>
          <p:cNvPr id="6" name="TextBox 5">
            <a:extLst>
              <a:ext uri="{FF2B5EF4-FFF2-40B4-BE49-F238E27FC236}">
                <a16:creationId xmlns:a16="http://schemas.microsoft.com/office/drawing/2014/main" id="{2FAE76C5-D394-4727-A719-B5524ABE930A}"/>
              </a:ext>
            </a:extLst>
          </p:cNvPr>
          <p:cNvSpPr txBox="1"/>
          <p:nvPr/>
        </p:nvSpPr>
        <p:spPr>
          <a:xfrm>
            <a:off x="97870" y="1710153"/>
            <a:ext cx="4691844" cy="3416320"/>
          </a:xfrm>
          <a:prstGeom prst="rect">
            <a:avLst/>
          </a:prstGeom>
          <a:noFill/>
        </p:spPr>
        <p:txBody>
          <a:bodyPr wrap="square" rtlCol="0">
            <a:spAutoFit/>
          </a:bodyPr>
          <a:lstStyle/>
          <a:p>
            <a:pPr marL="457200" indent="-457200">
              <a:buFont typeface="Arial" panose="020B0604020202020204" pitchFamily="34" charset="0"/>
              <a:buChar char="•"/>
            </a:pPr>
            <a:r>
              <a:rPr lang="en-GB" sz="2400" dirty="0"/>
              <a:t>Insert the cross paper fastener through the holes on the crown straps</a:t>
            </a:r>
          </a:p>
          <a:p>
            <a:pPr marL="457200" indent="-457200">
              <a:buFont typeface="Arial" panose="020B0604020202020204" pitchFamily="34" charset="0"/>
              <a:buChar char="•"/>
            </a:pPr>
            <a:r>
              <a:rPr lang="en-GB" sz="2400" dirty="0"/>
              <a:t>Push the fastener through the paper lining and head straps</a:t>
            </a:r>
          </a:p>
          <a:p>
            <a:pPr marL="457200" indent="-457200">
              <a:buFont typeface="Arial" panose="020B0604020202020204" pitchFamily="34" charset="0"/>
              <a:buChar char="•"/>
            </a:pPr>
            <a:r>
              <a:rPr lang="en-GB" sz="2400" dirty="0"/>
              <a:t>Split and fix the paper fastener in place</a:t>
            </a:r>
          </a:p>
          <a:p>
            <a:pPr marL="457200" indent="-457200">
              <a:buFont typeface="Arial" panose="020B0604020202020204" pitchFamily="34" charset="0"/>
              <a:buChar char="•"/>
            </a:pPr>
            <a:r>
              <a:rPr lang="en-GB" sz="2400" dirty="0"/>
              <a:t>Put stick tape over the ends of the fastener for safety</a:t>
            </a:r>
          </a:p>
        </p:txBody>
      </p:sp>
    </p:spTree>
    <p:extLst>
      <p:ext uri="{BB962C8B-B14F-4D97-AF65-F5344CB8AC3E}">
        <p14:creationId xmlns:p14="http://schemas.microsoft.com/office/powerpoint/2010/main" val="3775362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01CBAE3E-8BF6-43D4-A0F5-E9F29459FC85}"/>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9 Decorate the crown!</a:t>
            </a:r>
            <a:endParaRPr lang="en-GB" sz="2800" dirty="0"/>
          </a:p>
          <a:p>
            <a:pPr algn="l"/>
            <a:endParaRPr lang="en-GB" sz="3200" dirty="0"/>
          </a:p>
          <a:p>
            <a:endParaRPr lang="en-GB" dirty="0"/>
          </a:p>
        </p:txBody>
      </p:sp>
      <p:sp>
        <p:nvSpPr>
          <p:cNvPr id="6" name="TextBox 5">
            <a:extLst>
              <a:ext uri="{FF2B5EF4-FFF2-40B4-BE49-F238E27FC236}">
                <a16:creationId xmlns:a16="http://schemas.microsoft.com/office/drawing/2014/main" id="{35D72196-AF67-4F8E-B3B6-90468ED3952E}"/>
              </a:ext>
            </a:extLst>
          </p:cNvPr>
          <p:cNvSpPr txBox="1"/>
          <p:nvPr/>
        </p:nvSpPr>
        <p:spPr>
          <a:xfrm>
            <a:off x="191627" y="1710153"/>
            <a:ext cx="4331438" cy="3785652"/>
          </a:xfrm>
          <a:prstGeom prst="rect">
            <a:avLst/>
          </a:prstGeom>
          <a:noFill/>
        </p:spPr>
        <p:txBody>
          <a:bodyPr wrap="square" rtlCol="0">
            <a:spAutoFit/>
          </a:bodyPr>
          <a:lstStyle/>
          <a:p>
            <a:r>
              <a:rPr lang="en-GB" sz="2400" dirty="0"/>
              <a:t>Decorate the crown using:</a:t>
            </a:r>
          </a:p>
          <a:p>
            <a:pPr marL="457200" indent="-457200">
              <a:buFont typeface="Arial" panose="020B0604020202020204" pitchFamily="34" charset="0"/>
              <a:buChar char="•"/>
            </a:pPr>
            <a:r>
              <a:rPr lang="en-GB" sz="2400" dirty="0"/>
              <a:t>Paper fasteners</a:t>
            </a:r>
          </a:p>
          <a:p>
            <a:pPr marL="457200" indent="-457200">
              <a:buFont typeface="Arial" panose="020B0604020202020204" pitchFamily="34" charset="0"/>
              <a:buChar char="•"/>
            </a:pPr>
            <a:r>
              <a:rPr lang="en-GB" sz="2400" dirty="0"/>
              <a:t>Beads</a:t>
            </a:r>
          </a:p>
          <a:p>
            <a:pPr marL="457200" indent="-457200">
              <a:buFont typeface="Arial" panose="020B0604020202020204" pitchFamily="34" charset="0"/>
              <a:buChar char="•"/>
            </a:pPr>
            <a:r>
              <a:rPr lang="en-GB" sz="2400" dirty="0"/>
              <a:t>Glitter glue</a:t>
            </a:r>
          </a:p>
          <a:p>
            <a:pPr marL="457200" indent="-457200">
              <a:buFont typeface="Arial" panose="020B0604020202020204" pitchFamily="34" charset="0"/>
              <a:buChar char="•"/>
            </a:pPr>
            <a:r>
              <a:rPr lang="en-GB" sz="2400" dirty="0"/>
              <a:t>Sequins</a:t>
            </a:r>
          </a:p>
          <a:p>
            <a:pPr marL="457200" indent="-457200">
              <a:buFont typeface="Arial" panose="020B0604020202020204" pitchFamily="34" charset="0"/>
              <a:buChar char="•"/>
            </a:pPr>
            <a:r>
              <a:rPr lang="en-GB" sz="2400" dirty="0"/>
              <a:t>Tinsel paper</a:t>
            </a:r>
          </a:p>
          <a:p>
            <a:pPr marL="457200" indent="-457200">
              <a:buFont typeface="Arial" panose="020B0604020202020204" pitchFamily="34" charset="0"/>
              <a:buChar char="•"/>
            </a:pPr>
            <a:r>
              <a:rPr lang="en-GB" sz="2400" dirty="0"/>
              <a:t>Gem-style stickers</a:t>
            </a:r>
          </a:p>
          <a:p>
            <a:pPr marL="457200" indent="-457200">
              <a:buFont typeface="Arial" panose="020B0604020202020204" pitchFamily="34" charset="0"/>
              <a:buChar char="•"/>
            </a:pPr>
            <a:r>
              <a:rPr lang="en-GB" sz="2400" dirty="0"/>
              <a:t>Paint</a:t>
            </a:r>
          </a:p>
          <a:p>
            <a:endParaRPr lang="en-GB" sz="2400" dirty="0"/>
          </a:p>
          <a:p>
            <a:pPr marL="457200" indent="-457200">
              <a:buFont typeface="Arial" panose="020B0604020202020204" pitchFamily="34" charset="0"/>
              <a:buChar char="•"/>
            </a:pPr>
            <a:endParaRPr lang="en-GB" sz="2400" dirty="0"/>
          </a:p>
        </p:txBody>
      </p:sp>
      <p:pic>
        <p:nvPicPr>
          <p:cNvPr id="7" name="Picture 6">
            <a:extLst>
              <a:ext uri="{FF2B5EF4-FFF2-40B4-BE49-F238E27FC236}">
                <a16:creationId xmlns:a16="http://schemas.microsoft.com/office/drawing/2014/main" id="{4096EBF8-2999-434E-8266-09D2EF5869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9683" t="4286" r="10953" b="5767"/>
          <a:stretch/>
        </p:blipFill>
        <p:spPr>
          <a:xfrm rot="5400000">
            <a:off x="4808602" y="1755175"/>
            <a:ext cx="3278962" cy="3188919"/>
          </a:xfrm>
          <a:prstGeom prst="rect">
            <a:avLst/>
          </a:prstGeom>
        </p:spPr>
      </p:pic>
    </p:spTree>
    <p:extLst>
      <p:ext uri="{BB962C8B-B14F-4D97-AF65-F5344CB8AC3E}">
        <p14:creationId xmlns:p14="http://schemas.microsoft.com/office/powerpoint/2010/main" val="1308012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99C4D6-3205-43EF-AF3E-5F32B2CD4C9B}"/>
              </a:ext>
            </a:extLst>
          </p:cNvPr>
          <p:cNvSpPr txBox="1"/>
          <p:nvPr/>
        </p:nvSpPr>
        <p:spPr>
          <a:xfrm>
            <a:off x="487896" y="1074509"/>
            <a:ext cx="8168208"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0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2350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079896-395F-7CC2-F72B-05726F3B7460}"/>
              </a:ext>
            </a:extLst>
          </p:cNvPr>
          <p:cNvSpPr txBox="1"/>
          <p:nvPr/>
        </p:nvSpPr>
        <p:spPr>
          <a:xfrm>
            <a:off x="270386" y="1834987"/>
            <a:ext cx="8603226" cy="3785652"/>
          </a:xfrm>
          <a:prstGeom prst="rect">
            <a:avLst/>
          </a:prstGeom>
          <a:noFill/>
        </p:spPr>
        <p:txBody>
          <a:bodyPr wrap="square">
            <a:spAutoFit/>
          </a:bodyPr>
          <a:lstStyle/>
          <a:p>
            <a:pPr marL="342900" indent="-342900" algn="l">
              <a:buFont typeface="Arial" panose="020B0604020202020204" pitchFamily="34" charset="0"/>
              <a:buChar char="•"/>
            </a:pPr>
            <a:r>
              <a:rPr lang="en-GB" sz="2400" i="0" dirty="0">
                <a:solidFill>
                  <a:srgbClr val="0B0C0C"/>
                </a:solidFill>
                <a:effectLst/>
              </a:rPr>
              <a:t>The coronation of King Charles III will take place on Saturday 6 May 2023</a:t>
            </a:r>
          </a:p>
          <a:p>
            <a:pPr marL="342900" indent="-342900" algn="l">
              <a:buFont typeface="Arial" panose="020B0604020202020204" pitchFamily="34" charset="0"/>
              <a:buChar char="•"/>
            </a:pPr>
            <a:r>
              <a:rPr lang="en-GB" sz="2400" dirty="0">
                <a:solidFill>
                  <a:srgbClr val="0B0C0C"/>
                </a:solidFill>
              </a:rPr>
              <a:t>There will be a bank holiday on Monday 8 May</a:t>
            </a:r>
            <a:endParaRPr lang="en-GB" sz="2400" i="0" dirty="0">
              <a:solidFill>
                <a:srgbClr val="0B0C0C"/>
              </a:solidFill>
              <a:effectLst/>
            </a:endParaRPr>
          </a:p>
          <a:p>
            <a:pPr marL="342900" indent="-342900" algn="l">
              <a:buFont typeface="Arial" panose="020B0604020202020204" pitchFamily="34" charset="0"/>
              <a:buChar char="•"/>
            </a:pPr>
            <a:r>
              <a:rPr lang="en-GB" sz="2400" dirty="0">
                <a:solidFill>
                  <a:srgbClr val="0B0C0C"/>
                </a:solidFill>
              </a:rPr>
              <a:t>Lots of </a:t>
            </a:r>
            <a:r>
              <a:rPr lang="en-GB" sz="2400" i="0" dirty="0">
                <a:solidFill>
                  <a:srgbClr val="0B0C0C"/>
                </a:solidFill>
                <a:effectLst/>
              </a:rPr>
              <a:t>public events will take place to celebrate this historic event</a:t>
            </a:r>
          </a:p>
          <a:p>
            <a:pPr algn="l"/>
            <a:endParaRPr lang="en-GB" sz="2400" i="0" dirty="0">
              <a:solidFill>
                <a:srgbClr val="0B0C0C"/>
              </a:solidFill>
              <a:effectLst/>
            </a:endParaRPr>
          </a:p>
          <a:p>
            <a:pPr algn="l"/>
            <a:r>
              <a:rPr lang="en-GB" sz="2400" dirty="0">
                <a:solidFill>
                  <a:srgbClr val="0B0C0C"/>
                </a:solidFill>
              </a:rPr>
              <a:t>Your task:</a:t>
            </a:r>
            <a:endParaRPr lang="en-GB" sz="2400" i="0" dirty="0">
              <a:solidFill>
                <a:srgbClr val="0B0C0C"/>
              </a:solidFill>
              <a:effectLst/>
            </a:endParaRPr>
          </a:p>
          <a:p>
            <a:pPr marL="342900" indent="-342900" algn="l">
              <a:buFont typeface="Arial" panose="020B0604020202020204" pitchFamily="34" charset="0"/>
              <a:buChar char="•"/>
            </a:pPr>
            <a:r>
              <a:rPr lang="en-US" sz="2400" b="1" dirty="0">
                <a:effectLst/>
              </a:rPr>
              <a:t>Design and make a crown that is fit for a king</a:t>
            </a:r>
            <a:r>
              <a:rPr lang="en-GB" sz="2400" b="1" dirty="0">
                <a:effectLst/>
              </a:rPr>
              <a:t>!</a:t>
            </a:r>
          </a:p>
          <a:p>
            <a:pPr marL="342900" indent="-342900" algn="l">
              <a:buFont typeface="Arial" panose="020B0604020202020204" pitchFamily="34" charset="0"/>
              <a:buChar char="•"/>
            </a:pPr>
            <a:endParaRPr lang="en-GB" sz="2400" b="1" dirty="0">
              <a:effectLst/>
            </a:endParaRPr>
          </a:p>
          <a:p>
            <a:pPr marL="342900" indent="-342900" algn="l">
              <a:buFont typeface="Arial" panose="020B0604020202020204" pitchFamily="34" charset="0"/>
              <a:buChar char="•"/>
            </a:pPr>
            <a:endParaRPr lang="en-GB" sz="2400" b="1" dirty="0">
              <a:effectLst/>
              <a:latin typeface="GDS Transport"/>
            </a:endParaRPr>
          </a:p>
        </p:txBody>
      </p:sp>
      <p:sp>
        <p:nvSpPr>
          <p:cNvPr id="5" name="Title 1">
            <a:extLst>
              <a:ext uri="{FF2B5EF4-FFF2-40B4-BE49-F238E27FC236}">
                <a16:creationId xmlns:a16="http://schemas.microsoft.com/office/drawing/2014/main" id="{DEF2421B-11CB-6A31-FD3A-C1B895593922}"/>
              </a:ext>
            </a:extLst>
          </p:cNvPr>
          <p:cNvSpPr txBox="1">
            <a:spLocks/>
          </p:cNvSpPr>
          <p:nvPr/>
        </p:nvSpPr>
        <p:spPr>
          <a:xfrm>
            <a:off x="190459" y="1101343"/>
            <a:ext cx="2954677"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Design brief</a:t>
            </a:r>
          </a:p>
        </p:txBody>
      </p:sp>
    </p:spTree>
    <p:extLst>
      <p:ext uri="{BB962C8B-B14F-4D97-AF65-F5344CB8AC3E}">
        <p14:creationId xmlns:p14="http://schemas.microsoft.com/office/powerpoint/2010/main" val="649822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text, businesscard&#10;&#10;Description automatically generated">
            <a:extLst>
              <a:ext uri="{FF2B5EF4-FFF2-40B4-BE49-F238E27FC236}">
                <a16:creationId xmlns:a16="http://schemas.microsoft.com/office/drawing/2014/main" id="{ADF34BDE-E083-46FE-AA72-EB576449EE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3644" b="28870"/>
          <a:stretch/>
        </p:blipFill>
        <p:spPr>
          <a:xfrm rot="1641814">
            <a:off x="4296603" y="2742810"/>
            <a:ext cx="4248931" cy="1513216"/>
          </a:xfrm>
          <a:prstGeom prst="rect">
            <a:avLst/>
          </a:prstGeom>
        </p:spPr>
      </p:pic>
      <p:sp>
        <p:nvSpPr>
          <p:cNvPr id="4" name="Content Placeholder 4">
            <a:extLst>
              <a:ext uri="{FF2B5EF4-FFF2-40B4-BE49-F238E27FC236}">
                <a16:creationId xmlns:a16="http://schemas.microsoft.com/office/drawing/2014/main" id="{EE2EF658-D538-43CE-AF9F-BA96D6F00323}"/>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Equipment and resources</a:t>
            </a:r>
          </a:p>
          <a:p>
            <a:pPr algn="l"/>
            <a:endParaRPr lang="en-GB" sz="2800" dirty="0"/>
          </a:p>
          <a:p>
            <a:pPr algn="l"/>
            <a:endParaRPr lang="en-GB" sz="3200" dirty="0"/>
          </a:p>
          <a:p>
            <a:endParaRPr lang="en-GB" dirty="0"/>
          </a:p>
        </p:txBody>
      </p:sp>
      <p:sp>
        <p:nvSpPr>
          <p:cNvPr id="7" name="TextBox 6">
            <a:extLst>
              <a:ext uri="{FF2B5EF4-FFF2-40B4-BE49-F238E27FC236}">
                <a16:creationId xmlns:a16="http://schemas.microsoft.com/office/drawing/2014/main" id="{6E5F4ECA-871B-4469-B8DA-A8D09792A3B5}"/>
              </a:ext>
            </a:extLst>
          </p:cNvPr>
          <p:cNvSpPr txBox="1"/>
          <p:nvPr/>
        </p:nvSpPr>
        <p:spPr>
          <a:xfrm>
            <a:off x="97869" y="1710153"/>
            <a:ext cx="4474131" cy="3847207"/>
          </a:xfrm>
          <a:prstGeom prst="rect">
            <a:avLst/>
          </a:prstGeom>
          <a:noFill/>
        </p:spPr>
        <p:txBody>
          <a:bodyPr wrap="square" rtlCol="0">
            <a:spAutoFit/>
          </a:bodyPr>
          <a:lstStyle/>
          <a:p>
            <a:pPr marL="457200" indent="-457200">
              <a:buFont typeface="Arial" panose="020B0604020202020204" pitchFamily="34" charset="0"/>
              <a:buChar char="•"/>
            </a:pPr>
            <a:r>
              <a:rPr lang="en-GB" sz="2400" dirty="0"/>
              <a:t>Coloured card</a:t>
            </a:r>
          </a:p>
          <a:p>
            <a:pPr marL="457200" indent="-457200">
              <a:buFont typeface="Arial" panose="020B0604020202020204" pitchFamily="34" charset="0"/>
              <a:buChar char="•"/>
            </a:pPr>
            <a:r>
              <a:rPr lang="en-GB" sz="2400" dirty="0"/>
              <a:t>Coloured crepe paper</a:t>
            </a:r>
          </a:p>
          <a:p>
            <a:pPr marL="457200" indent="-457200">
              <a:buFont typeface="Arial" panose="020B0604020202020204" pitchFamily="34" charset="0"/>
              <a:buChar char="•"/>
            </a:pPr>
            <a:r>
              <a:rPr lang="en-GB" sz="2400" dirty="0"/>
              <a:t>Scissors</a:t>
            </a:r>
          </a:p>
          <a:p>
            <a:pPr marL="457200" indent="-457200">
              <a:buFont typeface="Arial" panose="020B0604020202020204" pitchFamily="34" charset="0"/>
              <a:buChar char="•"/>
            </a:pPr>
            <a:r>
              <a:rPr lang="en-GB" sz="2400" dirty="0"/>
              <a:t>Glue stick</a:t>
            </a:r>
          </a:p>
          <a:p>
            <a:pPr marL="457200" indent="-457200">
              <a:buFont typeface="Arial" panose="020B0604020202020204" pitchFamily="34" charset="0"/>
              <a:buChar char="•"/>
            </a:pPr>
            <a:r>
              <a:rPr lang="en-GB" sz="2400" dirty="0"/>
              <a:t>Sticky tape</a:t>
            </a:r>
          </a:p>
          <a:p>
            <a:pPr marL="457200" indent="-457200">
              <a:buFont typeface="Arial" panose="020B0604020202020204" pitchFamily="34" charset="0"/>
              <a:buChar char="•"/>
            </a:pPr>
            <a:r>
              <a:rPr lang="en-GB" sz="2400" dirty="0"/>
              <a:t>Sticky tack</a:t>
            </a:r>
          </a:p>
          <a:p>
            <a:pPr marL="457200" indent="-457200">
              <a:buFont typeface="Arial" panose="020B0604020202020204" pitchFamily="34" charset="0"/>
              <a:buChar char="•"/>
            </a:pPr>
            <a:r>
              <a:rPr lang="en-GB" sz="2400" dirty="0"/>
              <a:t>Sharp pencil</a:t>
            </a:r>
          </a:p>
          <a:p>
            <a:pPr marL="457200" indent="-457200">
              <a:buFont typeface="Arial" panose="020B0604020202020204" pitchFamily="34" charset="0"/>
              <a:buChar char="•"/>
            </a:pPr>
            <a:r>
              <a:rPr lang="en-GB" sz="2400" dirty="0"/>
              <a:t>Paper fastener</a:t>
            </a:r>
          </a:p>
          <a:p>
            <a:pPr marL="457200" indent="-457200">
              <a:buFont typeface="Arial" panose="020B0604020202020204" pitchFamily="34" charset="0"/>
              <a:buChar char="•"/>
            </a:pPr>
            <a:r>
              <a:rPr lang="en-GB" sz="2400" dirty="0"/>
              <a:t>Decorative items!</a:t>
            </a:r>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3821832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text, businesscard&#10;&#10;Description automatically generated">
            <a:extLst>
              <a:ext uri="{FF2B5EF4-FFF2-40B4-BE49-F238E27FC236}">
                <a16:creationId xmlns:a16="http://schemas.microsoft.com/office/drawing/2014/main" id="{ADF34BDE-E083-46FE-AA72-EB576449EE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3644" b="28870"/>
          <a:stretch/>
        </p:blipFill>
        <p:spPr>
          <a:xfrm>
            <a:off x="4882017" y="2072109"/>
            <a:ext cx="3821214" cy="1360889"/>
          </a:xfrm>
          <a:prstGeom prst="rect">
            <a:avLst/>
          </a:prstGeom>
        </p:spPr>
      </p:pic>
      <p:pic>
        <p:nvPicPr>
          <p:cNvPr id="5" name="Picture 4" descr="Logo&#10;&#10;Description automatically generated">
            <a:extLst>
              <a:ext uri="{FF2B5EF4-FFF2-40B4-BE49-F238E27FC236}">
                <a16:creationId xmlns:a16="http://schemas.microsoft.com/office/drawing/2014/main" id="{99624549-9149-4B4B-B635-0F38B7FF18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4170" r="28235"/>
          <a:stretch/>
        </p:blipFill>
        <p:spPr>
          <a:xfrm rot="5400000">
            <a:off x="4788317" y="3184963"/>
            <a:ext cx="2157251" cy="2809190"/>
          </a:xfrm>
          <a:prstGeom prst="rect">
            <a:avLst/>
          </a:prstGeom>
        </p:spPr>
      </p:pic>
      <p:sp>
        <p:nvSpPr>
          <p:cNvPr id="4" name="Content Placeholder 4">
            <a:extLst>
              <a:ext uri="{FF2B5EF4-FFF2-40B4-BE49-F238E27FC236}">
                <a16:creationId xmlns:a16="http://schemas.microsoft.com/office/drawing/2014/main" id="{EE2EF658-D538-43CE-AF9F-BA96D6F00323}"/>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1 Headband</a:t>
            </a:r>
          </a:p>
          <a:p>
            <a:pPr algn="l"/>
            <a:endParaRPr lang="en-GB" sz="2800" dirty="0"/>
          </a:p>
          <a:p>
            <a:pPr algn="l"/>
            <a:endParaRPr lang="en-GB" sz="3200" dirty="0"/>
          </a:p>
          <a:p>
            <a:endParaRPr lang="en-GB" dirty="0"/>
          </a:p>
        </p:txBody>
      </p:sp>
      <p:sp>
        <p:nvSpPr>
          <p:cNvPr id="7" name="TextBox 6">
            <a:extLst>
              <a:ext uri="{FF2B5EF4-FFF2-40B4-BE49-F238E27FC236}">
                <a16:creationId xmlns:a16="http://schemas.microsoft.com/office/drawing/2014/main" id="{6E5F4ECA-871B-4469-B8DA-A8D09792A3B5}"/>
              </a:ext>
            </a:extLst>
          </p:cNvPr>
          <p:cNvSpPr txBox="1"/>
          <p:nvPr/>
        </p:nvSpPr>
        <p:spPr>
          <a:xfrm>
            <a:off x="97869" y="1710153"/>
            <a:ext cx="4474131" cy="3847207"/>
          </a:xfrm>
          <a:prstGeom prst="rect">
            <a:avLst/>
          </a:prstGeom>
          <a:noFill/>
        </p:spPr>
        <p:txBody>
          <a:bodyPr wrap="square" rtlCol="0">
            <a:spAutoFit/>
          </a:bodyPr>
          <a:lstStyle/>
          <a:p>
            <a:pPr marL="457200" indent="-457200">
              <a:buFont typeface="Arial" panose="020B0604020202020204" pitchFamily="34" charset="0"/>
              <a:buChar char="•"/>
            </a:pPr>
            <a:r>
              <a:rPr lang="en-GB" sz="2400" dirty="0"/>
              <a:t>Using coloured card</a:t>
            </a:r>
          </a:p>
          <a:p>
            <a:pPr marL="457200" indent="-457200">
              <a:buFont typeface="Arial" panose="020B0604020202020204" pitchFamily="34" charset="0"/>
              <a:buChar char="•"/>
            </a:pPr>
            <a:r>
              <a:rPr lang="en-GB" sz="2400" dirty="0"/>
              <a:t>Carefully cut out a 40 mm wide strip</a:t>
            </a:r>
          </a:p>
          <a:p>
            <a:pPr marL="457200" indent="-457200">
              <a:buFont typeface="Arial" panose="020B0604020202020204" pitchFamily="34" charset="0"/>
              <a:buChar char="•"/>
            </a:pPr>
            <a:r>
              <a:rPr lang="en-GB" sz="2400" dirty="0"/>
              <a:t>Check that the strip is long enough to go around your head, with a small overlap</a:t>
            </a:r>
          </a:p>
          <a:p>
            <a:pPr marL="457200" indent="-457200">
              <a:buFont typeface="Arial" panose="020B0604020202020204" pitchFamily="34" charset="0"/>
              <a:buChar char="•"/>
            </a:pPr>
            <a:r>
              <a:rPr lang="en-GB" sz="2400" dirty="0"/>
              <a:t>Glue the ends to form a circle</a:t>
            </a:r>
          </a:p>
          <a:p>
            <a:pPr marL="457200" indent="-457200">
              <a:buFont typeface="Arial" panose="020B0604020202020204" pitchFamily="34" charset="0"/>
              <a:buChar char="•"/>
            </a:pPr>
            <a:r>
              <a:rPr lang="en-GB" sz="2400" dirty="0"/>
              <a:t>Add sticky tape to reinforce the join</a:t>
            </a:r>
          </a:p>
          <a:p>
            <a:pPr marL="457200" indent="-457200">
              <a:buFont typeface="Arial" panose="020B0604020202020204" pitchFamily="34" charset="0"/>
              <a:buChar char="•"/>
            </a:pPr>
            <a:endParaRPr lang="en-GB" sz="2800" dirty="0"/>
          </a:p>
        </p:txBody>
      </p:sp>
      <p:sp>
        <p:nvSpPr>
          <p:cNvPr id="8" name="TextBox 7">
            <a:extLst>
              <a:ext uri="{FF2B5EF4-FFF2-40B4-BE49-F238E27FC236}">
                <a16:creationId xmlns:a16="http://schemas.microsoft.com/office/drawing/2014/main" id="{A0A13EE3-2170-4069-BFF1-6E0738388205}"/>
              </a:ext>
            </a:extLst>
          </p:cNvPr>
          <p:cNvSpPr txBox="1"/>
          <p:nvPr/>
        </p:nvSpPr>
        <p:spPr>
          <a:xfrm>
            <a:off x="3325132" y="1038636"/>
            <a:ext cx="715736" cy="584775"/>
          </a:xfrm>
          <a:prstGeom prst="rect">
            <a:avLst/>
          </a:prstGeom>
          <a:noFill/>
        </p:spPr>
        <p:txBody>
          <a:bodyPr wrap="square">
            <a:spAutoFit/>
          </a:bodyPr>
          <a:lstStyle/>
          <a:p>
            <a:r>
              <a:rPr lang="en-GB" sz="32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3200" dirty="0"/>
          </a:p>
        </p:txBody>
      </p:sp>
    </p:spTree>
    <p:extLst>
      <p:ext uri="{BB962C8B-B14F-4D97-AF65-F5344CB8AC3E}">
        <p14:creationId xmlns:p14="http://schemas.microsoft.com/office/powerpoint/2010/main" val="4111105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EE2EF658-D538-43CE-AF9F-BA96D6F00323}"/>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2 Cutting the head straps</a:t>
            </a:r>
          </a:p>
          <a:p>
            <a:pPr algn="l"/>
            <a:endParaRPr lang="en-GB" sz="2800" dirty="0"/>
          </a:p>
          <a:p>
            <a:pPr algn="l"/>
            <a:endParaRPr lang="en-GB" sz="3200" dirty="0"/>
          </a:p>
          <a:p>
            <a:endParaRPr lang="en-GB" dirty="0"/>
          </a:p>
        </p:txBody>
      </p:sp>
      <p:sp>
        <p:nvSpPr>
          <p:cNvPr id="7" name="TextBox 6">
            <a:extLst>
              <a:ext uri="{FF2B5EF4-FFF2-40B4-BE49-F238E27FC236}">
                <a16:creationId xmlns:a16="http://schemas.microsoft.com/office/drawing/2014/main" id="{6E5F4ECA-871B-4469-B8DA-A8D09792A3B5}"/>
              </a:ext>
            </a:extLst>
          </p:cNvPr>
          <p:cNvSpPr txBox="1"/>
          <p:nvPr/>
        </p:nvSpPr>
        <p:spPr>
          <a:xfrm>
            <a:off x="97869" y="1710153"/>
            <a:ext cx="4474131" cy="1938992"/>
          </a:xfrm>
          <a:prstGeom prst="rect">
            <a:avLst/>
          </a:prstGeom>
          <a:noFill/>
        </p:spPr>
        <p:txBody>
          <a:bodyPr wrap="square" rtlCol="0">
            <a:spAutoFit/>
          </a:bodyPr>
          <a:lstStyle/>
          <a:p>
            <a:pPr marL="457200" indent="-457200">
              <a:buFont typeface="Arial" panose="020B0604020202020204" pitchFamily="34" charset="0"/>
              <a:buChar char="•"/>
            </a:pPr>
            <a:r>
              <a:rPr lang="en-GB" sz="2400" dirty="0"/>
              <a:t>Cut out the shapes on the crown activity sheet</a:t>
            </a:r>
          </a:p>
          <a:p>
            <a:pPr marL="457200" indent="-457200">
              <a:buFont typeface="Arial" panose="020B0604020202020204" pitchFamily="34" charset="0"/>
              <a:buChar char="•"/>
            </a:pPr>
            <a:r>
              <a:rPr lang="en-GB" sz="2400" dirty="0"/>
              <a:t>On black card, draw around the head strap template</a:t>
            </a:r>
          </a:p>
          <a:p>
            <a:pPr marL="457200" indent="-457200">
              <a:buFont typeface="Arial" panose="020B0604020202020204" pitchFamily="34" charset="0"/>
              <a:buChar char="•"/>
            </a:pPr>
            <a:r>
              <a:rPr lang="en-GB" sz="2400" dirty="0"/>
              <a:t>Cut out </a:t>
            </a:r>
            <a:r>
              <a:rPr lang="en-GB" sz="2400" b="1" dirty="0"/>
              <a:t>two</a:t>
            </a:r>
            <a:r>
              <a:rPr lang="en-GB" sz="2400" dirty="0"/>
              <a:t> head straps</a:t>
            </a:r>
            <a:endParaRPr lang="en-GB" sz="2800" dirty="0"/>
          </a:p>
        </p:txBody>
      </p:sp>
      <p:pic>
        <p:nvPicPr>
          <p:cNvPr id="6" name="Picture 5">
            <a:extLst>
              <a:ext uri="{FF2B5EF4-FFF2-40B4-BE49-F238E27FC236}">
                <a16:creationId xmlns:a16="http://schemas.microsoft.com/office/drawing/2014/main" id="{F9D974B6-732D-49B3-95CE-60A287FC8D32}"/>
              </a:ext>
            </a:extLst>
          </p:cNvPr>
          <p:cNvPicPr>
            <a:picLocks noChangeAspect="1"/>
          </p:cNvPicPr>
          <p:nvPr/>
        </p:nvPicPr>
        <p:blipFill>
          <a:blip r:embed="rId3"/>
          <a:srcRect/>
          <a:stretch/>
        </p:blipFill>
        <p:spPr>
          <a:xfrm>
            <a:off x="5389057" y="1623560"/>
            <a:ext cx="3081915" cy="4344033"/>
          </a:xfrm>
          <a:prstGeom prst="rect">
            <a:avLst/>
          </a:prstGeom>
        </p:spPr>
      </p:pic>
      <p:pic>
        <p:nvPicPr>
          <p:cNvPr id="8" name="Picture 7" descr="Logo&#10;&#10;Description automatically generated">
            <a:extLst>
              <a:ext uri="{FF2B5EF4-FFF2-40B4-BE49-F238E27FC236}">
                <a16:creationId xmlns:a16="http://schemas.microsoft.com/office/drawing/2014/main" id="{1B8D2C00-8CFA-4738-934E-249215C167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8677" t="3447" r="18076" b="4731"/>
          <a:stretch/>
        </p:blipFill>
        <p:spPr>
          <a:xfrm rot="5400000">
            <a:off x="1723687" y="3047496"/>
            <a:ext cx="1707931" cy="3537739"/>
          </a:xfrm>
          <a:prstGeom prst="rect">
            <a:avLst/>
          </a:prstGeom>
        </p:spPr>
      </p:pic>
      <p:sp>
        <p:nvSpPr>
          <p:cNvPr id="9" name="TextBox 8">
            <a:extLst>
              <a:ext uri="{FF2B5EF4-FFF2-40B4-BE49-F238E27FC236}">
                <a16:creationId xmlns:a16="http://schemas.microsoft.com/office/drawing/2014/main" id="{3CBF67E0-4A61-4F6C-B036-E6D854A35AC7}"/>
              </a:ext>
            </a:extLst>
          </p:cNvPr>
          <p:cNvSpPr txBox="1"/>
          <p:nvPr/>
        </p:nvSpPr>
        <p:spPr>
          <a:xfrm>
            <a:off x="5897434" y="1038785"/>
            <a:ext cx="715736" cy="584775"/>
          </a:xfrm>
          <a:prstGeom prst="rect">
            <a:avLst/>
          </a:prstGeom>
          <a:noFill/>
        </p:spPr>
        <p:txBody>
          <a:bodyPr wrap="square">
            <a:spAutoFit/>
          </a:bodyPr>
          <a:lstStyle/>
          <a:p>
            <a:r>
              <a:rPr lang="en-GB" sz="32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3200" dirty="0"/>
          </a:p>
        </p:txBody>
      </p:sp>
    </p:spTree>
    <p:extLst>
      <p:ext uri="{BB962C8B-B14F-4D97-AF65-F5344CB8AC3E}">
        <p14:creationId xmlns:p14="http://schemas.microsoft.com/office/powerpoint/2010/main" val="4130298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EF2B4B3-8DA0-4CCD-9E1B-33AE4AA948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780" t="6746" r="15051"/>
          <a:stretch/>
        </p:blipFill>
        <p:spPr>
          <a:xfrm rot="5400000">
            <a:off x="5578641" y="1070804"/>
            <a:ext cx="2045613" cy="2338951"/>
          </a:xfrm>
          <a:prstGeom prst="rect">
            <a:avLst/>
          </a:prstGeom>
        </p:spPr>
      </p:pic>
      <p:pic>
        <p:nvPicPr>
          <p:cNvPr id="7" name="Picture 6" descr="Logo&#10;&#10;Description automatically generated">
            <a:extLst>
              <a:ext uri="{FF2B5EF4-FFF2-40B4-BE49-F238E27FC236}">
                <a16:creationId xmlns:a16="http://schemas.microsoft.com/office/drawing/2014/main" id="{8201697A-518F-4EB1-B3E3-CB55785F3A7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7904" t="3815" r="3643"/>
          <a:stretch/>
        </p:blipFill>
        <p:spPr>
          <a:xfrm rot="5400000">
            <a:off x="6102042" y="3463497"/>
            <a:ext cx="2211527" cy="2330595"/>
          </a:xfrm>
          <a:prstGeom prst="rect">
            <a:avLst/>
          </a:prstGeom>
        </p:spPr>
      </p:pic>
      <p:pic>
        <p:nvPicPr>
          <p:cNvPr id="8" name="Picture 7" descr="Text&#10;&#10;Description automatically generated">
            <a:extLst>
              <a:ext uri="{FF2B5EF4-FFF2-40B4-BE49-F238E27FC236}">
                <a16:creationId xmlns:a16="http://schemas.microsoft.com/office/drawing/2014/main" id="{3D4EBBC1-DAB9-4E03-A6A3-91957A10069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1547" r="39244"/>
          <a:stretch/>
        </p:blipFill>
        <p:spPr>
          <a:xfrm rot="5400000">
            <a:off x="3670440" y="3997112"/>
            <a:ext cx="1206014" cy="1838077"/>
          </a:xfrm>
          <a:prstGeom prst="rect">
            <a:avLst/>
          </a:prstGeom>
        </p:spPr>
      </p:pic>
      <p:sp>
        <p:nvSpPr>
          <p:cNvPr id="6" name="Content Placeholder 4">
            <a:extLst>
              <a:ext uri="{FF2B5EF4-FFF2-40B4-BE49-F238E27FC236}">
                <a16:creationId xmlns:a16="http://schemas.microsoft.com/office/drawing/2014/main" id="{9356D0CC-F4B5-46A0-A791-42ADD7AF379B}"/>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3 Head straps</a:t>
            </a:r>
          </a:p>
          <a:p>
            <a:pPr algn="l"/>
            <a:endParaRPr lang="en-GB" sz="2800" dirty="0"/>
          </a:p>
          <a:p>
            <a:pPr algn="l"/>
            <a:endParaRPr lang="en-GB" sz="3200" dirty="0"/>
          </a:p>
          <a:p>
            <a:endParaRPr lang="en-GB" dirty="0"/>
          </a:p>
        </p:txBody>
      </p:sp>
      <p:sp>
        <p:nvSpPr>
          <p:cNvPr id="9" name="TextBox 8">
            <a:extLst>
              <a:ext uri="{FF2B5EF4-FFF2-40B4-BE49-F238E27FC236}">
                <a16:creationId xmlns:a16="http://schemas.microsoft.com/office/drawing/2014/main" id="{4D39291F-1B4A-4BE8-94C5-09478765852D}"/>
              </a:ext>
            </a:extLst>
          </p:cNvPr>
          <p:cNvSpPr txBox="1"/>
          <p:nvPr/>
        </p:nvSpPr>
        <p:spPr>
          <a:xfrm>
            <a:off x="97869" y="1710153"/>
            <a:ext cx="5094617" cy="2308324"/>
          </a:xfrm>
          <a:prstGeom prst="rect">
            <a:avLst/>
          </a:prstGeom>
          <a:noFill/>
        </p:spPr>
        <p:txBody>
          <a:bodyPr wrap="square" rtlCol="0">
            <a:spAutoFit/>
          </a:bodyPr>
          <a:lstStyle/>
          <a:p>
            <a:pPr marL="457200" indent="-457200">
              <a:buFont typeface="Arial" panose="020B0604020202020204" pitchFamily="34" charset="0"/>
              <a:buChar char="•"/>
            </a:pPr>
            <a:r>
              <a:rPr lang="en-GB" sz="2400" dirty="0"/>
              <a:t>Glue the first strap across the headband</a:t>
            </a:r>
          </a:p>
          <a:p>
            <a:pPr marL="457200" indent="-457200">
              <a:buFont typeface="Arial" panose="020B0604020202020204" pitchFamily="34" charset="0"/>
              <a:buChar char="•"/>
            </a:pPr>
            <a:r>
              <a:rPr lang="en-GB" sz="2400" dirty="0"/>
              <a:t>Try on the crown and adjust to fit</a:t>
            </a:r>
          </a:p>
          <a:p>
            <a:pPr marL="457200" indent="-457200">
              <a:buFont typeface="Arial" panose="020B0604020202020204" pitchFamily="34" charset="0"/>
              <a:buChar char="•"/>
            </a:pPr>
            <a:r>
              <a:rPr lang="en-GB" sz="2400" dirty="0"/>
              <a:t>Glue the second strap into place</a:t>
            </a:r>
          </a:p>
          <a:p>
            <a:pPr marL="457200" indent="-457200">
              <a:buFont typeface="Arial" panose="020B0604020202020204" pitchFamily="34" charset="0"/>
              <a:buChar char="•"/>
            </a:pPr>
            <a:r>
              <a:rPr lang="en-GB" sz="2400" dirty="0"/>
              <a:t>Add sticky tape to secure the straps to the headband</a:t>
            </a:r>
            <a:endParaRPr lang="en-GB" sz="2800" dirty="0"/>
          </a:p>
        </p:txBody>
      </p:sp>
    </p:spTree>
    <p:extLst>
      <p:ext uri="{BB962C8B-B14F-4D97-AF65-F5344CB8AC3E}">
        <p14:creationId xmlns:p14="http://schemas.microsoft.com/office/powerpoint/2010/main" val="3601724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Picture 10" descr="A picture containing text, businesscard&#10;&#10;Description automatically generated">
            <a:extLst>
              <a:ext uri="{FF2B5EF4-FFF2-40B4-BE49-F238E27FC236}">
                <a16:creationId xmlns:a16="http://schemas.microsoft.com/office/drawing/2014/main" id="{53AE3EA7-8547-4195-886B-8E7CD3D95F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925" t="12061" r="4741" b="16644"/>
          <a:stretch/>
        </p:blipFill>
        <p:spPr>
          <a:xfrm rot="10800000">
            <a:off x="4714694" y="1685343"/>
            <a:ext cx="3943796" cy="2259406"/>
          </a:xfrm>
          <a:prstGeom prst="rect">
            <a:avLst/>
          </a:prstGeom>
        </p:spPr>
      </p:pic>
      <p:sp>
        <p:nvSpPr>
          <p:cNvPr id="4" name="Content Placeholder 4">
            <a:extLst>
              <a:ext uri="{FF2B5EF4-FFF2-40B4-BE49-F238E27FC236}">
                <a16:creationId xmlns:a16="http://schemas.microsoft.com/office/drawing/2014/main" id="{CB5E413E-68A6-4107-BFDC-D968057E1C01}"/>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4 Cutting the crown straps</a:t>
            </a:r>
          </a:p>
          <a:p>
            <a:pPr algn="l"/>
            <a:endParaRPr lang="en-GB" sz="2800" dirty="0"/>
          </a:p>
          <a:p>
            <a:pPr algn="l"/>
            <a:endParaRPr lang="en-GB" sz="3200" dirty="0"/>
          </a:p>
          <a:p>
            <a:endParaRPr lang="en-GB" dirty="0"/>
          </a:p>
        </p:txBody>
      </p:sp>
      <p:sp>
        <p:nvSpPr>
          <p:cNvPr id="5" name="TextBox 4">
            <a:extLst>
              <a:ext uri="{FF2B5EF4-FFF2-40B4-BE49-F238E27FC236}">
                <a16:creationId xmlns:a16="http://schemas.microsoft.com/office/drawing/2014/main" id="{FE10FD20-FB61-46D0-B730-052FD1709DD9}"/>
              </a:ext>
            </a:extLst>
          </p:cNvPr>
          <p:cNvSpPr txBox="1"/>
          <p:nvPr/>
        </p:nvSpPr>
        <p:spPr>
          <a:xfrm>
            <a:off x="97869" y="1710153"/>
            <a:ext cx="4474131" cy="523220"/>
          </a:xfrm>
          <a:prstGeom prst="rect">
            <a:avLst/>
          </a:prstGeom>
          <a:noFill/>
        </p:spPr>
        <p:txBody>
          <a:bodyPr wrap="square" rtlCol="0">
            <a:spAutoFit/>
          </a:bodyPr>
          <a:lstStyle/>
          <a:p>
            <a:pPr marL="457200" indent="-457200">
              <a:buFont typeface="Arial" panose="020B0604020202020204" pitchFamily="34" charset="0"/>
              <a:buChar char="•"/>
            </a:pPr>
            <a:endParaRPr lang="en-GB" sz="2800" dirty="0"/>
          </a:p>
        </p:txBody>
      </p:sp>
      <p:sp>
        <p:nvSpPr>
          <p:cNvPr id="6" name="TextBox 5">
            <a:extLst>
              <a:ext uri="{FF2B5EF4-FFF2-40B4-BE49-F238E27FC236}">
                <a16:creationId xmlns:a16="http://schemas.microsoft.com/office/drawing/2014/main" id="{08D1542B-07CF-496D-B31F-494B68340A59}"/>
              </a:ext>
            </a:extLst>
          </p:cNvPr>
          <p:cNvSpPr txBox="1"/>
          <p:nvPr/>
        </p:nvSpPr>
        <p:spPr>
          <a:xfrm>
            <a:off x="97870" y="1710153"/>
            <a:ext cx="4331438" cy="3046988"/>
          </a:xfrm>
          <a:prstGeom prst="rect">
            <a:avLst/>
          </a:prstGeom>
          <a:noFill/>
        </p:spPr>
        <p:txBody>
          <a:bodyPr wrap="square" rtlCol="0">
            <a:spAutoFit/>
          </a:bodyPr>
          <a:lstStyle/>
          <a:p>
            <a:pPr marL="457200" indent="-457200">
              <a:buFont typeface="Arial" panose="020B0604020202020204" pitchFamily="34" charset="0"/>
              <a:buChar char="•"/>
            </a:pPr>
            <a:r>
              <a:rPr lang="en-GB" sz="2400" dirty="0"/>
              <a:t>On card draw around the crown strap template</a:t>
            </a:r>
          </a:p>
          <a:p>
            <a:pPr marL="457200" indent="-457200">
              <a:buFont typeface="Arial" panose="020B0604020202020204" pitchFamily="34" charset="0"/>
              <a:buChar char="•"/>
            </a:pPr>
            <a:r>
              <a:rPr lang="en-GB" sz="2400" dirty="0"/>
              <a:t>Cut out </a:t>
            </a:r>
            <a:r>
              <a:rPr lang="en-GB" sz="2400" b="1" dirty="0"/>
              <a:t>six</a:t>
            </a:r>
            <a:r>
              <a:rPr lang="en-GB" sz="2400" dirty="0"/>
              <a:t> straps</a:t>
            </a:r>
          </a:p>
          <a:p>
            <a:pPr marL="457200" indent="-457200">
              <a:buFont typeface="Arial" panose="020B0604020202020204" pitchFamily="34" charset="0"/>
              <a:buChar char="•"/>
            </a:pPr>
            <a:r>
              <a:rPr lang="en-GB" sz="2400" dirty="0"/>
              <a:t>Make a hole in each strap using sticky tack and a sharp pencil</a:t>
            </a:r>
          </a:p>
          <a:p>
            <a:pPr marL="457200" indent="-457200">
              <a:buFont typeface="Arial" panose="020B0604020202020204" pitchFamily="34" charset="0"/>
              <a:buChar char="•"/>
            </a:pPr>
            <a:r>
              <a:rPr lang="en-GB" sz="2400" dirty="0"/>
              <a:t>Make a hole at the centre of the head straps</a:t>
            </a:r>
            <a:endParaRPr lang="en-GB" sz="2800" dirty="0"/>
          </a:p>
        </p:txBody>
      </p:sp>
      <p:pic>
        <p:nvPicPr>
          <p:cNvPr id="7" name="Picture 6" descr="A picture containing logo&#10;&#10;Description automatically generated">
            <a:extLst>
              <a:ext uri="{FF2B5EF4-FFF2-40B4-BE49-F238E27FC236}">
                <a16:creationId xmlns:a16="http://schemas.microsoft.com/office/drawing/2014/main" id="{D66A98E1-5F75-433B-B1E6-7A12697BFD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9621" r="7079"/>
          <a:stretch/>
        </p:blipFill>
        <p:spPr>
          <a:xfrm rot="5400000">
            <a:off x="6637146" y="4003537"/>
            <a:ext cx="2032363" cy="1829881"/>
          </a:xfrm>
          <a:prstGeom prst="rect">
            <a:avLst/>
          </a:prstGeom>
        </p:spPr>
      </p:pic>
      <p:pic>
        <p:nvPicPr>
          <p:cNvPr id="9" name="Picture 8" descr="A picture containing indoor, scissors, pair&#10;&#10;Description automatically generated">
            <a:extLst>
              <a:ext uri="{FF2B5EF4-FFF2-40B4-BE49-F238E27FC236}">
                <a16:creationId xmlns:a16="http://schemas.microsoft.com/office/drawing/2014/main" id="{68F5E6C1-0D20-49A2-B712-83627D10D0D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8660"/>
          <a:stretch/>
        </p:blipFill>
        <p:spPr>
          <a:xfrm rot="5400000">
            <a:off x="4473955" y="4066207"/>
            <a:ext cx="1740588" cy="1829882"/>
          </a:xfrm>
          <a:prstGeom prst="rect">
            <a:avLst/>
          </a:prstGeom>
        </p:spPr>
      </p:pic>
      <p:sp>
        <p:nvSpPr>
          <p:cNvPr id="8" name="TextBox 7">
            <a:extLst>
              <a:ext uri="{FF2B5EF4-FFF2-40B4-BE49-F238E27FC236}">
                <a16:creationId xmlns:a16="http://schemas.microsoft.com/office/drawing/2014/main" id="{38AD43CC-0535-4BAB-A7A4-C1D8FCD9A485}"/>
              </a:ext>
            </a:extLst>
          </p:cNvPr>
          <p:cNvSpPr txBox="1"/>
          <p:nvPr/>
        </p:nvSpPr>
        <p:spPr>
          <a:xfrm>
            <a:off x="6022651" y="1046155"/>
            <a:ext cx="715736" cy="584775"/>
          </a:xfrm>
          <a:prstGeom prst="rect">
            <a:avLst/>
          </a:prstGeom>
          <a:noFill/>
        </p:spPr>
        <p:txBody>
          <a:bodyPr wrap="square">
            <a:spAutoFit/>
          </a:bodyPr>
          <a:lstStyle/>
          <a:p>
            <a:r>
              <a:rPr lang="en-GB" sz="32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3200" dirty="0"/>
          </a:p>
        </p:txBody>
      </p:sp>
    </p:spTree>
    <p:extLst>
      <p:ext uri="{BB962C8B-B14F-4D97-AF65-F5344CB8AC3E}">
        <p14:creationId xmlns:p14="http://schemas.microsoft.com/office/powerpoint/2010/main" val="305088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73159942-9148-46DD-A876-BBA26F034AFE}"/>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5 Crown straps</a:t>
            </a:r>
          </a:p>
          <a:p>
            <a:pPr algn="l"/>
            <a:endParaRPr lang="en-GB" sz="2800" dirty="0"/>
          </a:p>
          <a:p>
            <a:pPr algn="l"/>
            <a:endParaRPr lang="en-GB" sz="3200" dirty="0"/>
          </a:p>
          <a:p>
            <a:endParaRPr lang="en-GB" dirty="0"/>
          </a:p>
        </p:txBody>
      </p:sp>
      <p:sp>
        <p:nvSpPr>
          <p:cNvPr id="6" name="TextBox 5">
            <a:extLst>
              <a:ext uri="{FF2B5EF4-FFF2-40B4-BE49-F238E27FC236}">
                <a16:creationId xmlns:a16="http://schemas.microsoft.com/office/drawing/2014/main" id="{38D354C2-2C00-49F5-A768-3D5AF5E61283}"/>
              </a:ext>
            </a:extLst>
          </p:cNvPr>
          <p:cNvSpPr txBox="1"/>
          <p:nvPr/>
        </p:nvSpPr>
        <p:spPr>
          <a:xfrm>
            <a:off x="97870" y="1710153"/>
            <a:ext cx="4331438" cy="1938992"/>
          </a:xfrm>
          <a:prstGeom prst="rect">
            <a:avLst/>
          </a:prstGeom>
          <a:noFill/>
        </p:spPr>
        <p:txBody>
          <a:bodyPr wrap="square" rtlCol="0">
            <a:spAutoFit/>
          </a:bodyPr>
          <a:lstStyle/>
          <a:p>
            <a:pPr marL="457200" indent="-457200">
              <a:buFont typeface="Arial" panose="020B0604020202020204" pitchFamily="34" charset="0"/>
              <a:buChar char="•"/>
            </a:pPr>
            <a:r>
              <a:rPr lang="en-GB" sz="2400" dirty="0"/>
              <a:t>Glue the </a:t>
            </a:r>
            <a:r>
              <a:rPr lang="en-GB" sz="2400" b="1" dirty="0"/>
              <a:t>six </a:t>
            </a:r>
            <a:r>
              <a:rPr lang="en-GB" sz="2400" dirty="0"/>
              <a:t>crown straps in place at the following positions:</a:t>
            </a:r>
          </a:p>
          <a:p>
            <a:endParaRPr lang="en-GB" sz="2400" b="1" dirty="0"/>
          </a:p>
          <a:p>
            <a:pPr lvl="1"/>
            <a:r>
              <a:rPr lang="en-GB" sz="2400" b="1" dirty="0"/>
              <a:t>12</a:t>
            </a:r>
            <a:r>
              <a:rPr lang="en-GB" sz="2400" dirty="0"/>
              <a:t>, </a:t>
            </a:r>
            <a:r>
              <a:rPr lang="en-GB" sz="2400" b="1" dirty="0"/>
              <a:t>2</a:t>
            </a:r>
            <a:r>
              <a:rPr lang="en-GB" sz="2400" dirty="0"/>
              <a:t>, </a:t>
            </a:r>
            <a:r>
              <a:rPr lang="en-GB" sz="2400" b="1" dirty="0"/>
              <a:t>4</a:t>
            </a:r>
            <a:r>
              <a:rPr lang="en-GB" sz="2400" dirty="0"/>
              <a:t>, </a:t>
            </a:r>
            <a:r>
              <a:rPr lang="en-GB" sz="2400" b="1" dirty="0"/>
              <a:t>6</a:t>
            </a:r>
            <a:r>
              <a:rPr lang="en-GB" sz="2400" dirty="0"/>
              <a:t>, </a:t>
            </a:r>
            <a:r>
              <a:rPr lang="en-GB" sz="2400" b="1" dirty="0"/>
              <a:t>8</a:t>
            </a:r>
            <a:r>
              <a:rPr lang="en-GB" sz="2400" dirty="0"/>
              <a:t> and </a:t>
            </a:r>
            <a:r>
              <a:rPr lang="en-GB" sz="2400" b="1" dirty="0"/>
              <a:t>10</a:t>
            </a:r>
            <a:r>
              <a:rPr lang="en-GB" sz="2400" dirty="0"/>
              <a:t> o’clock</a:t>
            </a:r>
          </a:p>
        </p:txBody>
      </p:sp>
      <p:pic>
        <p:nvPicPr>
          <p:cNvPr id="9" name="Picture 8" descr="Shape, circle&#10;&#10;Description automatically generated">
            <a:extLst>
              <a:ext uri="{FF2B5EF4-FFF2-40B4-BE49-F238E27FC236}">
                <a16:creationId xmlns:a16="http://schemas.microsoft.com/office/drawing/2014/main" id="{45F68C66-8052-4B7A-B4B3-D77DCCF000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5481" y="1386303"/>
            <a:ext cx="4331438" cy="4331438"/>
          </a:xfrm>
          <a:prstGeom prst="rect">
            <a:avLst/>
          </a:prstGeom>
        </p:spPr>
      </p:pic>
      <p:pic>
        <p:nvPicPr>
          <p:cNvPr id="7" name="Picture 6">
            <a:extLst>
              <a:ext uri="{FF2B5EF4-FFF2-40B4-BE49-F238E27FC236}">
                <a16:creationId xmlns:a16="http://schemas.microsoft.com/office/drawing/2014/main" id="{D79455BB-BE13-4A0B-A279-6F5506639051}"/>
              </a:ext>
            </a:extLst>
          </p:cNvPr>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 uri="{28A0092B-C50C-407E-A947-70E740481C1C}">
                <a14:useLocalDpi xmlns:a14="http://schemas.microsoft.com/office/drawing/2010/main"/>
              </a:ext>
            </a:extLst>
          </a:blip>
          <a:stretch>
            <a:fillRect/>
          </a:stretch>
        </p:blipFill>
        <p:spPr>
          <a:xfrm>
            <a:off x="5437988" y="2580771"/>
            <a:ext cx="2286423" cy="2282650"/>
          </a:xfrm>
          <a:prstGeom prst="rect">
            <a:avLst/>
          </a:prstGeom>
        </p:spPr>
      </p:pic>
    </p:spTree>
    <p:extLst>
      <p:ext uri="{BB962C8B-B14F-4D97-AF65-F5344CB8AC3E}">
        <p14:creationId xmlns:p14="http://schemas.microsoft.com/office/powerpoint/2010/main" val="12559993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628</TotalTime>
  <Words>562</Words>
  <Application>Microsoft Office PowerPoint</Application>
  <PresentationFormat>On-screen Show (4:3)</PresentationFormat>
  <Paragraphs>94</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GDS Transport</vt:lpstr>
      <vt:lpstr>Segoe UI Emoji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a crown presentation</dc:title>
  <dc:subject>Making and assembling a crown from card strips</dc:subject>
  <dc:creator>Attainment in Education Ltd</dc:creator>
  <cp:keywords>paper crown_x000d_
paper activities_x000d_
make a crown_x000d_
crafts for 5 year olds_x000d_
art and craft with paper_x000d_
how to make a paper crown_x000d_
how to make a crown_x000d_
diy crown_x000d_
crafts for 4 year olds_x000d_
craft activities for 4 year olds_x000d_
easy crafts with paper_x000d_
printable paper crafts_x000d_
arts and crafts for 4 year olds_x000d_
arts and crafts for 5 year olds_x000d_
craft ideas for 4 year olds_x000d_
craft ideas for 5 year olds_x000d_
make your own crown_x000d_
cool crafts with paper_x000d_
dt projects ks2_x000d_
learning primary_x000d_
how to make a crown from paper_x000d_
ks1 dt_x000d_
primary activities_x000d_
paper crafts to do at home_x000d_
paper tearing activity_x000d_
how to make a crown out of paper_x000d_
paper crown craft_x000d_
arts and crafts to do at home with paper_x000d_
how to make a tiara_x000d_
diy tiara_x000d_
fun pap</cp:keywords>
  <cp:lastModifiedBy>Holly Margerison-Smith</cp:lastModifiedBy>
  <cp:revision>67</cp:revision>
  <dcterms:created xsi:type="dcterms:W3CDTF">2017-06-28T15:11:57Z</dcterms:created>
  <dcterms:modified xsi:type="dcterms:W3CDTF">2023-03-13T14:29:26Z</dcterms:modified>
</cp:coreProperties>
</file>