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56" r:id="rId3"/>
    <p:sldId id="273" r:id="rId4"/>
    <p:sldId id="269" r:id="rId5"/>
    <p:sldId id="275" r:id="rId6"/>
    <p:sldId id="259" r:id="rId7"/>
    <p:sldId id="276" r:id="rId8"/>
    <p:sldId id="274" r:id="rId9"/>
    <p:sldId id="277" r:id="rId10"/>
    <p:sldId id="27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66" autoAdjust="0"/>
    <p:restoredTop sz="81178" autoAdjust="0"/>
  </p:normalViewPr>
  <p:slideViewPr>
    <p:cSldViewPr snapToGrid="0" snapToObjects="1">
      <p:cViewPr varScale="1">
        <p:scale>
          <a:sx n="92" d="100"/>
          <a:sy n="92" d="100"/>
        </p:scale>
        <p:origin x="1962" y="96"/>
      </p:cViewPr>
      <p:guideLst>
        <p:guide orient="horz" pos="2160"/>
        <p:guide pos="2880"/>
      </p:guideLst>
    </p:cSldViewPr>
  </p:slideViewPr>
  <p:notesTextViewPr>
    <p:cViewPr>
      <p:scale>
        <a:sx n="1" d="1"/>
        <a:sy n="1" d="1"/>
      </p:scale>
      <p:origin x="0" y="0"/>
    </p:cViewPr>
  </p:notesTextViewPr>
  <p:sorterViewPr>
    <p:cViewPr>
      <p:scale>
        <a:sx n="160" d="100"/>
        <a:sy n="160" d="100"/>
      </p:scale>
      <p:origin x="0" y="186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0B1822-0BA8-4139-87A5-471E26DF8150}" type="datetimeFigureOut">
              <a:rPr lang="en-GB" smtClean="0"/>
              <a:t>13/03/2023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D25F41-97E7-4F39-B782-7CCA9D3B1661}" type="slidenum">
              <a:rPr lang="en-GB" smtClean="0"/>
              <a:t>‹#›</a:t>
            </a:fld>
            <a:endParaRPr lang="en-GB"/>
          </a:p>
        </p:txBody>
      </p:sp>
    </p:spTree>
    <p:extLst>
      <p:ext uri="{BB962C8B-B14F-4D97-AF65-F5344CB8AC3E}">
        <p14:creationId xmlns:p14="http://schemas.microsoft.com/office/powerpoint/2010/main" val="1836843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D25F41-97E7-4F39-B782-7CCA9D3B1661}" type="slidenum">
              <a:rPr lang="en-GB" smtClean="0"/>
              <a:t>1</a:t>
            </a:fld>
            <a:endParaRPr lang="en-GB"/>
          </a:p>
        </p:txBody>
      </p:sp>
    </p:spTree>
    <p:extLst>
      <p:ext uri="{BB962C8B-B14F-4D97-AF65-F5344CB8AC3E}">
        <p14:creationId xmlns:p14="http://schemas.microsoft.com/office/powerpoint/2010/main" val="307550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Individual learners will each produce their own flag designs, then these will be joined together to create the finished bunting for the street party. Discuss the brief with learners and ensure they understand what they need to do.</a:t>
            </a:r>
          </a:p>
        </p:txBody>
      </p:sp>
      <p:sp>
        <p:nvSpPr>
          <p:cNvPr id="4" name="Slide Number Placeholder 3"/>
          <p:cNvSpPr>
            <a:spLocks noGrp="1"/>
          </p:cNvSpPr>
          <p:nvPr>
            <p:ph type="sldNum" sz="quarter" idx="5"/>
          </p:nvPr>
        </p:nvSpPr>
        <p:spPr/>
        <p:txBody>
          <a:bodyPr/>
          <a:lstStyle/>
          <a:p>
            <a:fld id="{35D25F41-97E7-4F39-B782-7CCA9D3B1661}" type="slidenum">
              <a:rPr lang="en-GB" smtClean="0"/>
              <a:t>3</a:t>
            </a:fld>
            <a:endParaRPr lang="en-GB"/>
          </a:p>
        </p:txBody>
      </p:sp>
    </p:spTree>
    <p:extLst>
      <p:ext uri="{BB962C8B-B14F-4D97-AF65-F5344CB8AC3E}">
        <p14:creationId xmlns:p14="http://schemas.microsoft.com/office/powerpoint/2010/main" val="2223881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activity should be completed by individual learners using the flag design worksheet to create a triangular shaped outcome.</a:t>
            </a:r>
          </a:p>
          <a:p>
            <a:r>
              <a:rPr lang="en-GB" dirty="0"/>
              <a:t>As an extension learners could try using different shapes other than a triangle.</a:t>
            </a:r>
          </a:p>
        </p:txBody>
      </p:sp>
      <p:sp>
        <p:nvSpPr>
          <p:cNvPr id="4" name="Slide Number Placeholder 3"/>
          <p:cNvSpPr>
            <a:spLocks noGrp="1"/>
          </p:cNvSpPr>
          <p:nvPr>
            <p:ph type="sldNum" sz="quarter" idx="5"/>
          </p:nvPr>
        </p:nvSpPr>
        <p:spPr/>
        <p:txBody>
          <a:bodyPr/>
          <a:lstStyle/>
          <a:p>
            <a:fld id="{35D25F41-97E7-4F39-B782-7CCA9D3B1661}" type="slidenum">
              <a:rPr lang="en-GB" smtClean="0"/>
              <a:t>5</a:t>
            </a:fld>
            <a:endParaRPr lang="en-GB"/>
          </a:p>
        </p:txBody>
      </p:sp>
    </p:spTree>
    <p:extLst>
      <p:ext uri="{BB962C8B-B14F-4D97-AF65-F5344CB8AC3E}">
        <p14:creationId xmlns:p14="http://schemas.microsoft.com/office/powerpoint/2010/main" val="1052447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Learners could individually draw their designs on a printed version of this slide, then cut them out and add them all together as a class to make the finished bunting.</a:t>
            </a:r>
          </a:p>
        </p:txBody>
      </p:sp>
      <p:sp>
        <p:nvSpPr>
          <p:cNvPr id="4" name="Slide Number Placeholder 3"/>
          <p:cNvSpPr>
            <a:spLocks noGrp="1"/>
          </p:cNvSpPr>
          <p:nvPr>
            <p:ph type="sldNum" sz="quarter" idx="5"/>
          </p:nvPr>
        </p:nvSpPr>
        <p:spPr/>
        <p:txBody>
          <a:bodyPr/>
          <a:lstStyle/>
          <a:p>
            <a:fld id="{35D25F41-97E7-4F39-B782-7CCA9D3B1661}" type="slidenum">
              <a:rPr lang="en-GB" smtClean="0"/>
              <a:t>6</a:t>
            </a:fld>
            <a:endParaRPr lang="en-GB"/>
          </a:p>
        </p:txBody>
      </p:sp>
    </p:spTree>
    <p:extLst>
      <p:ext uri="{BB962C8B-B14F-4D97-AF65-F5344CB8AC3E}">
        <p14:creationId xmlns:p14="http://schemas.microsoft.com/office/powerpoint/2010/main" val="390124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Potato printing could be used to add more visual interest. Care must be taken when using knives or other sharp cutting tools – assistance may be needed for weaker learners.</a:t>
            </a:r>
          </a:p>
          <a:p>
            <a:r>
              <a:rPr lang="en-GB" dirty="0"/>
              <a:t>Pre-made templates could be produced for this stage.</a:t>
            </a:r>
          </a:p>
        </p:txBody>
      </p:sp>
      <p:sp>
        <p:nvSpPr>
          <p:cNvPr id="4" name="Slide Number Placeholder 3"/>
          <p:cNvSpPr>
            <a:spLocks noGrp="1"/>
          </p:cNvSpPr>
          <p:nvPr>
            <p:ph type="sldNum" sz="quarter" idx="5"/>
          </p:nvPr>
        </p:nvSpPr>
        <p:spPr/>
        <p:txBody>
          <a:bodyPr/>
          <a:lstStyle/>
          <a:p>
            <a:fld id="{35D25F41-97E7-4F39-B782-7CCA9D3B1661}" type="slidenum">
              <a:rPr lang="en-GB" smtClean="0"/>
              <a:t>7</a:t>
            </a:fld>
            <a:endParaRPr lang="en-GB"/>
          </a:p>
        </p:txBody>
      </p:sp>
    </p:spTree>
    <p:extLst>
      <p:ext uri="{BB962C8B-B14F-4D97-AF65-F5344CB8AC3E}">
        <p14:creationId xmlns:p14="http://schemas.microsoft.com/office/powerpoint/2010/main" val="303963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D25F41-97E7-4F39-B782-7CCA9D3B1661}" type="slidenum">
              <a:rPr lang="en-GB" smtClean="0"/>
              <a:t>8</a:t>
            </a:fld>
            <a:endParaRPr lang="en-GB"/>
          </a:p>
        </p:txBody>
      </p:sp>
    </p:spTree>
    <p:extLst>
      <p:ext uri="{BB962C8B-B14F-4D97-AF65-F5344CB8AC3E}">
        <p14:creationId xmlns:p14="http://schemas.microsoft.com/office/powerpoint/2010/main" val="889845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 should have string cut and ready for attaching the flags – the size will depend on the number in the class and the number of flags that are to be added.</a:t>
            </a:r>
          </a:p>
          <a:p>
            <a:r>
              <a:rPr lang="en-GB" dirty="0"/>
              <a:t>Learners need to think about the spacing between each flag and what will look the best.</a:t>
            </a:r>
          </a:p>
          <a:p>
            <a:r>
              <a:rPr lang="en-GB" dirty="0"/>
              <a:t>Learners should take care when using a stapler not to hurt their hands.</a:t>
            </a:r>
          </a:p>
        </p:txBody>
      </p:sp>
      <p:sp>
        <p:nvSpPr>
          <p:cNvPr id="4" name="Slide Number Placeholder 3"/>
          <p:cNvSpPr>
            <a:spLocks noGrp="1"/>
          </p:cNvSpPr>
          <p:nvPr>
            <p:ph type="sldNum" sz="quarter" idx="5"/>
          </p:nvPr>
        </p:nvSpPr>
        <p:spPr/>
        <p:txBody>
          <a:bodyPr/>
          <a:lstStyle/>
          <a:p>
            <a:fld id="{35D25F41-97E7-4F39-B782-7CCA9D3B1661}" type="slidenum">
              <a:rPr lang="en-GB" smtClean="0"/>
              <a:t>9</a:t>
            </a:fld>
            <a:endParaRPr lang="en-GB"/>
          </a:p>
        </p:txBody>
      </p:sp>
    </p:spTree>
    <p:extLst>
      <p:ext uri="{BB962C8B-B14F-4D97-AF65-F5344CB8AC3E}">
        <p14:creationId xmlns:p14="http://schemas.microsoft.com/office/powerpoint/2010/main" val="3025392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D25F41-97E7-4F39-B782-7CCA9D3B1661}" type="slidenum">
              <a:rPr lang="en-GB" smtClean="0"/>
              <a:t>10</a:t>
            </a:fld>
            <a:endParaRPr lang="en-GB"/>
          </a:p>
        </p:txBody>
      </p:sp>
    </p:spTree>
    <p:extLst>
      <p:ext uri="{BB962C8B-B14F-4D97-AF65-F5344CB8AC3E}">
        <p14:creationId xmlns:p14="http://schemas.microsoft.com/office/powerpoint/2010/main" val="2766440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3/13/2023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C5AD4E9-6EAD-4DD1-9A33-B7D017470F84}"/>
              </a:ext>
            </a:extLst>
          </p:cNvPr>
          <p:cNvSpPr txBox="1"/>
          <p:nvPr/>
        </p:nvSpPr>
        <p:spPr>
          <a:xfrm>
            <a:off x="899592" y="981664"/>
            <a:ext cx="7344816" cy="830997"/>
          </a:xfrm>
          <a:prstGeom prst="rect">
            <a:avLst/>
          </a:prstGeom>
          <a:noFill/>
        </p:spPr>
        <p:txBody>
          <a:bodyPr wrap="square">
            <a:spAutoFit/>
          </a:bodyPr>
          <a:lstStyle/>
          <a:p>
            <a:pPr algn="ctr" fontAlgn="base"/>
            <a:r>
              <a:rPr lang="en-GB" sz="4800" b="1" dirty="0">
                <a:effectLst/>
                <a:ea typeface="Times New Roman" panose="02020603050405020304" pitchFamily="18" charset="0"/>
              </a:rPr>
              <a:t>Make bunting for a party </a:t>
            </a:r>
          </a:p>
        </p:txBody>
      </p:sp>
      <p:sp>
        <p:nvSpPr>
          <p:cNvPr id="6" name="TextBox 5">
            <a:extLst>
              <a:ext uri="{FF2B5EF4-FFF2-40B4-BE49-F238E27FC236}">
                <a16:creationId xmlns:a16="http://schemas.microsoft.com/office/drawing/2014/main" id="{BAEF0F15-ED7F-4A46-9DCE-BC3F8DB770C1}"/>
              </a:ext>
            </a:extLst>
          </p:cNvPr>
          <p:cNvSpPr txBox="1"/>
          <p:nvPr/>
        </p:nvSpPr>
        <p:spPr>
          <a:xfrm>
            <a:off x="158496" y="5246293"/>
            <a:ext cx="8827008" cy="830997"/>
          </a:xfrm>
          <a:prstGeom prst="rect">
            <a:avLst/>
          </a:prstGeom>
          <a:noFill/>
        </p:spPr>
        <p:txBody>
          <a:bodyPr wrap="square">
            <a:spAutoFit/>
          </a:bodyPr>
          <a:lstStyle/>
          <a:p>
            <a:pPr algn="ctr" fontAlgn="base"/>
            <a:r>
              <a:rPr lang="en-GB" sz="2400" dirty="0">
                <a:effectLst/>
                <a:ea typeface="Times New Roman" panose="02020603050405020304" pitchFamily="18" charset="0"/>
              </a:rPr>
              <a:t>Make bunting as a class for a celebration</a:t>
            </a:r>
          </a:p>
          <a:p>
            <a:pPr algn="ctr" fontAlgn="base"/>
            <a:r>
              <a:rPr lang="en-GB" sz="2400" dirty="0">
                <a:effectLst/>
                <a:ea typeface="Times New Roman" panose="02020603050405020304" pitchFamily="18" charset="0"/>
              </a:rPr>
              <a:t>e.g. the </a:t>
            </a:r>
            <a:r>
              <a:rPr lang="en-GB" sz="2400" i="0" dirty="0">
                <a:solidFill>
                  <a:srgbClr val="0B0C0C"/>
                </a:solidFill>
                <a:effectLst/>
              </a:rPr>
              <a:t>coronation of King Charles III </a:t>
            </a:r>
            <a:endParaRPr lang="en-GB" sz="2400" dirty="0">
              <a:effectLst/>
              <a:ea typeface="Times New Roman" panose="02020603050405020304" pitchFamily="18" charset="0"/>
            </a:endParaRPr>
          </a:p>
        </p:txBody>
      </p:sp>
      <p:pic>
        <p:nvPicPr>
          <p:cNvPr id="3" name="Picture 2" descr="Red, Decorations, Blue, Triangle, Banner, Party, Flags">
            <a:extLst>
              <a:ext uri="{FF2B5EF4-FFF2-40B4-BE49-F238E27FC236}">
                <a16:creationId xmlns:a16="http://schemas.microsoft.com/office/drawing/2014/main" id="{D0EC57AB-2966-4A20-8508-4C71218D0F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1723" y="1397162"/>
            <a:ext cx="3880554" cy="19402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lag, Union Jack, England, Uk, London, Britain, Symbol">
            <a:extLst>
              <a:ext uri="{FF2B5EF4-FFF2-40B4-BE49-F238E27FC236}">
                <a16:creationId xmlns:a16="http://schemas.microsoft.com/office/drawing/2014/main" id="{0720B059-D1A6-4603-9916-AB6B52E3AB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3822" y="3103712"/>
            <a:ext cx="3296356" cy="1970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3508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BC3AA24-BCC5-4F68-AA7E-1BE6A41F1319}"/>
              </a:ext>
            </a:extLst>
          </p:cNvPr>
          <p:cNvSpPr>
            <a:spLocks noGrp="1"/>
          </p:cNvSpPr>
          <p:nvPr>
            <p:ph type="title"/>
          </p:nvPr>
        </p:nvSpPr>
        <p:spPr>
          <a:xfrm>
            <a:off x="86308" y="1073022"/>
            <a:ext cx="7317382" cy="723414"/>
          </a:xfrm>
        </p:spPr>
        <p:txBody>
          <a:bodyPr vert="horz" lIns="91440" tIns="45720" rIns="91440" bIns="45720" rtlCol="0" anchor="ctr">
            <a:noAutofit/>
          </a:bodyPr>
          <a:lstStyle/>
          <a:p>
            <a:r>
              <a:rPr lang="en-GB" sz="3600" b="1" dirty="0">
                <a:latin typeface="+mn-lt"/>
                <a:cs typeface="Arial" panose="020B0604020202020204" pitchFamily="34" charset="0"/>
              </a:rPr>
              <a:t>Hang up your bunting</a:t>
            </a:r>
          </a:p>
        </p:txBody>
      </p:sp>
      <p:sp>
        <p:nvSpPr>
          <p:cNvPr id="4" name="Content Placeholder 3">
            <a:extLst>
              <a:ext uri="{FF2B5EF4-FFF2-40B4-BE49-F238E27FC236}">
                <a16:creationId xmlns:a16="http://schemas.microsoft.com/office/drawing/2014/main" id="{D4A2C230-5018-4370-A2E3-D26AFC7FB01F}"/>
              </a:ext>
            </a:extLst>
          </p:cNvPr>
          <p:cNvSpPr>
            <a:spLocks noGrp="1"/>
          </p:cNvSpPr>
          <p:nvPr>
            <p:ph idx="1"/>
          </p:nvPr>
        </p:nvSpPr>
        <p:spPr>
          <a:xfrm>
            <a:off x="198468" y="1854898"/>
            <a:ext cx="8394926" cy="1228272"/>
          </a:xfrm>
        </p:spPr>
        <p:txBody>
          <a:bodyPr>
            <a:normAutofit/>
          </a:bodyPr>
          <a:lstStyle/>
          <a:p>
            <a:r>
              <a:rPr lang="en-GB" sz="2400" dirty="0"/>
              <a:t>As a class, hang up your finished bunting, ready for the party!</a:t>
            </a:r>
          </a:p>
          <a:p>
            <a:r>
              <a:rPr lang="en-GB" sz="2400" dirty="0"/>
              <a:t>You will need to tie each end to make sure it doesn't fall down</a:t>
            </a:r>
            <a:endParaRPr lang="en-GB" dirty="0"/>
          </a:p>
        </p:txBody>
      </p:sp>
      <p:pic>
        <p:nvPicPr>
          <p:cNvPr id="6" name="Picture 2" descr="C:\Users\mrscj\Documents\Education\IET\Spring 2022\Put out the flags\IMG_20220212_145430_HDR.jpg">
            <a:extLst>
              <a:ext uri="{FF2B5EF4-FFF2-40B4-BE49-F238E27FC236}">
                <a16:creationId xmlns:a16="http://schemas.microsoft.com/office/drawing/2014/main" id="{5D77D64F-CF99-491C-94BE-B9033C240D89}"/>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1936956" y="3008824"/>
            <a:ext cx="4719482" cy="2729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3592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6E1DD89-6A44-4CD0-AF54-5C68F2078D8C}"/>
              </a:ext>
            </a:extLst>
          </p:cNvPr>
          <p:cNvSpPr txBox="1"/>
          <p:nvPr/>
        </p:nvSpPr>
        <p:spPr>
          <a:xfrm>
            <a:off x="367734" y="1161036"/>
            <a:ext cx="8408532" cy="4708981"/>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0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20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000" dirty="0">
              <a:effectLst/>
              <a:latin typeface="Times New Roman" panose="02020603050405020304" pitchFamily="18" charset="0"/>
              <a:ea typeface="Times New Roman" panose="02020603050405020304" pitchFamily="18" charset="0"/>
            </a:endParaRPr>
          </a:p>
          <a:p>
            <a:pPr fontAlgn="base"/>
            <a:r>
              <a:rPr lang="en-US"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2347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DA55521B-77D7-490B-84D8-5993CA04E429}"/>
              </a:ext>
            </a:extLst>
          </p:cNvPr>
          <p:cNvSpPr txBox="1">
            <a:spLocks/>
          </p:cNvSpPr>
          <p:nvPr/>
        </p:nvSpPr>
        <p:spPr>
          <a:xfrm>
            <a:off x="190459" y="1101343"/>
            <a:ext cx="6764523" cy="60858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Design brief</a:t>
            </a:r>
          </a:p>
        </p:txBody>
      </p:sp>
      <p:sp>
        <p:nvSpPr>
          <p:cNvPr id="4" name="TextBox 3">
            <a:extLst>
              <a:ext uri="{FF2B5EF4-FFF2-40B4-BE49-F238E27FC236}">
                <a16:creationId xmlns:a16="http://schemas.microsoft.com/office/drawing/2014/main" id="{687DC7D9-A86A-4D59-BBB0-0BEC06434487}"/>
              </a:ext>
            </a:extLst>
          </p:cNvPr>
          <p:cNvSpPr txBox="1"/>
          <p:nvPr/>
        </p:nvSpPr>
        <p:spPr>
          <a:xfrm>
            <a:off x="270386" y="1905506"/>
            <a:ext cx="8603226" cy="3416320"/>
          </a:xfrm>
          <a:prstGeom prst="rect">
            <a:avLst/>
          </a:prstGeom>
          <a:noFill/>
        </p:spPr>
        <p:txBody>
          <a:bodyPr wrap="square">
            <a:spAutoFit/>
          </a:bodyPr>
          <a:lstStyle/>
          <a:p>
            <a:pPr marL="342900" indent="-342900" algn="l">
              <a:buFont typeface="Arial" panose="020B0604020202020204" pitchFamily="34" charset="0"/>
              <a:buChar char="•"/>
            </a:pPr>
            <a:r>
              <a:rPr lang="en-GB" sz="2400" i="0" dirty="0">
                <a:solidFill>
                  <a:srgbClr val="0B0C0C"/>
                </a:solidFill>
                <a:effectLst/>
              </a:rPr>
              <a:t>The coronation of King Charles III will take place on Saturday 6 May 2023</a:t>
            </a:r>
          </a:p>
          <a:p>
            <a:pPr marL="342900" indent="-342900" algn="l">
              <a:buFont typeface="Arial" panose="020B0604020202020204" pitchFamily="34" charset="0"/>
              <a:buChar char="•"/>
            </a:pPr>
            <a:r>
              <a:rPr lang="en-GB" sz="2400" dirty="0">
                <a:solidFill>
                  <a:srgbClr val="0B0C0C"/>
                </a:solidFill>
              </a:rPr>
              <a:t>There will be a bank holiday on Monday 8 May</a:t>
            </a:r>
            <a:endParaRPr lang="en-GB" sz="2400" i="0" dirty="0">
              <a:solidFill>
                <a:srgbClr val="0B0C0C"/>
              </a:solidFill>
              <a:effectLst/>
            </a:endParaRPr>
          </a:p>
          <a:p>
            <a:pPr marL="342900" indent="-342900" algn="l">
              <a:buFont typeface="Arial" panose="020B0604020202020204" pitchFamily="34" charset="0"/>
              <a:buChar char="•"/>
            </a:pPr>
            <a:r>
              <a:rPr lang="en-GB" sz="2400" dirty="0">
                <a:solidFill>
                  <a:srgbClr val="0B0C0C"/>
                </a:solidFill>
              </a:rPr>
              <a:t>Lots of </a:t>
            </a:r>
            <a:r>
              <a:rPr lang="en-GB" sz="2400" i="0" dirty="0">
                <a:solidFill>
                  <a:srgbClr val="0B0C0C"/>
                </a:solidFill>
                <a:effectLst/>
              </a:rPr>
              <a:t>public events will take place to celebrate this historic event</a:t>
            </a:r>
          </a:p>
          <a:p>
            <a:pPr marL="342900" indent="-342900" algn="l">
              <a:buFont typeface="Arial" panose="020B0604020202020204" pitchFamily="34" charset="0"/>
              <a:buChar char="•"/>
            </a:pPr>
            <a:endParaRPr lang="en-GB" sz="2400" i="0" dirty="0">
              <a:solidFill>
                <a:srgbClr val="0B0C0C"/>
              </a:solidFill>
              <a:effectLst/>
            </a:endParaRPr>
          </a:p>
          <a:p>
            <a:pPr algn="l"/>
            <a:r>
              <a:rPr lang="en-GB" sz="2400" dirty="0">
                <a:solidFill>
                  <a:srgbClr val="0B0C0C"/>
                </a:solidFill>
              </a:rPr>
              <a:t>Your task:</a:t>
            </a:r>
            <a:endParaRPr lang="en-GB" sz="2400" i="0" dirty="0">
              <a:solidFill>
                <a:srgbClr val="0B0C0C"/>
              </a:solidFill>
              <a:effectLst/>
            </a:endParaRPr>
          </a:p>
          <a:p>
            <a:pPr marL="342900" indent="-342900" algn="l">
              <a:buFont typeface="Arial" panose="020B0604020202020204" pitchFamily="34" charset="0"/>
              <a:buChar char="•"/>
            </a:pPr>
            <a:r>
              <a:rPr lang="en-GB" sz="2400" b="1" dirty="0">
                <a:effectLst/>
              </a:rPr>
              <a:t>As a class, design and make bunting that can be put up </a:t>
            </a:r>
            <a:r>
              <a:rPr lang="en-GB" sz="2400" b="1" dirty="0"/>
              <a:t>at a street party to celebrate the occasion</a:t>
            </a:r>
          </a:p>
        </p:txBody>
      </p:sp>
    </p:spTree>
    <p:extLst>
      <p:ext uri="{BB962C8B-B14F-4D97-AF65-F5344CB8AC3E}">
        <p14:creationId xmlns:p14="http://schemas.microsoft.com/office/powerpoint/2010/main" val="3274753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4030" y="1701289"/>
            <a:ext cx="3659797" cy="4107145"/>
          </a:xfrm>
        </p:spPr>
        <p:txBody>
          <a:bodyPr numCol="1">
            <a:noAutofit/>
          </a:bodyPr>
          <a:lstStyle/>
          <a:p>
            <a:r>
              <a:rPr lang="en-GB" sz="2400" dirty="0"/>
              <a:t>Potatoes</a:t>
            </a:r>
          </a:p>
          <a:p>
            <a:r>
              <a:rPr lang="en-GB" sz="2400" dirty="0"/>
              <a:t>Knives</a:t>
            </a:r>
          </a:p>
          <a:p>
            <a:r>
              <a:rPr lang="en-GB" sz="2400" dirty="0"/>
              <a:t>Paint</a:t>
            </a:r>
          </a:p>
          <a:p>
            <a:r>
              <a:rPr lang="en-GB" sz="2400" dirty="0"/>
              <a:t>Paper</a:t>
            </a:r>
          </a:p>
          <a:p>
            <a:r>
              <a:rPr lang="en-GB" sz="2400" dirty="0"/>
              <a:t>Colouring pencils or pens</a:t>
            </a:r>
          </a:p>
          <a:p>
            <a:r>
              <a:rPr lang="en-GB" sz="2400" dirty="0"/>
              <a:t>Scissors</a:t>
            </a:r>
          </a:p>
          <a:p>
            <a:r>
              <a:rPr lang="en-GB" sz="2400" dirty="0"/>
              <a:t>Pencils and rulers</a:t>
            </a:r>
          </a:p>
          <a:p>
            <a:r>
              <a:rPr lang="en-GB" sz="2400" dirty="0"/>
              <a:t>String</a:t>
            </a:r>
          </a:p>
          <a:p>
            <a:r>
              <a:rPr lang="en-GB" sz="2400" dirty="0"/>
              <a:t>Stapler</a:t>
            </a:r>
          </a:p>
          <a:p>
            <a:endParaRPr lang="en-GB" sz="2000" dirty="0"/>
          </a:p>
          <a:p>
            <a:endParaRPr lang="en-GB" sz="2000" dirty="0"/>
          </a:p>
          <a:p>
            <a:endParaRPr lang="en-GB" sz="2000" dirty="0"/>
          </a:p>
        </p:txBody>
      </p:sp>
      <p:pic>
        <p:nvPicPr>
          <p:cNvPr id="1026" name="Picture 2" descr="C:\Users\mrscj\Documents\Education\IET\Spring 2022\Put out the flags\IMG_20220212_144754.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324536" y="1701289"/>
            <a:ext cx="4452846" cy="3339634"/>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a:extLst>
              <a:ext uri="{FF2B5EF4-FFF2-40B4-BE49-F238E27FC236}">
                <a16:creationId xmlns:a16="http://schemas.microsoft.com/office/drawing/2014/main" id="{FBC3AA24-BCC5-4F68-AA7E-1BE6A41F1319}"/>
              </a:ext>
            </a:extLst>
          </p:cNvPr>
          <p:cNvSpPr>
            <a:spLocks noGrp="1"/>
          </p:cNvSpPr>
          <p:nvPr>
            <p:ph type="title"/>
          </p:nvPr>
        </p:nvSpPr>
        <p:spPr>
          <a:xfrm>
            <a:off x="190459" y="977875"/>
            <a:ext cx="5549941" cy="723414"/>
          </a:xfrm>
        </p:spPr>
        <p:txBody>
          <a:bodyPr vert="horz" lIns="91440" tIns="45720" rIns="91440" bIns="45720" rtlCol="0" anchor="ctr">
            <a:noAutofit/>
          </a:bodyPr>
          <a:lstStyle/>
          <a:p>
            <a:r>
              <a:rPr lang="en-GB" sz="3600" b="1" dirty="0">
                <a:latin typeface="+mn-lt"/>
                <a:cs typeface="Arial" panose="020B0604020202020204" pitchFamily="34" charset="0"/>
              </a:rPr>
              <a:t>Equipment and Resources</a:t>
            </a:r>
          </a:p>
        </p:txBody>
      </p:sp>
    </p:spTree>
    <p:extLst>
      <p:ext uri="{BB962C8B-B14F-4D97-AF65-F5344CB8AC3E}">
        <p14:creationId xmlns:p14="http://schemas.microsoft.com/office/powerpoint/2010/main" val="442256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BC3AA24-BCC5-4F68-AA7E-1BE6A41F1319}"/>
              </a:ext>
            </a:extLst>
          </p:cNvPr>
          <p:cNvSpPr>
            <a:spLocks noGrp="1"/>
          </p:cNvSpPr>
          <p:nvPr>
            <p:ph type="title"/>
          </p:nvPr>
        </p:nvSpPr>
        <p:spPr>
          <a:xfrm>
            <a:off x="86308" y="1024170"/>
            <a:ext cx="7317382" cy="723414"/>
          </a:xfrm>
        </p:spPr>
        <p:txBody>
          <a:bodyPr vert="horz" lIns="91440" tIns="45720" rIns="91440" bIns="45720" rtlCol="0" anchor="ctr">
            <a:noAutofit/>
          </a:bodyPr>
          <a:lstStyle/>
          <a:p>
            <a:r>
              <a:rPr lang="en-GB" sz="3600" b="1" dirty="0">
                <a:latin typeface="+mn-lt"/>
                <a:cs typeface="Arial" panose="020B0604020202020204" pitchFamily="34" charset="0"/>
              </a:rPr>
              <a:t>Step 1 Design your own flag</a:t>
            </a:r>
          </a:p>
        </p:txBody>
      </p:sp>
      <p:sp>
        <p:nvSpPr>
          <p:cNvPr id="4" name="Content Placeholder 3">
            <a:extLst>
              <a:ext uri="{FF2B5EF4-FFF2-40B4-BE49-F238E27FC236}">
                <a16:creationId xmlns:a16="http://schemas.microsoft.com/office/drawing/2014/main" id="{D4A2C230-5018-4370-A2E3-D26AFC7FB01F}"/>
              </a:ext>
            </a:extLst>
          </p:cNvPr>
          <p:cNvSpPr>
            <a:spLocks noGrp="1"/>
          </p:cNvSpPr>
          <p:nvPr>
            <p:ph idx="1"/>
          </p:nvPr>
        </p:nvSpPr>
        <p:spPr>
          <a:xfrm>
            <a:off x="198468" y="1717779"/>
            <a:ext cx="8149438" cy="2057808"/>
          </a:xfrm>
        </p:spPr>
        <p:txBody>
          <a:bodyPr/>
          <a:lstStyle/>
          <a:p>
            <a:r>
              <a:rPr lang="en-GB" sz="2400" dirty="0"/>
              <a:t>Using the worksheet, design your own flag that will be added to the class bunting</a:t>
            </a:r>
          </a:p>
          <a:p>
            <a:r>
              <a:rPr lang="en-GB" sz="2400" dirty="0"/>
              <a:t>Think about the different colours you could use - for example, red, white and blue </a:t>
            </a:r>
          </a:p>
          <a:p>
            <a:r>
              <a:rPr lang="en-GB" sz="2400" dirty="0"/>
              <a:t>What lettering could you use to celebrate this event?</a:t>
            </a:r>
            <a:endParaRPr lang="en-GB" dirty="0"/>
          </a:p>
        </p:txBody>
      </p:sp>
      <p:pic>
        <p:nvPicPr>
          <p:cNvPr id="6" name="Picture 5" descr="Red, Decorations, Blue, Triangle, Banner, Party, Flags">
            <a:extLst>
              <a:ext uri="{FF2B5EF4-FFF2-40B4-BE49-F238E27FC236}">
                <a16:creationId xmlns:a16="http://schemas.microsoft.com/office/drawing/2014/main" id="{F0EAF6FB-6CF7-4903-8C56-103DCD625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3187" y="3852540"/>
            <a:ext cx="3673758" cy="183687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Flag, Union Jack, England, Uk, London, Britain, Symbol">
            <a:extLst>
              <a:ext uri="{FF2B5EF4-FFF2-40B4-BE49-F238E27FC236}">
                <a16:creationId xmlns:a16="http://schemas.microsoft.com/office/drawing/2014/main" id="{AF550A16-7AE8-44C1-AD61-5E048F1931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061" y="3916178"/>
            <a:ext cx="2965700" cy="1773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05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008" y="1024128"/>
            <a:ext cx="4437818" cy="646331"/>
          </a:xfrm>
          <a:prstGeom prst="rect">
            <a:avLst/>
          </a:prstGeom>
          <a:noFill/>
        </p:spPr>
        <p:txBody>
          <a:bodyPr wrap="none" rtlCol="0">
            <a:spAutoFit/>
          </a:bodyPr>
          <a:lstStyle/>
          <a:p>
            <a:r>
              <a:rPr lang="en-GB" sz="3600" b="1" dirty="0"/>
              <a:t>Flag design worksheet</a:t>
            </a:r>
          </a:p>
        </p:txBody>
      </p:sp>
      <p:sp>
        <p:nvSpPr>
          <p:cNvPr id="14" name="Isosceles Triangle 13">
            <a:extLst>
              <a:ext uri="{FF2B5EF4-FFF2-40B4-BE49-F238E27FC236}">
                <a16:creationId xmlns:a16="http://schemas.microsoft.com/office/drawing/2014/main" id="{9B1E5248-B1FF-4AC6-8A57-6C08DCC16FCF}"/>
              </a:ext>
            </a:extLst>
          </p:cNvPr>
          <p:cNvSpPr/>
          <p:nvPr/>
        </p:nvSpPr>
        <p:spPr>
          <a:xfrm rot="5400000">
            <a:off x="2658312" y="1331646"/>
            <a:ext cx="3827375" cy="4911109"/>
          </a:xfrm>
          <a:prstGeom prst="triangle">
            <a:avLst/>
          </a:prstGeom>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685068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BC3AA24-BCC5-4F68-AA7E-1BE6A41F1319}"/>
              </a:ext>
            </a:extLst>
          </p:cNvPr>
          <p:cNvSpPr>
            <a:spLocks noGrp="1"/>
          </p:cNvSpPr>
          <p:nvPr>
            <p:ph type="title"/>
          </p:nvPr>
        </p:nvSpPr>
        <p:spPr>
          <a:xfrm>
            <a:off x="86308" y="1024170"/>
            <a:ext cx="7317382" cy="723414"/>
          </a:xfrm>
        </p:spPr>
        <p:txBody>
          <a:bodyPr vert="horz" lIns="91440" tIns="45720" rIns="91440" bIns="45720" rtlCol="0" anchor="ctr">
            <a:noAutofit/>
          </a:bodyPr>
          <a:lstStyle/>
          <a:p>
            <a:r>
              <a:rPr lang="en-GB" sz="3600" b="1" dirty="0">
                <a:latin typeface="+mn-lt"/>
                <a:cs typeface="Arial" panose="020B0604020202020204" pitchFamily="34" charset="0"/>
              </a:rPr>
              <a:t>Step 2 Potato printing</a:t>
            </a:r>
          </a:p>
        </p:txBody>
      </p:sp>
      <p:sp>
        <p:nvSpPr>
          <p:cNvPr id="4" name="Content Placeholder 3">
            <a:extLst>
              <a:ext uri="{FF2B5EF4-FFF2-40B4-BE49-F238E27FC236}">
                <a16:creationId xmlns:a16="http://schemas.microsoft.com/office/drawing/2014/main" id="{D4A2C230-5018-4370-A2E3-D26AFC7FB01F}"/>
              </a:ext>
            </a:extLst>
          </p:cNvPr>
          <p:cNvSpPr>
            <a:spLocks noGrp="1"/>
          </p:cNvSpPr>
          <p:nvPr>
            <p:ph idx="1"/>
          </p:nvPr>
        </p:nvSpPr>
        <p:spPr>
          <a:xfrm>
            <a:off x="198467" y="1845598"/>
            <a:ext cx="4246625" cy="4299563"/>
          </a:xfrm>
        </p:spPr>
        <p:txBody>
          <a:bodyPr>
            <a:normAutofit/>
          </a:bodyPr>
          <a:lstStyle/>
          <a:p>
            <a:r>
              <a:rPr lang="en-GB" sz="2400" dirty="0"/>
              <a:t>Use potato printing to make your flag look really interesting</a:t>
            </a:r>
          </a:p>
          <a:p>
            <a:r>
              <a:rPr lang="en-GB" sz="2400" dirty="0"/>
              <a:t>Carefully cut a potato in half with a knife</a:t>
            </a:r>
          </a:p>
          <a:p>
            <a:r>
              <a:rPr lang="en-GB" sz="2400" dirty="0"/>
              <a:t>Draw the shape you want to make</a:t>
            </a:r>
          </a:p>
          <a:p>
            <a:r>
              <a:rPr lang="en-GB" sz="2400" dirty="0"/>
              <a:t>Cut away the parts of the potato not needed</a:t>
            </a:r>
          </a:p>
          <a:p>
            <a:r>
              <a:rPr lang="en-GB" sz="2400" dirty="0"/>
              <a:t>Paint the shape and use it to print your design!</a:t>
            </a:r>
          </a:p>
          <a:p>
            <a:endParaRPr lang="en-GB" dirty="0"/>
          </a:p>
        </p:txBody>
      </p:sp>
      <p:sp>
        <p:nvSpPr>
          <p:cNvPr id="5" name="TextBox 4">
            <a:extLst>
              <a:ext uri="{FF2B5EF4-FFF2-40B4-BE49-F238E27FC236}">
                <a16:creationId xmlns:a16="http://schemas.microsoft.com/office/drawing/2014/main" id="{D5B6D97F-CC23-4AED-B3B6-92F878E5D09B}"/>
              </a:ext>
            </a:extLst>
          </p:cNvPr>
          <p:cNvSpPr txBox="1"/>
          <p:nvPr/>
        </p:nvSpPr>
        <p:spPr>
          <a:xfrm>
            <a:off x="4445092" y="1085575"/>
            <a:ext cx="614855" cy="523220"/>
          </a:xfrm>
          <a:prstGeom prst="rect">
            <a:avLst/>
          </a:prstGeom>
          <a:noFill/>
        </p:spPr>
        <p:txBody>
          <a:bodyPr wrap="square">
            <a:spAutoFit/>
          </a:bodyPr>
          <a:lstStyle/>
          <a:p>
            <a:r>
              <a:rPr lang="en-GB" sz="2800" dirty="0">
                <a:effectLst/>
                <a:ea typeface="Times New Roman" panose="02020603050405020304" pitchFamily="18" charset="0"/>
                <a:cs typeface="Segoe UI Emoji" panose="020B0502040204020203" pitchFamily="34" charset="0"/>
              </a:rPr>
              <a:t>⚠</a:t>
            </a:r>
            <a:endParaRPr lang="en-GB" sz="2800" dirty="0"/>
          </a:p>
        </p:txBody>
      </p:sp>
      <p:pic>
        <p:nvPicPr>
          <p:cNvPr id="6" name="Picture 2" descr="C:\Users\mrscj\Documents\Education\IET\IMG_20220228_115738_HDR.jpg">
            <a:extLst>
              <a:ext uri="{FF2B5EF4-FFF2-40B4-BE49-F238E27FC236}">
                <a16:creationId xmlns:a16="http://schemas.microsoft.com/office/drawing/2014/main" id="{5A18EB51-C511-4F58-A75F-4E3A4F17560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rot="5400000">
            <a:off x="4751702" y="1547344"/>
            <a:ext cx="1822654" cy="234189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Users\mrscj\Documents\Education\IET\IMG_20220228_120137_HDR.jpg">
            <a:extLst>
              <a:ext uri="{FF2B5EF4-FFF2-40B4-BE49-F238E27FC236}">
                <a16:creationId xmlns:a16="http://schemas.microsoft.com/office/drawing/2014/main" id="{DBD6671A-D4DC-4B90-9D2C-B222AD721B00}"/>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rot="5400000">
            <a:off x="4598600" y="4131413"/>
            <a:ext cx="2040222" cy="152791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7" descr="C:\Users\mrscj\Documents\Education\IET\IMG_20220228_115901_HDR.jpg">
            <a:extLst>
              <a:ext uri="{FF2B5EF4-FFF2-40B4-BE49-F238E27FC236}">
                <a16:creationId xmlns:a16="http://schemas.microsoft.com/office/drawing/2014/main" id="{3EF79DFA-A84E-46CA-8718-77474F48A9C0}"/>
              </a:ext>
            </a:extLst>
          </p:cNvPr>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rot="5400000">
            <a:off x="7007294" y="1891292"/>
            <a:ext cx="1974845" cy="165400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C:\Users\mrscj\Documents\Education\IET\IMG_20220228_122214.jpg">
            <a:extLst>
              <a:ext uri="{FF2B5EF4-FFF2-40B4-BE49-F238E27FC236}">
                <a16:creationId xmlns:a16="http://schemas.microsoft.com/office/drawing/2014/main" id="{B43A1458-7DF2-407C-BA9B-8DFACF8A2EE7}"/>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rot="5400000">
            <a:off x="6708988" y="4129915"/>
            <a:ext cx="2037229" cy="15279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1392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BC3AA24-BCC5-4F68-AA7E-1BE6A41F1319}"/>
              </a:ext>
            </a:extLst>
          </p:cNvPr>
          <p:cNvSpPr>
            <a:spLocks noGrp="1"/>
          </p:cNvSpPr>
          <p:nvPr>
            <p:ph type="title"/>
          </p:nvPr>
        </p:nvSpPr>
        <p:spPr>
          <a:xfrm>
            <a:off x="86308" y="1073022"/>
            <a:ext cx="7317382" cy="723414"/>
          </a:xfrm>
        </p:spPr>
        <p:txBody>
          <a:bodyPr vert="horz" lIns="91440" tIns="45720" rIns="91440" bIns="45720" rtlCol="0" anchor="ctr">
            <a:noAutofit/>
          </a:bodyPr>
          <a:lstStyle/>
          <a:p>
            <a:r>
              <a:rPr lang="en-GB" sz="3600" b="1" dirty="0">
                <a:latin typeface="+mn-lt"/>
                <a:cs typeface="Arial" panose="020B0604020202020204" pitchFamily="34" charset="0"/>
              </a:rPr>
              <a:t>Step 3 Cut out your flag</a:t>
            </a:r>
          </a:p>
        </p:txBody>
      </p:sp>
      <p:sp>
        <p:nvSpPr>
          <p:cNvPr id="4" name="Content Placeholder 3">
            <a:extLst>
              <a:ext uri="{FF2B5EF4-FFF2-40B4-BE49-F238E27FC236}">
                <a16:creationId xmlns:a16="http://schemas.microsoft.com/office/drawing/2014/main" id="{D4A2C230-5018-4370-A2E3-D26AFC7FB01F}"/>
              </a:ext>
            </a:extLst>
          </p:cNvPr>
          <p:cNvSpPr>
            <a:spLocks noGrp="1"/>
          </p:cNvSpPr>
          <p:nvPr>
            <p:ph idx="1"/>
          </p:nvPr>
        </p:nvSpPr>
        <p:spPr>
          <a:xfrm>
            <a:off x="198468" y="1884926"/>
            <a:ext cx="4747158" cy="2936153"/>
          </a:xfrm>
        </p:spPr>
        <p:txBody>
          <a:bodyPr>
            <a:normAutofit/>
          </a:bodyPr>
          <a:lstStyle/>
          <a:p>
            <a:r>
              <a:rPr lang="en-GB" sz="2400" dirty="0"/>
              <a:t>Cut out your flag using scissors</a:t>
            </a:r>
          </a:p>
          <a:p>
            <a:endParaRPr lang="en-GB" sz="2400" dirty="0"/>
          </a:p>
          <a:p>
            <a:r>
              <a:rPr lang="en-GB" sz="2400" dirty="0"/>
              <a:t>Be careful not to cut yourself!</a:t>
            </a:r>
          </a:p>
          <a:p>
            <a:pPr marL="0" indent="0">
              <a:buNone/>
            </a:pPr>
            <a:endParaRPr lang="en-GB" sz="2400" dirty="0"/>
          </a:p>
          <a:p>
            <a:r>
              <a:rPr lang="en-GB" sz="2400" dirty="0"/>
              <a:t>Everyone in the class needs to complete this step so we have enough flags for our bunting! </a:t>
            </a:r>
            <a:endParaRPr lang="en-GB" dirty="0"/>
          </a:p>
        </p:txBody>
      </p:sp>
      <p:sp>
        <p:nvSpPr>
          <p:cNvPr id="5" name="TextBox 4">
            <a:extLst>
              <a:ext uri="{FF2B5EF4-FFF2-40B4-BE49-F238E27FC236}">
                <a16:creationId xmlns:a16="http://schemas.microsoft.com/office/drawing/2014/main" id="{CECDDE33-5840-44FE-8F1C-203C6DF39F24}"/>
              </a:ext>
            </a:extLst>
          </p:cNvPr>
          <p:cNvSpPr txBox="1"/>
          <p:nvPr/>
        </p:nvSpPr>
        <p:spPr>
          <a:xfrm>
            <a:off x="4859777" y="1169612"/>
            <a:ext cx="614855" cy="523220"/>
          </a:xfrm>
          <a:prstGeom prst="rect">
            <a:avLst/>
          </a:prstGeom>
          <a:noFill/>
        </p:spPr>
        <p:txBody>
          <a:bodyPr wrap="square">
            <a:spAutoFit/>
          </a:bodyPr>
          <a:lstStyle/>
          <a:p>
            <a:r>
              <a:rPr lang="en-GB" sz="2800" dirty="0">
                <a:effectLst/>
                <a:ea typeface="Times New Roman" panose="02020603050405020304" pitchFamily="18" charset="0"/>
                <a:cs typeface="Segoe UI Emoji" panose="020B0502040204020203" pitchFamily="34" charset="0"/>
              </a:rPr>
              <a:t>⚠</a:t>
            </a:r>
            <a:endParaRPr lang="en-GB" sz="2800" dirty="0"/>
          </a:p>
        </p:txBody>
      </p:sp>
      <p:pic>
        <p:nvPicPr>
          <p:cNvPr id="7" name="Picture 2" descr="C:\Users\mrscj\Documents\Education\IET\Spring 2022\Put out the flags\IMG_20220212_144754.jpg">
            <a:extLst>
              <a:ext uri="{FF2B5EF4-FFF2-40B4-BE49-F238E27FC236}">
                <a16:creationId xmlns:a16="http://schemas.microsoft.com/office/drawing/2014/main" id="{69264CC0-96FD-4E8E-8DFA-3D2CCBCE4F05}"/>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42054" t="13411" r="12402" b="29743"/>
          <a:stretch/>
        </p:blipFill>
        <p:spPr bwMode="auto">
          <a:xfrm>
            <a:off x="5082515" y="1997647"/>
            <a:ext cx="3136491" cy="2936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95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BC3AA24-BCC5-4F68-AA7E-1BE6A41F1319}"/>
              </a:ext>
            </a:extLst>
          </p:cNvPr>
          <p:cNvSpPr>
            <a:spLocks noGrp="1"/>
          </p:cNvSpPr>
          <p:nvPr>
            <p:ph type="title"/>
          </p:nvPr>
        </p:nvSpPr>
        <p:spPr>
          <a:xfrm>
            <a:off x="86308" y="1073022"/>
            <a:ext cx="7317382" cy="723414"/>
          </a:xfrm>
        </p:spPr>
        <p:txBody>
          <a:bodyPr vert="horz" lIns="91440" tIns="45720" rIns="91440" bIns="45720" rtlCol="0" anchor="ctr">
            <a:noAutofit/>
          </a:bodyPr>
          <a:lstStyle/>
          <a:p>
            <a:r>
              <a:rPr lang="en-GB" sz="3600" b="1" dirty="0">
                <a:latin typeface="+mn-lt"/>
                <a:cs typeface="Arial" panose="020B0604020202020204" pitchFamily="34" charset="0"/>
              </a:rPr>
              <a:t>Step 4 Making the bunting</a:t>
            </a:r>
          </a:p>
        </p:txBody>
      </p:sp>
      <p:sp>
        <p:nvSpPr>
          <p:cNvPr id="4" name="Content Placeholder 3">
            <a:extLst>
              <a:ext uri="{FF2B5EF4-FFF2-40B4-BE49-F238E27FC236}">
                <a16:creationId xmlns:a16="http://schemas.microsoft.com/office/drawing/2014/main" id="{D4A2C230-5018-4370-A2E3-D26AFC7FB01F}"/>
              </a:ext>
            </a:extLst>
          </p:cNvPr>
          <p:cNvSpPr>
            <a:spLocks noGrp="1"/>
          </p:cNvSpPr>
          <p:nvPr>
            <p:ph idx="1"/>
          </p:nvPr>
        </p:nvSpPr>
        <p:spPr>
          <a:xfrm>
            <a:off x="198468" y="1854897"/>
            <a:ext cx="4058900" cy="3930081"/>
          </a:xfrm>
        </p:spPr>
        <p:txBody>
          <a:bodyPr>
            <a:normAutofit/>
          </a:bodyPr>
          <a:lstStyle/>
          <a:p>
            <a:r>
              <a:rPr lang="en-GB" sz="2400" dirty="0"/>
              <a:t>As a class, everyone now needs to add their flag to the string to make the bunting</a:t>
            </a:r>
          </a:p>
          <a:p>
            <a:endParaRPr lang="en-GB" sz="2400" dirty="0"/>
          </a:p>
          <a:p>
            <a:r>
              <a:rPr lang="en-GB" sz="2400" dirty="0"/>
              <a:t>Fold the top of each flag over the string as shown</a:t>
            </a:r>
          </a:p>
          <a:p>
            <a:endParaRPr lang="en-GB" sz="2400" dirty="0"/>
          </a:p>
          <a:p>
            <a:r>
              <a:rPr lang="en-GB" sz="2400" dirty="0"/>
              <a:t>Use a stapler to make sure each flag is fitted properly and won't fall off</a:t>
            </a:r>
            <a:endParaRPr lang="en-GB" dirty="0"/>
          </a:p>
        </p:txBody>
      </p:sp>
      <p:sp>
        <p:nvSpPr>
          <p:cNvPr id="5" name="TextBox 4">
            <a:extLst>
              <a:ext uri="{FF2B5EF4-FFF2-40B4-BE49-F238E27FC236}">
                <a16:creationId xmlns:a16="http://schemas.microsoft.com/office/drawing/2014/main" id="{CECDDE33-5840-44FE-8F1C-203C6DF39F24}"/>
              </a:ext>
            </a:extLst>
          </p:cNvPr>
          <p:cNvSpPr txBox="1"/>
          <p:nvPr/>
        </p:nvSpPr>
        <p:spPr>
          <a:xfrm>
            <a:off x="5306029" y="1173119"/>
            <a:ext cx="614855" cy="523220"/>
          </a:xfrm>
          <a:prstGeom prst="rect">
            <a:avLst/>
          </a:prstGeom>
          <a:noFill/>
        </p:spPr>
        <p:txBody>
          <a:bodyPr wrap="square">
            <a:spAutoFit/>
          </a:bodyPr>
          <a:lstStyle/>
          <a:p>
            <a:r>
              <a:rPr lang="en-GB" sz="2800" dirty="0">
                <a:effectLst/>
                <a:ea typeface="Times New Roman" panose="02020603050405020304" pitchFamily="18" charset="0"/>
                <a:cs typeface="Segoe UI Emoji" panose="020B0502040204020203" pitchFamily="34" charset="0"/>
              </a:rPr>
              <a:t>⚠</a:t>
            </a:r>
            <a:endParaRPr lang="en-GB" sz="2800" dirty="0"/>
          </a:p>
        </p:txBody>
      </p:sp>
      <p:pic>
        <p:nvPicPr>
          <p:cNvPr id="9" name="Picture 2" descr="C:\Users\mrscj\Documents\Education\IET\Spring 2022\Put out the flags\IMG_20220212_145910_HDR.jpg">
            <a:extLst>
              <a:ext uri="{FF2B5EF4-FFF2-40B4-BE49-F238E27FC236}">
                <a16:creationId xmlns:a16="http://schemas.microsoft.com/office/drawing/2014/main" id="{C69864B5-3AE3-4C67-992A-FA541768CB2C}"/>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4817807" y="1867596"/>
            <a:ext cx="3205702" cy="209198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Users\mrscj\Documents\Education\IET\Spring 2022\Put out the flags\IMG_20220212_145254_HDR.jpg">
            <a:extLst>
              <a:ext uri="{FF2B5EF4-FFF2-40B4-BE49-F238E27FC236}">
                <a16:creationId xmlns:a16="http://schemas.microsoft.com/office/drawing/2014/main" id="{B168CC78-9861-4B39-BFAF-28CD6FDBC386}"/>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5004143" y="4163404"/>
            <a:ext cx="2825840" cy="1634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7059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543</TotalTime>
  <Words>662</Words>
  <Application>Microsoft Office PowerPoint</Application>
  <PresentationFormat>On-screen Show (4:3)</PresentationFormat>
  <Paragraphs>75</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Segoe UI Emoji</vt:lpstr>
      <vt:lpstr>Symbol</vt:lpstr>
      <vt:lpstr>Times New Roman</vt:lpstr>
      <vt:lpstr>Office Theme</vt:lpstr>
      <vt:lpstr>PowerPoint Presentation</vt:lpstr>
      <vt:lpstr>PowerPoint Presentation</vt:lpstr>
      <vt:lpstr>PowerPoint Presentation</vt:lpstr>
      <vt:lpstr>Equipment and Resources</vt:lpstr>
      <vt:lpstr>Step 1 Design your own flag</vt:lpstr>
      <vt:lpstr>PowerPoint Presentation</vt:lpstr>
      <vt:lpstr>Step 2 Potato printing</vt:lpstr>
      <vt:lpstr>Step 3 Cut out your flag</vt:lpstr>
      <vt:lpstr>Step 4 Making the bunting</vt:lpstr>
      <vt:lpstr>Hang up your bunting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Homemade bunting presentation</dc:title>
  <dc:subject>Make bunting using potato printing</dc:subject>
  <dc:creator>Attainment in Education</dc:creator>
  <cp:keywords>handmade bunting_x000d_
diy bunting_x000d_
bunting homemade_x000d_
royal bunting_x000d_
bunting for schools_x000d_
diy bunting banner_x000d_
home made bunting_x000d_
easy bunting_x000d_
sew bunting_x000d_
diy fabric bunting_x000d_
making bunting template_x000d_
diy paper bunting_x000d_
diy bunting flags_x000d_
making bunting for outdoors_x000d_
diy bunting template_x000d_
homemade bunting template_x000d_
making fabric bunting_x000d_
royal blue bunting_x000d_
easy diy bunting_x000d_
bunting for classroom_x000d_
homemade paper bunting_x000d_
handmade bunting etsy_x000d_
royal blue and white bunting_x000d_
easy to make bunting_x000d_
diy triangle flag banner_x000d_
diy outdoor bunting_x000d_
welcome bunting for classroom_x000d_
sew your own bunting_x000d_
handmade fabric bunting_x000d_
easy sew bunting_x000d_
easy diy paper bunting_x000d_
making outdoor bunting_x000d_
class bu</cp:keywords>
  <cp:lastModifiedBy>Holly Margerison-Smith</cp:lastModifiedBy>
  <cp:revision>57</cp:revision>
  <dcterms:created xsi:type="dcterms:W3CDTF">2017-06-28T15:11:57Z</dcterms:created>
  <dcterms:modified xsi:type="dcterms:W3CDTF">2023-03-13T14:32:42Z</dcterms:modified>
</cp:coreProperties>
</file>