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9" r:id="rId2"/>
    <p:sldId id="260" r:id="rId3"/>
    <p:sldId id="279" r:id="rId4"/>
    <p:sldId id="261" r:id="rId5"/>
    <p:sldId id="262" r:id="rId6"/>
    <p:sldId id="263" r:id="rId7"/>
    <p:sldId id="266" r:id="rId8"/>
    <p:sldId id="267" r:id="rId9"/>
    <p:sldId id="268" r:id="rId10"/>
    <p:sldId id="269" r:id="rId11"/>
    <p:sldId id="270" r:id="rId12"/>
    <p:sldId id="271" r:id="rId13"/>
    <p:sldId id="272" r:id="rId14"/>
    <p:sldId id="273" r:id="rId15"/>
    <p:sldId id="274" r:id="rId16"/>
    <p:sldId id="280" r:id="rId17"/>
    <p:sldId id="276" r:id="rId18"/>
    <p:sldId id="278" r:id="rId19"/>
    <p:sldId id="27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CF62B3-28A7-40E2-8847-32C622E770B2}" v="1" dt="2022-03-30T09:44:29.9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04" autoAdjust="0"/>
    <p:restoredTop sz="72674" autoAdjust="0"/>
  </p:normalViewPr>
  <p:slideViewPr>
    <p:cSldViewPr snapToGrid="0" snapToObjects="1">
      <p:cViewPr varScale="1">
        <p:scale>
          <a:sx n="83" d="100"/>
          <a:sy n="83" d="100"/>
        </p:scale>
        <p:origin x="225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ls-Taylor, Laura" userId="0c7c68b2-51bf-4701-a1bf-0e8014e9252f" providerId="ADAL" clId="{DDCF62B3-28A7-40E2-8847-32C622E770B2}"/>
    <pc:docChg chg="custSel modSld">
      <pc:chgData name="Hills-Taylor, Laura" userId="0c7c68b2-51bf-4701-a1bf-0e8014e9252f" providerId="ADAL" clId="{DDCF62B3-28A7-40E2-8847-32C622E770B2}" dt="2022-03-30T09:54:22.014" v="1410" actId="20577"/>
      <pc:docMkLst>
        <pc:docMk/>
      </pc:docMkLst>
      <pc:sldChg chg="modNotesTx">
        <pc:chgData name="Hills-Taylor, Laura" userId="0c7c68b2-51bf-4701-a1bf-0e8014e9252f" providerId="ADAL" clId="{DDCF62B3-28A7-40E2-8847-32C622E770B2}" dt="2022-03-30T09:54:22.014" v="1410" actId="20577"/>
        <pc:sldMkLst>
          <pc:docMk/>
          <pc:sldMk cId="1587495952" sldId="266"/>
        </pc:sldMkLst>
      </pc:sldChg>
      <pc:sldChg chg="modNotesTx">
        <pc:chgData name="Hills-Taylor, Laura" userId="0c7c68b2-51bf-4701-a1bf-0e8014e9252f" providerId="ADAL" clId="{DDCF62B3-28A7-40E2-8847-32C622E770B2}" dt="2022-03-30T09:49:08.983" v="987" actId="20577"/>
        <pc:sldMkLst>
          <pc:docMk/>
          <pc:sldMk cId="2678718646" sldId="271"/>
        </pc:sldMkLst>
      </pc:sldChg>
      <pc:sldChg chg="modNotesTx">
        <pc:chgData name="Hills-Taylor, Laura" userId="0c7c68b2-51bf-4701-a1bf-0e8014e9252f" providerId="ADAL" clId="{DDCF62B3-28A7-40E2-8847-32C622E770B2}" dt="2022-03-30T09:43:11.905" v="687" actId="20577"/>
        <pc:sldMkLst>
          <pc:docMk/>
          <pc:sldMk cId="3371618675" sldId="272"/>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4DFAAA-A700-47A7-8AA8-8892AD1A9C05}" type="doc">
      <dgm:prSet loTypeId="urn:microsoft.com/office/officeart/2018/2/layout/IconLabelList" loCatId="icon" qsTypeId="urn:microsoft.com/office/officeart/2005/8/quickstyle/simple1" qsCatId="simple" csTypeId="urn:microsoft.com/office/officeart/2005/8/colors/accent0_3" csCatId="mainScheme" phldr="1"/>
      <dgm:spPr/>
      <dgm:t>
        <a:bodyPr/>
        <a:lstStyle/>
        <a:p>
          <a:endParaRPr lang="en-US"/>
        </a:p>
      </dgm:t>
    </dgm:pt>
    <dgm:pt modelId="{696F69F9-52E0-4A3F-B4F3-D89FDA5E3F63}">
      <dgm:prSet custT="1"/>
      <dgm:spPr/>
      <dgm:t>
        <a:bodyPr/>
        <a:lstStyle/>
        <a:p>
          <a:pPr>
            <a:lnSpc>
              <a:spcPct val="100000"/>
            </a:lnSpc>
          </a:pPr>
          <a:r>
            <a:rPr lang="en-GB" sz="1800" dirty="0"/>
            <a:t>What is a street party?</a:t>
          </a:r>
          <a:endParaRPr lang="en-US" sz="1800" dirty="0"/>
        </a:p>
      </dgm:t>
    </dgm:pt>
    <dgm:pt modelId="{DCF6FC8E-6CED-42B7-9523-258C586AC389}" type="parTrans" cxnId="{E8740998-806D-4308-A0DA-751832270227}">
      <dgm:prSet/>
      <dgm:spPr/>
      <dgm:t>
        <a:bodyPr/>
        <a:lstStyle/>
        <a:p>
          <a:endParaRPr lang="en-US" sz="1600"/>
        </a:p>
      </dgm:t>
    </dgm:pt>
    <dgm:pt modelId="{35E0E241-D495-4CAF-9211-9CE7E9E2C9A0}" type="sibTrans" cxnId="{E8740998-806D-4308-A0DA-751832270227}">
      <dgm:prSet/>
      <dgm:spPr/>
      <dgm:t>
        <a:bodyPr/>
        <a:lstStyle/>
        <a:p>
          <a:endParaRPr lang="en-US" sz="1600"/>
        </a:p>
      </dgm:t>
    </dgm:pt>
    <dgm:pt modelId="{52252F08-B6B9-4951-B894-5DEE60894ED4}">
      <dgm:prSet custT="1"/>
      <dgm:spPr/>
      <dgm:t>
        <a:bodyPr/>
        <a:lstStyle/>
        <a:p>
          <a:pPr>
            <a:lnSpc>
              <a:spcPct val="100000"/>
            </a:lnSpc>
          </a:pPr>
          <a:r>
            <a:rPr lang="en-GB" sz="1800" dirty="0"/>
            <a:t>How many people do you need to feed?</a:t>
          </a:r>
          <a:endParaRPr lang="en-US" sz="1800" dirty="0"/>
        </a:p>
      </dgm:t>
    </dgm:pt>
    <dgm:pt modelId="{C04F3E32-8F20-4088-B472-D5A5DA151451}" type="parTrans" cxnId="{3874CA85-0769-488C-A287-5DA54899AAA2}">
      <dgm:prSet/>
      <dgm:spPr/>
      <dgm:t>
        <a:bodyPr/>
        <a:lstStyle/>
        <a:p>
          <a:endParaRPr lang="en-US" sz="1600"/>
        </a:p>
      </dgm:t>
    </dgm:pt>
    <dgm:pt modelId="{BD93B99C-85A6-476B-901A-CB6355A125FC}" type="sibTrans" cxnId="{3874CA85-0769-488C-A287-5DA54899AAA2}">
      <dgm:prSet/>
      <dgm:spPr/>
      <dgm:t>
        <a:bodyPr/>
        <a:lstStyle/>
        <a:p>
          <a:endParaRPr lang="en-US" sz="1600"/>
        </a:p>
      </dgm:t>
    </dgm:pt>
    <dgm:pt modelId="{B07C6634-F5E5-4573-8F84-C15BD17D7128}">
      <dgm:prSet custT="1"/>
      <dgm:spPr/>
      <dgm:t>
        <a:bodyPr/>
        <a:lstStyle/>
        <a:p>
          <a:pPr>
            <a:lnSpc>
              <a:spcPct val="100000"/>
            </a:lnSpc>
          </a:pPr>
          <a:r>
            <a:rPr lang="en-GB" sz="1800" dirty="0"/>
            <a:t>How will the food items be made? </a:t>
          </a:r>
          <a:endParaRPr lang="en-US" sz="1800" dirty="0"/>
        </a:p>
      </dgm:t>
    </dgm:pt>
    <dgm:pt modelId="{817B25B7-A941-4018-98A5-63DB0D8B8C1D}" type="parTrans" cxnId="{9067007A-B73F-4745-B61F-07A07C1F02F0}">
      <dgm:prSet/>
      <dgm:spPr/>
      <dgm:t>
        <a:bodyPr/>
        <a:lstStyle/>
        <a:p>
          <a:endParaRPr lang="en-US" sz="1600"/>
        </a:p>
      </dgm:t>
    </dgm:pt>
    <dgm:pt modelId="{C49BD716-4C5E-4A25-A391-CE095B11EB2B}" type="sibTrans" cxnId="{9067007A-B73F-4745-B61F-07A07C1F02F0}">
      <dgm:prSet/>
      <dgm:spPr/>
      <dgm:t>
        <a:bodyPr/>
        <a:lstStyle/>
        <a:p>
          <a:endParaRPr lang="en-US" sz="1600"/>
        </a:p>
      </dgm:t>
    </dgm:pt>
    <dgm:pt modelId="{8342D980-954B-4A95-A9F7-E63BAFCD4647}">
      <dgm:prSet custT="1"/>
      <dgm:spPr/>
      <dgm:t>
        <a:bodyPr/>
        <a:lstStyle/>
        <a:p>
          <a:pPr>
            <a:lnSpc>
              <a:spcPct val="100000"/>
            </a:lnSpc>
          </a:pPr>
          <a:r>
            <a:rPr lang="en-GB" sz="1800"/>
            <a:t>What dietary needs do we need to consider? </a:t>
          </a:r>
          <a:endParaRPr lang="en-US" sz="1800"/>
        </a:p>
      </dgm:t>
    </dgm:pt>
    <dgm:pt modelId="{87C4C5FE-05E7-42F1-9D09-B2A010EF9897}" type="parTrans" cxnId="{BA1E5E64-1030-413B-8AA1-A1B5A5DE1F3B}">
      <dgm:prSet/>
      <dgm:spPr/>
      <dgm:t>
        <a:bodyPr/>
        <a:lstStyle/>
        <a:p>
          <a:endParaRPr lang="en-US" sz="1600"/>
        </a:p>
      </dgm:t>
    </dgm:pt>
    <dgm:pt modelId="{C0B0B06C-8A8D-4A53-9231-0911AD4FA549}" type="sibTrans" cxnId="{BA1E5E64-1030-413B-8AA1-A1B5A5DE1F3B}">
      <dgm:prSet/>
      <dgm:spPr/>
      <dgm:t>
        <a:bodyPr/>
        <a:lstStyle/>
        <a:p>
          <a:endParaRPr lang="en-US" sz="1600"/>
        </a:p>
      </dgm:t>
    </dgm:pt>
    <dgm:pt modelId="{F7A1B409-F803-4230-8078-B9F10193423A}">
      <dgm:prSet custT="1"/>
      <dgm:spPr/>
      <dgm:t>
        <a:bodyPr/>
        <a:lstStyle/>
        <a:p>
          <a:pPr>
            <a:lnSpc>
              <a:spcPct val="100000"/>
            </a:lnSpc>
          </a:pPr>
          <a:r>
            <a:rPr lang="en-GB" sz="1800"/>
            <a:t>How do I make the portion sizes bigger or smaller?</a:t>
          </a:r>
          <a:endParaRPr lang="en-US" sz="1800"/>
        </a:p>
      </dgm:t>
    </dgm:pt>
    <dgm:pt modelId="{58CF0C45-0899-4D4B-A066-0B241247B3BA}" type="parTrans" cxnId="{CF40EC44-D030-4934-9A8E-61E6DE2D7880}">
      <dgm:prSet/>
      <dgm:spPr/>
      <dgm:t>
        <a:bodyPr/>
        <a:lstStyle/>
        <a:p>
          <a:endParaRPr lang="en-US" sz="1600"/>
        </a:p>
      </dgm:t>
    </dgm:pt>
    <dgm:pt modelId="{FB0E6D1E-4202-4ED6-AD24-F070D765B97B}" type="sibTrans" cxnId="{CF40EC44-D030-4934-9A8E-61E6DE2D7880}">
      <dgm:prSet/>
      <dgm:spPr/>
      <dgm:t>
        <a:bodyPr/>
        <a:lstStyle/>
        <a:p>
          <a:endParaRPr lang="en-US" sz="1600"/>
        </a:p>
      </dgm:t>
    </dgm:pt>
    <dgm:pt modelId="{F2B8B192-1DDF-4F2B-A2D2-9852CDA72FFF}">
      <dgm:prSet custT="1"/>
      <dgm:spPr/>
      <dgm:t>
        <a:bodyPr/>
        <a:lstStyle/>
        <a:p>
          <a:pPr>
            <a:lnSpc>
              <a:spcPct val="100000"/>
            </a:lnSpc>
          </a:pPr>
          <a:r>
            <a:rPr lang="en-GB" sz="1800"/>
            <a:t>How will the food be presented?</a:t>
          </a:r>
          <a:endParaRPr lang="en-US" sz="1800"/>
        </a:p>
      </dgm:t>
    </dgm:pt>
    <dgm:pt modelId="{F997D1C9-2FBB-41ED-848A-6E579E559A0D}" type="parTrans" cxnId="{F75CF6D4-D424-475C-A01F-D60B29C58185}">
      <dgm:prSet/>
      <dgm:spPr/>
      <dgm:t>
        <a:bodyPr/>
        <a:lstStyle/>
        <a:p>
          <a:endParaRPr lang="en-US" sz="1600"/>
        </a:p>
      </dgm:t>
    </dgm:pt>
    <dgm:pt modelId="{3749D098-C422-4B5F-80EC-E770069C146F}" type="sibTrans" cxnId="{F75CF6D4-D424-475C-A01F-D60B29C58185}">
      <dgm:prSet/>
      <dgm:spPr/>
      <dgm:t>
        <a:bodyPr/>
        <a:lstStyle/>
        <a:p>
          <a:endParaRPr lang="en-US" sz="1600"/>
        </a:p>
      </dgm:t>
    </dgm:pt>
    <dgm:pt modelId="{D9F42A7F-D784-4E80-8F25-E7929CF4C0C8}" type="pres">
      <dgm:prSet presAssocID="{B24DFAAA-A700-47A7-8AA8-8892AD1A9C05}" presName="root" presStyleCnt="0">
        <dgm:presLayoutVars>
          <dgm:dir/>
          <dgm:resizeHandles val="exact"/>
        </dgm:presLayoutVars>
      </dgm:prSet>
      <dgm:spPr/>
    </dgm:pt>
    <dgm:pt modelId="{2C978447-A4FD-400C-BBF1-407B3F401844}" type="pres">
      <dgm:prSet presAssocID="{696F69F9-52E0-4A3F-B4F3-D89FDA5E3F63}" presName="compNode" presStyleCnt="0"/>
      <dgm:spPr/>
    </dgm:pt>
    <dgm:pt modelId="{813E8BDF-D1AC-4F08-9094-42EA34BB2653}" type="pres">
      <dgm:prSet presAssocID="{696F69F9-52E0-4A3F-B4F3-D89FDA5E3F6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ign"/>
        </a:ext>
      </dgm:extLst>
    </dgm:pt>
    <dgm:pt modelId="{DBCA5209-28A0-479E-B541-2D91AE527011}" type="pres">
      <dgm:prSet presAssocID="{696F69F9-52E0-4A3F-B4F3-D89FDA5E3F63}" presName="spaceRect" presStyleCnt="0"/>
      <dgm:spPr/>
    </dgm:pt>
    <dgm:pt modelId="{4DD33B17-5B3F-4E49-B43F-68B19ADB89B1}" type="pres">
      <dgm:prSet presAssocID="{696F69F9-52E0-4A3F-B4F3-D89FDA5E3F63}" presName="textRect" presStyleLbl="revTx" presStyleIdx="0" presStyleCnt="6">
        <dgm:presLayoutVars>
          <dgm:chMax val="1"/>
          <dgm:chPref val="1"/>
        </dgm:presLayoutVars>
      </dgm:prSet>
      <dgm:spPr/>
    </dgm:pt>
    <dgm:pt modelId="{6BADA7BA-C7A9-4A88-A660-9AF2B077DD7C}" type="pres">
      <dgm:prSet presAssocID="{35E0E241-D495-4CAF-9211-9CE7E9E2C9A0}" presName="sibTrans" presStyleCnt="0"/>
      <dgm:spPr/>
    </dgm:pt>
    <dgm:pt modelId="{7D86CA44-5D17-491F-95A9-374143E58403}" type="pres">
      <dgm:prSet presAssocID="{52252F08-B6B9-4951-B894-5DEE60894ED4}" presName="compNode" presStyleCnt="0"/>
      <dgm:spPr/>
    </dgm:pt>
    <dgm:pt modelId="{80875563-D1CD-4E9E-9085-1AE5811EEEC4}" type="pres">
      <dgm:prSet presAssocID="{52252F08-B6B9-4951-B894-5DEE60894ED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w"/>
        </a:ext>
      </dgm:extLst>
    </dgm:pt>
    <dgm:pt modelId="{2E747C81-BEEC-46F8-8F04-AF2361D11FD9}" type="pres">
      <dgm:prSet presAssocID="{52252F08-B6B9-4951-B894-5DEE60894ED4}" presName="spaceRect" presStyleCnt="0"/>
      <dgm:spPr/>
    </dgm:pt>
    <dgm:pt modelId="{D9408D49-AAC4-4484-B4A0-AE6ECDC5ACA3}" type="pres">
      <dgm:prSet presAssocID="{52252F08-B6B9-4951-B894-5DEE60894ED4}" presName="textRect" presStyleLbl="revTx" presStyleIdx="1" presStyleCnt="6">
        <dgm:presLayoutVars>
          <dgm:chMax val="1"/>
          <dgm:chPref val="1"/>
        </dgm:presLayoutVars>
      </dgm:prSet>
      <dgm:spPr/>
    </dgm:pt>
    <dgm:pt modelId="{ABD9C087-AA33-46DC-B52F-99D2D94966FB}" type="pres">
      <dgm:prSet presAssocID="{BD93B99C-85A6-476B-901A-CB6355A125FC}" presName="sibTrans" presStyleCnt="0"/>
      <dgm:spPr/>
    </dgm:pt>
    <dgm:pt modelId="{3AEFCA63-B10E-4334-8C9F-428B06F8FB46}" type="pres">
      <dgm:prSet presAssocID="{B07C6634-F5E5-4573-8F84-C15BD17D7128}" presName="compNode" presStyleCnt="0"/>
      <dgm:spPr/>
    </dgm:pt>
    <dgm:pt modelId="{FD21B5D1-9758-445C-B16E-56B00A46A5EA}" type="pres">
      <dgm:prSet presAssocID="{B07C6634-F5E5-4573-8F84-C15BD17D712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e"/>
        </a:ext>
      </dgm:extLst>
    </dgm:pt>
    <dgm:pt modelId="{8A52A6DE-DC23-4885-83E7-51D0935B334C}" type="pres">
      <dgm:prSet presAssocID="{B07C6634-F5E5-4573-8F84-C15BD17D7128}" presName="spaceRect" presStyleCnt="0"/>
      <dgm:spPr/>
    </dgm:pt>
    <dgm:pt modelId="{C4EEE80C-7101-4AE2-817F-2B72C6F84E7C}" type="pres">
      <dgm:prSet presAssocID="{B07C6634-F5E5-4573-8F84-C15BD17D7128}" presName="textRect" presStyleLbl="revTx" presStyleIdx="2" presStyleCnt="6">
        <dgm:presLayoutVars>
          <dgm:chMax val="1"/>
          <dgm:chPref val="1"/>
        </dgm:presLayoutVars>
      </dgm:prSet>
      <dgm:spPr/>
    </dgm:pt>
    <dgm:pt modelId="{C6418DE4-E610-43C9-8D4A-8FE9AF9A5643}" type="pres">
      <dgm:prSet presAssocID="{C49BD716-4C5E-4A25-A391-CE095B11EB2B}" presName="sibTrans" presStyleCnt="0"/>
      <dgm:spPr/>
    </dgm:pt>
    <dgm:pt modelId="{CFEE19AF-36F6-41C4-A885-69C652EDAE82}" type="pres">
      <dgm:prSet presAssocID="{8342D980-954B-4A95-A9F7-E63BAFCD4647}" presName="compNode" presStyleCnt="0"/>
      <dgm:spPr/>
    </dgm:pt>
    <dgm:pt modelId="{723125D5-6576-4795-BD48-79B2C601060E}" type="pres">
      <dgm:prSet presAssocID="{8342D980-954B-4A95-A9F7-E63BAFCD464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erson Eating"/>
        </a:ext>
      </dgm:extLst>
    </dgm:pt>
    <dgm:pt modelId="{528FA9F6-BE75-459D-981D-A0197FFB9EEE}" type="pres">
      <dgm:prSet presAssocID="{8342D980-954B-4A95-A9F7-E63BAFCD4647}" presName="spaceRect" presStyleCnt="0"/>
      <dgm:spPr/>
    </dgm:pt>
    <dgm:pt modelId="{258BED34-DE41-49D5-ACA6-B56BA885C7E9}" type="pres">
      <dgm:prSet presAssocID="{8342D980-954B-4A95-A9F7-E63BAFCD4647}" presName="textRect" presStyleLbl="revTx" presStyleIdx="3" presStyleCnt="6">
        <dgm:presLayoutVars>
          <dgm:chMax val="1"/>
          <dgm:chPref val="1"/>
        </dgm:presLayoutVars>
      </dgm:prSet>
      <dgm:spPr/>
    </dgm:pt>
    <dgm:pt modelId="{4EC4B55F-30AC-4A6C-9F83-6AA4817CCF16}" type="pres">
      <dgm:prSet presAssocID="{C0B0B06C-8A8D-4A53-9231-0911AD4FA549}" presName="sibTrans" presStyleCnt="0"/>
      <dgm:spPr/>
    </dgm:pt>
    <dgm:pt modelId="{C0A712B3-F814-4323-B21B-A4D940A245B9}" type="pres">
      <dgm:prSet presAssocID="{F7A1B409-F803-4230-8078-B9F10193423A}" presName="compNode" presStyleCnt="0"/>
      <dgm:spPr/>
    </dgm:pt>
    <dgm:pt modelId="{7B68379E-199C-4D63-8449-CCBC175CE731}" type="pres">
      <dgm:prSet presAssocID="{F7A1B409-F803-4230-8078-B9F10193423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Add"/>
        </a:ext>
      </dgm:extLst>
    </dgm:pt>
    <dgm:pt modelId="{76F180F8-2A2E-47A1-9D5F-02C55D413E59}" type="pres">
      <dgm:prSet presAssocID="{F7A1B409-F803-4230-8078-B9F10193423A}" presName="spaceRect" presStyleCnt="0"/>
      <dgm:spPr/>
    </dgm:pt>
    <dgm:pt modelId="{0C2CC19A-D6C8-4AB7-A789-6EA20D006D10}" type="pres">
      <dgm:prSet presAssocID="{F7A1B409-F803-4230-8078-B9F10193423A}" presName="textRect" presStyleLbl="revTx" presStyleIdx="4" presStyleCnt="6">
        <dgm:presLayoutVars>
          <dgm:chMax val="1"/>
          <dgm:chPref val="1"/>
        </dgm:presLayoutVars>
      </dgm:prSet>
      <dgm:spPr/>
    </dgm:pt>
    <dgm:pt modelId="{D0405D9A-B485-41A4-973C-7C88D75C591C}" type="pres">
      <dgm:prSet presAssocID="{FB0E6D1E-4202-4ED6-AD24-F070D765B97B}" presName="sibTrans" presStyleCnt="0"/>
      <dgm:spPr/>
    </dgm:pt>
    <dgm:pt modelId="{F8C6AF4B-B5F2-414B-B1F7-9EF4EEB7B322}" type="pres">
      <dgm:prSet presAssocID="{F2B8B192-1DDF-4F2B-A2D2-9852CDA72FFF}" presName="compNode" presStyleCnt="0"/>
      <dgm:spPr/>
    </dgm:pt>
    <dgm:pt modelId="{27D17391-8BBD-4F15-A4B7-80BEF7D60DF5}" type="pres">
      <dgm:prSet presAssocID="{F2B8B192-1DDF-4F2B-A2D2-9852CDA72FF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Table Setting"/>
        </a:ext>
      </dgm:extLst>
    </dgm:pt>
    <dgm:pt modelId="{6FADC98F-C3CF-4AF2-BC2A-E58FA79816AB}" type="pres">
      <dgm:prSet presAssocID="{F2B8B192-1DDF-4F2B-A2D2-9852CDA72FFF}" presName="spaceRect" presStyleCnt="0"/>
      <dgm:spPr/>
    </dgm:pt>
    <dgm:pt modelId="{34CB34FE-B178-423F-9286-4674774E7E23}" type="pres">
      <dgm:prSet presAssocID="{F2B8B192-1DDF-4F2B-A2D2-9852CDA72FFF}" presName="textRect" presStyleLbl="revTx" presStyleIdx="5" presStyleCnt="6">
        <dgm:presLayoutVars>
          <dgm:chMax val="1"/>
          <dgm:chPref val="1"/>
        </dgm:presLayoutVars>
      </dgm:prSet>
      <dgm:spPr/>
    </dgm:pt>
  </dgm:ptLst>
  <dgm:cxnLst>
    <dgm:cxn modelId="{4DA86133-BCC0-473A-9966-F9FDD2AF526B}" type="presOf" srcId="{B24DFAAA-A700-47A7-8AA8-8892AD1A9C05}" destId="{D9F42A7F-D784-4E80-8F25-E7929CF4C0C8}" srcOrd="0" destOrd="0" presId="urn:microsoft.com/office/officeart/2018/2/layout/IconLabelList"/>
    <dgm:cxn modelId="{47C7D440-5121-4186-B93E-DAA1308F64B8}" type="presOf" srcId="{B07C6634-F5E5-4573-8F84-C15BD17D7128}" destId="{C4EEE80C-7101-4AE2-817F-2B72C6F84E7C}" srcOrd="0" destOrd="0" presId="urn:microsoft.com/office/officeart/2018/2/layout/IconLabelList"/>
    <dgm:cxn modelId="{BA1E5E64-1030-413B-8AA1-A1B5A5DE1F3B}" srcId="{B24DFAAA-A700-47A7-8AA8-8892AD1A9C05}" destId="{8342D980-954B-4A95-A9F7-E63BAFCD4647}" srcOrd="3" destOrd="0" parTransId="{87C4C5FE-05E7-42F1-9D09-B2A010EF9897}" sibTransId="{C0B0B06C-8A8D-4A53-9231-0911AD4FA549}"/>
    <dgm:cxn modelId="{CF40EC44-D030-4934-9A8E-61E6DE2D7880}" srcId="{B24DFAAA-A700-47A7-8AA8-8892AD1A9C05}" destId="{F7A1B409-F803-4230-8078-B9F10193423A}" srcOrd="4" destOrd="0" parTransId="{58CF0C45-0899-4D4B-A066-0B241247B3BA}" sibTransId="{FB0E6D1E-4202-4ED6-AD24-F070D765B97B}"/>
    <dgm:cxn modelId="{6B08794F-2F00-4E1B-B292-66703DA47996}" type="presOf" srcId="{F7A1B409-F803-4230-8078-B9F10193423A}" destId="{0C2CC19A-D6C8-4AB7-A789-6EA20D006D10}" srcOrd="0" destOrd="0" presId="urn:microsoft.com/office/officeart/2018/2/layout/IconLabelList"/>
    <dgm:cxn modelId="{9067007A-B73F-4745-B61F-07A07C1F02F0}" srcId="{B24DFAAA-A700-47A7-8AA8-8892AD1A9C05}" destId="{B07C6634-F5E5-4573-8F84-C15BD17D7128}" srcOrd="2" destOrd="0" parTransId="{817B25B7-A941-4018-98A5-63DB0D8B8C1D}" sibTransId="{C49BD716-4C5E-4A25-A391-CE095B11EB2B}"/>
    <dgm:cxn modelId="{3874CA85-0769-488C-A287-5DA54899AAA2}" srcId="{B24DFAAA-A700-47A7-8AA8-8892AD1A9C05}" destId="{52252F08-B6B9-4951-B894-5DEE60894ED4}" srcOrd="1" destOrd="0" parTransId="{C04F3E32-8F20-4088-B472-D5A5DA151451}" sibTransId="{BD93B99C-85A6-476B-901A-CB6355A125FC}"/>
    <dgm:cxn modelId="{12715F91-E983-4D14-BDB8-73EED7888243}" type="presOf" srcId="{8342D980-954B-4A95-A9F7-E63BAFCD4647}" destId="{258BED34-DE41-49D5-ACA6-B56BA885C7E9}" srcOrd="0" destOrd="0" presId="urn:microsoft.com/office/officeart/2018/2/layout/IconLabelList"/>
    <dgm:cxn modelId="{E8740998-806D-4308-A0DA-751832270227}" srcId="{B24DFAAA-A700-47A7-8AA8-8892AD1A9C05}" destId="{696F69F9-52E0-4A3F-B4F3-D89FDA5E3F63}" srcOrd="0" destOrd="0" parTransId="{DCF6FC8E-6CED-42B7-9523-258C586AC389}" sibTransId="{35E0E241-D495-4CAF-9211-9CE7E9E2C9A0}"/>
    <dgm:cxn modelId="{1A255AA2-1408-440E-90EF-535CCB69D997}" type="presOf" srcId="{52252F08-B6B9-4951-B894-5DEE60894ED4}" destId="{D9408D49-AAC4-4484-B4A0-AE6ECDC5ACA3}" srcOrd="0" destOrd="0" presId="urn:microsoft.com/office/officeart/2018/2/layout/IconLabelList"/>
    <dgm:cxn modelId="{EA1137C0-0A6B-449E-BEFF-FC2A87093F9C}" type="presOf" srcId="{696F69F9-52E0-4A3F-B4F3-D89FDA5E3F63}" destId="{4DD33B17-5B3F-4E49-B43F-68B19ADB89B1}" srcOrd="0" destOrd="0" presId="urn:microsoft.com/office/officeart/2018/2/layout/IconLabelList"/>
    <dgm:cxn modelId="{4FBFDFCB-B8AC-4CB0-BF66-1C07F3E7EC85}" type="presOf" srcId="{F2B8B192-1DDF-4F2B-A2D2-9852CDA72FFF}" destId="{34CB34FE-B178-423F-9286-4674774E7E23}" srcOrd="0" destOrd="0" presId="urn:microsoft.com/office/officeart/2018/2/layout/IconLabelList"/>
    <dgm:cxn modelId="{F75CF6D4-D424-475C-A01F-D60B29C58185}" srcId="{B24DFAAA-A700-47A7-8AA8-8892AD1A9C05}" destId="{F2B8B192-1DDF-4F2B-A2D2-9852CDA72FFF}" srcOrd="5" destOrd="0" parTransId="{F997D1C9-2FBB-41ED-848A-6E579E559A0D}" sibTransId="{3749D098-C422-4B5F-80EC-E770069C146F}"/>
    <dgm:cxn modelId="{47156FF7-41BD-4052-9BA5-9F57AE156120}" type="presParOf" srcId="{D9F42A7F-D784-4E80-8F25-E7929CF4C0C8}" destId="{2C978447-A4FD-400C-BBF1-407B3F401844}" srcOrd="0" destOrd="0" presId="urn:microsoft.com/office/officeart/2018/2/layout/IconLabelList"/>
    <dgm:cxn modelId="{41ADE473-A30C-4650-9F5C-2C80E3B9B48E}" type="presParOf" srcId="{2C978447-A4FD-400C-BBF1-407B3F401844}" destId="{813E8BDF-D1AC-4F08-9094-42EA34BB2653}" srcOrd="0" destOrd="0" presId="urn:microsoft.com/office/officeart/2018/2/layout/IconLabelList"/>
    <dgm:cxn modelId="{99CFF26E-8F65-4EEE-BC91-A801D895A890}" type="presParOf" srcId="{2C978447-A4FD-400C-BBF1-407B3F401844}" destId="{DBCA5209-28A0-479E-B541-2D91AE527011}" srcOrd="1" destOrd="0" presId="urn:microsoft.com/office/officeart/2018/2/layout/IconLabelList"/>
    <dgm:cxn modelId="{16E529BE-3CFE-4698-BE5F-162DDCE26D92}" type="presParOf" srcId="{2C978447-A4FD-400C-BBF1-407B3F401844}" destId="{4DD33B17-5B3F-4E49-B43F-68B19ADB89B1}" srcOrd="2" destOrd="0" presId="urn:microsoft.com/office/officeart/2018/2/layout/IconLabelList"/>
    <dgm:cxn modelId="{A872D0B5-B36F-4160-AC3F-A9B04750982B}" type="presParOf" srcId="{D9F42A7F-D784-4E80-8F25-E7929CF4C0C8}" destId="{6BADA7BA-C7A9-4A88-A660-9AF2B077DD7C}" srcOrd="1" destOrd="0" presId="urn:microsoft.com/office/officeart/2018/2/layout/IconLabelList"/>
    <dgm:cxn modelId="{FC26247E-12A5-49F3-A21F-A66B215DAF73}" type="presParOf" srcId="{D9F42A7F-D784-4E80-8F25-E7929CF4C0C8}" destId="{7D86CA44-5D17-491F-95A9-374143E58403}" srcOrd="2" destOrd="0" presId="urn:microsoft.com/office/officeart/2018/2/layout/IconLabelList"/>
    <dgm:cxn modelId="{B595C721-F2F1-45A2-BFB4-D9DD803AA5C6}" type="presParOf" srcId="{7D86CA44-5D17-491F-95A9-374143E58403}" destId="{80875563-D1CD-4E9E-9085-1AE5811EEEC4}" srcOrd="0" destOrd="0" presId="urn:microsoft.com/office/officeart/2018/2/layout/IconLabelList"/>
    <dgm:cxn modelId="{2CF97A9A-BDA1-4A56-8570-4D3F0CFCD0D2}" type="presParOf" srcId="{7D86CA44-5D17-491F-95A9-374143E58403}" destId="{2E747C81-BEEC-46F8-8F04-AF2361D11FD9}" srcOrd="1" destOrd="0" presId="urn:microsoft.com/office/officeart/2018/2/layout/IconLabelList"/>
    <dgm:cxn modelId="{B3039E48-26E0-4A38-8829-8367448A2734}" type="presParOf" srcId="{7D86CA44-5D17-491F-95A9-374143E58403}" destId="{D9408D49-AAC4-4484-B4A0-AE6ECDC5ACA3}" srcOrd="2" destOrd="0" presId="urn:microsoft.com/office/officeart/2018/2/layout/IconLabelList"/>
    <dgm:cxn modelId="{F7A0F775-84DF-45DE-A0C6-D5805F1C519A}" type="presParOf" srcId="{D9F42A7F-D784-4E80-8F25-E7929CF4C0C8}" destId="{ABD9C087-AA33-46DC-B52F-99D2D94966FB}" srcOrd="3" destOrd="0" presId="urn:microsoft.com/office/officeart/2018/2/layout/IconLabelList"/>
    <dgm:cxn modelId="{D344F8BB-CD8F-424B-A0DA-0940E54D9376}" type="presParOf" srcId="{D9F42A7F-D784-4E80-8F25-E7929CF4C0C8}" destId="{3AEFCA63-B10E-4334-8C9F-428B06F8FB46}" srcOrd="4" destOrd="0" presId="urn:microsoft.com/office/officeart/2018/2/layout/IconLabelList"/>
    <dgm:cxn modelId="{F09BD1B0-8FB6-4124-980B-A1F961C8ED5C}" type="presParOf" srcId="{3AEFCA63-B10E-4334-8C9F-428B06F8FB46}" destId="{FD21B5D1-9758-445C-B16E-56B00A46A5EA}" srcOrd="0" destOrd="0" presId="urn:microsoft.com/office/officeart/2018/2/layout/IconLabelList"/>
    <dgm:cxn modelId="{A5B776B5-807B-4A69-B2FE-04676FEC0846}" type="presParOf" srcId="{3AEFCA63-B10E-4334-8C9F-428B06F8FB46}" destId="{8A52A6DE-DC23-4885-83E7-51D0935B334C}" srcOrd="1" destOrd="0" presId="urn:microsoft.com/office/officeart/2018/2/layout/IconLabelList"/>
    <dgm:cxn modelId="{F2DD2591-E40B-465F-B4B0-8A8B26239D0B}" type="presParOf" srcId="{3AEFCA63-B10E-4334-8C9F-428B06F8FB46}" destId="{C4EEE80C-7101-4AE2-817F-2B72C6F84E7C}" srcOrd="2" destOrd="0" presId="urn:microsoft.com/office/officeart/2018/2/layout/IconLabelList"/>
    <dgm:cxn modelId="{2751FB6A-F873-4585-866D-658C8B3825C1}" type="presParOf" srcId="{D9F42A7F-D784-4E80-8F25-E7929CF4C0C8}" destId="{C6418DE4-E610-43C9-8D4A-8FE9AF9A5643}" srcOrd="5" destOrd="0" presId="urn:microsoft.com/office/officeart/2018/2/layout/IconLabelList"/>
    <dgm:cxn modelId="{D4D593EF-0A47-48AF-BFD0-FEA7EC7202E8}" type="presParOf" srcId="{D9F42A7F-D784-4E80-8F25-E7929CF4C0C8}" destId="{CFEE19AF-36F6-41C4-A885-69C652EDAE82}" srcOrd="6" destOrd="0" presId="urn:microsoft.com/office/officeart/2018/2/layout/IconLabelList"/>
    <dgm:cxn modelId="{8236A9C7-D8FC-4C89-B100-D11E23F86B63}" type="presParOf" srcId="{CFEE19AF-36F6-41C4-A885-69C652EDAE82}" destId="{723125D5-6576-4795-BD48-79B2C601060E}" srcOrd="0" destOrd="0" presId="urn:microsoft.com/office/officeart/2018/2/layout/IconLabelList"/>
    <dgm:cxn modelId="{9EA7169D-4411-4906-B0D6-4602DF919DBC}" type="presParOf" srcId="{CFEE19AF-36F6-41C4-A885-69C652EDAE82}" destId="{528FA9F6-BE75-459D-981D-A0197FFB9EEE}" srcOrd="1" destOrd="0" presId="urn:microsoft.com/office/officeart/2018/2/layout/IconLabelList"/>
    <dgm:cxn modelId="{98B488C6-702A-4A03-8C7B-FC997E8FC1CB}" type="presParOf" srcId="{CFEE19AF-36F6-41C4-A885-69C652EDAE82}" destId="{258BED34-DE41-49D5-ACA6-B56BA885C7E9}" srcOrd="2" destOrd="0" presId="urn:microsoft.com/office/officeart/2018/2/layout/IconLabelList"/>
    <dgm:cxn modelId="{CEEF8254-4D05-43D1-A29A-502D37C4E003}" type="presParOf" srcId="{D9F42A7F-D784-4E80-8F25-E7929CF4C0C8}" destId="{4EC4B55F-30AC-4A6C-9F83-6AA4817CCF16}" srcOrd="7" destOrd="0" presId="urn:microsoft.com/office/officeart/2018/2/layout/IconLabelList"/>
    <dgm:cxn modelId="{09C460A5-B335-4618-BD12-D37487F0C2A3}" type="presParOf" srcId="{D9F42A7F-D784-4E80-8F25-E7929CF4C0C8}" destId="{C0A712B3-F814-4323-B21B-A4D940A245B9}" srcOrd="8" destOrd="0" presId="urn:microsoft.com/office/officeart/2018/2/layout/IconLabelList"/>
    <dgm:cxn modelId="{D4B3330D-00BC-485A-B97A-0A8F466BD664}" type="presParOf" srcId="{C0A712B3-F814-4323-B21B-A4D940A245B9}" destId="{7B68379E-199C-4D63-8449-CCBC175CE731}" srcOrd="0" destOrd="0" presId="urn:microsoft.com/office/officeart/2018/2/layout/IconLabelList"/>
    <dgm:cxn modelId="{6BC419A6-1C07-4F50-8285-D35CC1728B9C}" type="presParOf" srcId="{C0A712B3-F814-4323-B21B-A4D940A245B9}" destId="{76F180F8-2A2E-47A1-9D5F-02C55D413E59}" srcOrd="1" destOrd="0" presId="urn:microsoft.com/office/officeart/2018/2/layout/IconLabelList"/>
    <dgm:cxn modelId="{CA5FBD8E-2021-411B-92AE-5F18306FDC34}" type="presParOf" srcId="{C0A712B3-F814-4323-B21B-A4D940A245B9}" destId="{0C2CC19A-D6C8-4AB7-A789-6EA20D006D10}" srcOrd="2" destOrd="0" presId="urn:microsoft.com/office/officeart/2018/2/layout/IconLabelList"/>
    <dgm:cxn modelId="{68CC5705-55A4-45B3-8AD5-4A4A37681B9B}" type="presParOf" srcId="{D9F42A7F-D784-4E80-8F25-E7929CF4C0C8}" destId="{D0405D9A-B485-41A4-973C-7C88D75C591C}" srcOrd="9" destOrd="0" presId="urn:microsoft.com/office/officeart/2018/2/layout/IconLabelList"/>
    <dgm:cxn modelId="{6B4EA1D9-E41D-44EE-84E3-904B08A5DB89}" type="presParOf" srcId="{D9F42A7F-D784-4E80-8F25-E7929CF4C0C8}" destId="{F8C6AF4B-B5F2-414B-B1F7-9EF4EEB7B322}" srcOrd="10" destOrd="0" presId="urn:microsoft.com/office/officeart/2018/2/layout/IconLabelList"/>
    <dgm:cxn modelId="{DE4D9B29-CA00-4A71-8120-7450AFCA091E}" type="presParOf" srcId="{F8C6AF4B-B5F2-414B-B1F7-9EF4EEB7B322}" destId="{27D17391-8BBD-4F15-A4B7-80BEF7D60DF5}" srcOrd="0" destOrd="0" presId="urn:microsoft.com/office/officeart/2018/2/layout/IconLabelList"/>
    <dgm:cxn modelId="{90F3419A-AD19-426F-BDFB-4071AFBD4FBB}" type="presParOf" srcId="{F8C6AF4B-B5F2-414B-B1F7-9EF4EEB7B322}" destId="{6FADC98F-C3CF-4AF2-BC2A-E58FA79816AB}" srcOrd="1" destOrd="0" presId="urn:microsoft.com/office/officeart/2018/2/layout/IconLabelList"/>
    <dgm:cxn modelId="{01C191E0-B583-450D-9580-103847B1884A}" type="presParOf" srcId="{F8C6AF4B-B5F2-414B-B1F7-9EF4EEB7B322}" destId="{34CB34FE-B178-423F-9286-4674774E7E23}"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E8BDF-D1AC-4F08-9094-42EA34BB2653}">
      <dsp:nvSpPr>
        <dsp:cNvPr id="0" name=""/>
        <dsp:cNvSpPr/>
      </dsp:nvSpPr>
      <dsp:spPr>
        <a:xfrm>
          <a:off x="681014" y="401961"/>
          <a:ext cx="880921" cy="8809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D33B17-5B3F-4E49-B43F-68B19ADB89B1}">
      <dsp:nvSpPr>
        <dsp:cNvPr id="0" name=""/>
        <dsp:cNvSpPr/>
      </dsp:nvSpPr>
      <dsp:spPr>
        <a:xfrm>
          <a:off x="142673" y="1607781"/>
          <a:ext cx="1957603"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dirty="0"/>
            <a:t>What is a street party?</a:t>
          </a:r>
          <a:endParaRPr lang="en-US" sz="1800" kern="1200" dirty="0"/>
        </a:p>
      </dsp:txBody>
      <dsp:txXfrm>
        <a:off x="142673" y="1607781"/>
        <a:ext cx="1957603" cy="855000"/>
      </dsp:txXfrm>
    </dsp:sp>
    <dsp:sp modelId="{80875563-D1CD-4E9E-9085-1AE5811EEEC4}">
      <dsp:nvSpPr>
        <dsp:cNvPr id="0" name=""/>
        <dsp:cNvSpPr/>
      </dsp:nvSpPr>
      <dsp:spPr>
        <a:xfrm>
          <a:off x="2981198" y="401961"/>
          <a:ext cx="880921" cy="8809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408D49-AAC4-4484-B4A0-AE6ECDC5ACA3}">
      <dsp:nvSpPr>
        <dsp:cNvPr id="0" name=""/>
        <dsp:cNvSpPr/>
      </dsp:nvSpPr>
      <dsp:spPr>
        <a:xfrm>
          <a:off x="2442857" y="1607781"/>
          <a:ext cx="1957603"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dirty="0"/>
            <a:t>How many people do you need to feed?</a:t>
          </a:r>
          <a:endParaRPr lang="en-US" sz="1800" kern="1200" dirty="0"/>
        </a:p>
      </dsp:txBody>
      <dsp:txXfrm>
        <a:off x="2442857" y="1607781"/>
        <a:ext cx="1957603" cy="855000"/>
      </dsp:txXfrm>
    </dsp:sp>
    <dsp:sp modelId="{FD21B5D1-9758-445C-B16E-56B00A46A5EA}">
      <dsp:nvSpPr>
        <dsp:cNvPr id="0" name=""/>
        <dsp:cNvSpPr/>
      </dsp:nvSpPr>
      <dsp:spPr>
        <a:xfrm>
          <a:off x="5281383" y="401961"/>
          <a:ext cx="880921" cy="8809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EEE80C-7101-4AE2-817F-2B72C6F84E7C}">
      <dsp:nvSpPr>
        <dsp:cNvPr id="0" name=""/>
        <dsp:cNvSpPr/>
      </dsp:nvSpPr>
      <dsp:spPr>
        <a:xfrm>
          <a:off x="4743042" y="1607781"/>
          <a:ext cx="1957603"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dirty="0"/>
            <a:t>How will the food items be made? </a:t>
          </a:r>
          <a:endParaRPr lang="en-US" sz="1800" kern="1200" dirty="0"/>
        </a:p>
      </dsp:txBody>
      <dsp:txXfrm>
        <a:off x="4743042" y="1607781"/>
        <a:ext cx="1957603" cy="855000"/>
      </dsp:txXfrm>
    </dsp:sp>
    <dsp:sp modelId="{723125D5-6576-4795-BD48-79B2C601060E}">
      <dsp:nvSpPr>
        <dsp:cNvPr id="0" name=""/>
        <dsp:cNvSpPr/>
      </dsp:nvSpPr>
      <dsp:spPr>
        <a:xfrm>
          <a:off x="681014" y="2952181"/>
          <a:ext cx="880921" cy="8809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BED34-DE41-49D5-ACA6-B56BA885C7E9}">
      <dsp:nvSpPr>
        <dsp:cNvPr id="0" name=""/>
        <dsp:cNvSpPr/>
      </dsp:nvSpPr>
      <dsp:spPr>
        <a:xfrm>
          <a:off x="142673" y="4158001"/>
          <a:ext cx="1957603"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What dietary needs do we need to consider? </a:t>
          </a:r>
          <a:endParaRPr lang="en-US" sz="1800" kern="1200"/>
        </a:p>
      </dsp:txBody>
      <dsp:txXfrm>
        <a:off x="142673" y="4158001"/>
        <a:ext cx="1957603" cy="855000"/>
      </dsp:txXfrm>
    </dsp:sp>
    <dsp:sp modelId="{7B68379E-199C-4D63-8449-CCBC175CE731}">
      <dsp:nvSpPr>
        <dsp:cNvPr id="0" name=""/>
        <dsp:cNvSpPr/>
      </dsp:nvSpPr>
      <dsp:spPr>
        <a:xfrm>
          <a:off x="2981198" y="2952181"/>
          <a:ext cx="880921" cy="8809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2CC19A-D6C8-4AB7-A789-6EA20D006D10}">
      <dsp:nvSpPr>
        <dsp:cNvPr id="0" name=""/>
        <dsp:cNvSpPr/>
      </dsp:nvSpPr>
      <dsp:spPr>
        <a:xfrm>
          <a:off x="2442857" y="4158001"/>
          <a:ext cx="1957603"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How do I make the portion sizes bigger or smaller?</a:t>
          </a:r>
          <a:endParaRPr lang="en-US" sz="1800" kern="1200"/>
        </a:p>
      </dsp:txBody>
      <dsp:txXfrm>
        <a:off x="2442857" y="4158001"/>
        <a:ext cx="1957603" cy="855000"/>
      </dsp:txXfrm>
    </dsp:sp>
    <dsp:sp modelId="{27D17391-8BBD-4F15-A4B7-80BEF7D60DF5}">
      <dsp:nvSpPr>
        <dsp:cNvPr id="0" name=""/>
        <dsp:cNvSpPr/>
      </dsp:nvSpPr>
      <dsp:spPr>
        <a:xfrm>
          <a:off x="5281383" y="2952181"/>
          <a:ext cx="880921" cy="88092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CB34FE-B178-423F-9286-4674774E7E23}">
      <dsp:nvSpPr>
        <dsp:cNvPr id="0" name=""/>
        <dsp:cNvSpPr/>
      </dsp:nvSpPr>
      <dsp:spPr>
        <a:xfrm>
          <a:off x="4743042" y="4158001"/>
          <a:ext cx="1957603"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How will the food be presented?</a:t>
          </a:r>
          <a:endParaRPr lang="en-US" sz="1800" kern="1200"/>
        </a:p>
      </dsp:txBody>
      <dsp:txXfrm>
        <a:off x="4743042" y="4158001"/>
        <a:ext cx="1957603" cy="855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16AE33-4A11-45FB-A685-19C00DA2275D}" type="datetimeFigureOut">
              <a:rPr lang="en-GB" smtClean="0"/>
              <a:t>13/03/2023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134CC8-17A6-432D-A811-AC7F594F633B}" type="slidenum">
              <a:rPr lang="en-GB" smtClean="0"/>
              <a:t>‹#›</a:t>
            </a:fld>
            <a:endParaRPr lang="en-GB"/>
          </a:p>
        </p:txBody>
      </p:sp>
    </p:spTree>
    <p:extLst>
      <p:ext uri="{BB962C8B-B14F-4D97-AF65-F5344CB8AC3E}">
        <p14:creationId xmlns:p14="http://schemas.microsoft.com/office/powerpoint/2010/main" val="2844829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B0C0C"/>
              </a:solidFill>
              <a:effectLst/>
              <a:latin typeface="+mn-lt"/>
            </a:endParaRPr>
          </a:p>
        </p:txBody>
      </p:sp>
      <p:sp>
        <p:nvSpPr>
          <p:cNvPr id="4" name="Slide Number Placeholder 3"/>
          <p:cNvSpPr>
            <a:spLocks noGrp="1"/>
          </p:cNvSpPr>
          <p:nvPr>
            <p:ph type="sldNum" sz="quarter" idx="5"/>
          </p:nvPr>
        </p:nvSpPr>
        <p:spPr/>
        <p:txBody>
          <a:bodyPr/>
          <a:lstStyle/>
          <a:p>
            <a:fld id="{1F134CC8-17A6-432D-A811-AC7F594F633B}" type="slidenum">
              <a:rPr lang="en-GB" smtClean="0"/>
              <a:t>1</a:t>
            </a:fld>
            <a:endParaRPr lang="en-GB"/>
          </a:p>
        </p:txBody>
      </p:sp>
    </p:spTree>
    <p:extLst>
      <p:ext uri="{BB962C8B-B14F-4D97-AF65-F5344CB8AC3E}">
        <p14:creationId xmlns:p14="http://schemas.microsoft.com/office/powerpoint/2010/main" val="2845794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Rolling the pastry on the paper makes sure it does not stick and can aid the rolling process if needed.</a:t>
            </a:r>
          </a:p>
          <a:p>
            <a:r>
              <a:rPr lang="en-GB" dirty="0"/>
              <a:t>It is important to get the roll as tight as possible otherwise the fillings may escape during the cooking process.</a:t>
            </a:r>
          </a:p>
          <a:p>
            <a:r>
              <a:rPr lang="en-GB" dirty="0"/>
              <a:t>Water is a ‘magic glue’ with pastry and bread, that allows you to stick the edges down. Whisked egg or milk can be used to.</a:t>
            </a:r>
          </a:p>
          <a:p>
            <a:endParaRPr lang="en-GB" dirty="0"/>
          </a:p>
        </p:txBody>
      </p:sp>
      <p:sp>
        <p:nvSpPr>
          <p:cNvPr id="4" name="Slide Number Placeholder 3"/>
          <p:cNvSpPr>
            <a:spLocks noGrp="1"/>
          </p:cNvSpPr>
          <p:nvPr>
            <p:ph type="sldNum" sz="quarter" idx="5"/>
          </p:nvPr>
        </p:nvSpPr>
        <p:spPr/>
        <p:txBody>
          <a:bodyPr/>
          <a:lstStyle/>
          <a:p>
            <a:fld id="{1F134CC8-17A6-432D-A811-AC7F594F633B}" type="slidenum">
              <a:rPr lang="en-GB" smtClean="0"/>
              <a:t>11</a:t>
            </a:fld>
            <a:endParaRPr lang="en-GB"/>
          </a:p>
        </p:txBody>
      </p:sp>
    </p:spTree>
    <p:extLst>
      <p:ext uri="{BB962C8B-B14F-4D97-AF65-F5344CB8AC3E}">
        <p14:creationId xmlns:p14="http://schemas.microsoft.com/office/powerpoint/2010/main" val="2582844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Measure the length of the pastry and divide by 10/12/own agreed portions.  Mark lightly with knife before cutting to ensure equal swirls.</a:t>
            </a:r>
          </a:p>
          <a:p>
            <a:endParaRPr lang="en-GB" dirty="0"/>
          </a:p>
          <a:p>
            <a:r>
              <a:rPr lang="en-GB" dirty="0"/>
              <a:t>Maths/Fair portion control:</a:t>
            </a:r>
          </a:p>
          <a:p>
            <a:r>
              <a:rPr lang="en-GB" dirty="0"/>
              <a:t>Measure the length of the pastry and equally divide by 10</a:t>
            </a:r>
          </a:p>
          <a:p>
            <a:r>
              <a:rPr lang="en-GB" dirty="0"/>
              <a:t>***cm /10 = ***cm per swirl</a:t>
            </a:r>
          </a:p>
          <a:p>
            <a:endParaRPr lang="en-GB" dirty="0"/>
          </a:p>
          <a:p>
            <a:r>
              <a:rPr lang="en-GB" dirty="0"/>
              <a:t>Or: make into 12</a:t>
            </a:r>
          </a:p>
          <a:p>
            <a:r>
              <a:rPr lang="en-GB" dirty="0"/>
              <a:t>Cut in half, then half again and again = 12 pieces.</a:t>
            </a:r>
          </a:p>
          <a:p>
            <a:endParaRPr lang="en-GB" dirty="0"/>
          </a:p>
          <a:p>
            <a:r>
              <a:rPr lang="en-GB" dirty="0"/>
              <a:t>Could they increase/decrease the swirl sizes for portion control, e.g. for children you can make the swirls smaller, for example 15 portions instead of 10.</a:t>
            </a:r>
          </a:p>
          <a:p>
            <a:endParaRPr lang="en-GB" dirty="0"/>
          </a:p>
          <a:p>
            <a:r>
              <a:rPr lang="en-GB" dirty="0"/>
              <a:t>Measurement of the cut swirls – are they all equal – are you using a tolerance +/- 2mm?</a:t>
            </a:r>
          </a:p>
          <a:p>
            <a:endParaRPr lang="en-GB" dirty="0"/>
          </a:p>
          <a:p>
            <a:r>
              <a:rPr lang="en-GB" dirty="0"/>
              <a:t>When cooked, measure the swirls again.  How much have they risen/shrunk?  Work out the percentage difference between raw and cooked food.</a:t>
            </a:r>
          </a:p>
          <a:p>
            <a:endParaRPr lang="en-GB" dirty="0"/>
          </a:p>
          <a:p>
            <a:r>
              <a:rPr lang="en-GB" dirty="0"/>
              <a:t>Increase/decrease calculation:</a:t>
            </a:r>
          </a:p>
          <a:p>
            <a:endParaRPr lang="en-GB" dirty="0"/>
          </a:p>
          <a:p>
            <a:r>
              <a:rPr lang="en-GB" b="0" dirty="0"/>
              <a:t>% Increase = Increase / Original Number × 100</a:t>
            </a:r>
          </a:p>
          <a:p>
            <a:endParaRPr lang="en-GB" b="0" dirty="0"/>
          </a:p>
          <a:p>
            <a:r>
              <a:rPr lang="en-GB" i="0" dirty="0"/>
              <a:t>Decrease = Original Number - New Number</a:t>
            </a:r>
          </a:p>
          <a:p>
            <a:r>
              <a:rPr lang="en-GB" i="0" dirty="0"/>
              <a:t>% Decrease = Decrease / Original Number × 100</a:t>
            </a:r>
          </a:p>
          <a:p>
            <a:endParaRPr lang="en-GB" b="0" i="0" dirty="0"/>
          </a:p>
          <a:p>
            <a:r>
              <a:rPr lang="en-GB" b="0" i="0" dirty="0"/>
              <a:t>Compare the increase/decrease between batches – what could affect them?</a:t>
            </a:r>
          </a:p>
          <a:p>
            <a:pPr marL="171450" indent="-171450">
              <a:buFontTx/>
              <a:buChar char="-"/>
            </a:pPr>
            <a:r>
              <a:rPr lang="en-GB" b="0" i="0" dirty="0"/>
              <a:t>Oven temperatures?</a:t>
            </a:r>
          </a:p>
          <a:p>
            <a:pPr marL="171450" indent="-171450">
              <a:buFontTx/>
              <a:buChar char="-"/>
            </a:pPr>
            <a:r>
              <a:rPr lang="en-GB" b="0" i="0" dirty="0"/>
              <a:t>Human error?</a:t>
            </a:r>
          </a:p>
          <a:p>
            <a:pPr marL="0" indent="0">
              <a:buFontTx/>
              <a:buNone/>
            </a:pPr>
            <a:endParaRPr lang="en-GB" b="0" i="0" dirty="0"/>
          </a:p>
          <a:p>
            <a:endParaRPr lang="en-GB" dirty="0"/>
          </a:p>
        </p:txBody>
      </p:sp>
      <p:sp>
        <p:nvSpPr>
          <p:cNvPr id="4" name="Slide Number Placeholder 3"/>
          <p:cNvSpPr>
            <a:spLocks noGrp="1"/>
          </p:cNvSpPr>
          <p:nvPr>
            <p:ph type="sldNum" sz="quarter" idx="5"/>
          </p:nvPr>
        </p:nvSpPr>
        <p:spPr/>
        <p:txBody>
          <a:bodyPr/>
          <a:lstStyle/>
          <a:p>
            <a:fld id="{1F134CC8-17A6-432D-A811-AC7F594F633B}" type="slidenum">
              <a:rPr lang="en-GB" smtClean="0"/>
              <a:t>12</a:t>
            </a:fld>
            <a:endParaRPr lang="en-GB"/>
          </a:p>
        </p:txBody>
      </p:sp>
    </p:spTree>
    <p:extLst>
      <p:ext uri="{BB962C8B-B14F-4D97-AF65-F5344CB8AC3E}">
        <p14:creationId xmlns:p14="http://schemas.microsoft.com/office/powerpoint/2010/main" val="4001439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Additional cheese and herbs can be added before putting in the oven.</a:t>
            </a:r>
          </a:p>
          <a:p>
            <a:r>
              <a:rPr lang="en-GB" dirty="0"/>
              <a:t>To make the pastry go golden, brush with beaten egg or milk.</a:t>
            </a:r>
          </a:p>
          <a:p>
            <a:r>
              <a:rPr lang="en-GB" dirty="0"/>
              <a:t>Food should be allowed to cool when removed from the oven. Always wear oven gloves when handling hot food.</a:t>
            </a:r>
          </a:p>
          <a:p>
            <a:endParaRPr lang="en-GB" dirty="0"/>
          </a:p>
          <a:p>
            <a:endParaRPr lang="en-GB" dirty="0"/>
          </a:p>
        </p:txBody>
      </p:sp>
      <p:sp>
        <p:nvSpPr>
          <p:cNvPr id="4" name="Slide Number Placeholder 3"/>
          <p:cNvSpPr>
            <a:spLocks noGrp="1"/>
          </p:cNvSpPr>
          <p:nvPr>
            <p:ph type="sldNum" sz="quarter" idx="5"/>
          </p:nvPr>
        </p:nvSpPr>
        <p:spPr/>
        <p:txBody>
          <a:bodyPr/>
          <a:lstStyle/>
          <a:p>
            <a:fld id="{1F134CC8-17A6-432D-A811-AC7F594F633B}" type="slidenum">
              <a:rPr lang="en-GB" smtClean="0"/>
              <a:t>13</a:t>
            </a:fld>
            <a:endParaRPr lang="en-GB"/>
          </a:p>
        </p:txBody>
      </p:sp>
    </p:spTree>
    <p:extLst>
      <p:ext uri="{BB962C8B-B14F-4D97-AF65-F5344CB8AC3E}">
        <p14:creationId xmlns:p14="http://schemas.microsoft.com/office/powerpoint/2010/main" val="2689984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Flags, bunting and stickers could be used to help present the food to reflect the theme of the jubilee celebrations.</a:t>
            </a:r>
          </a:p>
        </p:txBody>
      </p:sp>
      <p:sp>
        <p:nvSpPr>
          <p:cNvPr id="4" name="Slide Number Placeholder 3"/>
          <p:cNvSpPr>
            <a:spLocks noGrp="1"/>
          </p:cNvSpPr>
          <p:nvPr>
            <p:ph type="sldNum" sz="quarter" idx="5"/>
          </p:nvPr>
        </p:nvSpPr>
        <p:spPr/>
        <p:txBody>
          <a:bodyPr/>
          <a:lstStyle/>
          <a:p>
            <a:fld id="{1F134CC8-17A6-432D-A811-AC7F594F633B}" type="slidenum">
              <a:rPr lang="en-GB" smtClean="0"/>
              <a:t>14</a:t>
            </a:fld>
            <a:endParaRPr lang="en-GB"/>
          </a:p>
        </p:txBody>
      </p:sp>
    </p:spTree>
    <p:extLst>
      <p:ext uri="{BB962C8B-B14F-4D97-AF65-F5344CB8AC3E}">
        <p14:creationId xmlns:p14="http://schemas.microsoft.com/office/powerpoint/2010/main" val="3335827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of pizza swirls and cupcakes:</a:t>
            </a:r>
          </a:p>
          <a:p>
            <a:r>
              <a:rPr lang="en-GB" dirty="0"/>
              <a:t>This slide shows examples of recipes that could be made based on the theme of the design brief.</a:t>
            </a:r>
          </a:p>
          <a:p>
            <a:r>
              <a:rPr lang="en-GB" dirty="0"/>
              <a:t>Learners could follow these to create lots of different food items, or design their own.</a:t>
            </a:r>
          </a:p>
          <a:p>
            <a:endParaRPr lang="en-GB" dirty="0"/>
          </a:p>
        </p:txBody>
      </p:sp>
      <p:sp>
        <p:nvSpPr>
          <p:cNvPr id="4" name="Slide Number Placeholder 3"/>
          <p:cNvSpPr>
            <a:spLocks noGrp="1"/>
          </p:cNvSpPr>
          <p:nvPr>
            <p:ph type="sldNum" sz="quarter" idx="5"/>
          </p:nvPr>
        </p:nvSpPr>
        <p:spPr/>
        <p:txBody>
          <a:bodyPr/>
          <a:lstStyle/>
          <a:p>
            <a:fld id="{1F134CC8-17A6-432D-A811-AC7F594F633B}" type="slidenum">
              <a:rPr lang="en-GB" smtClean="0"/>
              <a:t>15</a:t>
            </a:fld>
            <a:endParaRPr lang="en-GB"/>
          </a:p>
        </p:txBody>
      </p:sp>
    </p:spTree>
    <p:extLst>
      <p:ext uri="{BB962C8B-B14F-4D97-AF65-F5344CB8AC3E}">
        <p14:creationId xmlns:p14="http://schemas.microsoft.com/office/powerpoint/2010/main" val="2176727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above recipe is Vegetarian friendly, Vegan pastry/cheese can be purchased if required.</a:t>
            </a:r>
          </a:p>
        </p:txBody>
      </p:sp>
      <p:sp>
        <p:nvSpPr>
          <p:cNvPr id="4" name="Slide Number Placeholder 3"/>
          <p:cNvSpPr>
            <a:spLocks noGrp="1"/>
          </p:cNvSpPr>
          <p:nvPr>
            <p:ph type="sldNum" sz="quarter" idx="5"/>
          </p:nvPr>
        </p:nvSpPr>
        <p:spPr/>
        <p:txBody>
          <a:bodyPr/>
          <a:lstStyle/>
          <a:p>
            <a:fld id="{1F134CC8-17A6-432D-A811-AC7F594F633B}" type="slidenum">
              <a:rPr lang="en-GB" smtClean="0"/>
              <a:t>16</a:t>
            </a:fld>
            <a:endParaRPr lang="en-GB"/>
          </a:p>
        </p:txBody>
      </p:sp>
    </p:spTree>
    <p:extLst>
      <p:ext uri="{BB962C8B-B14F-4D97-AF65-F5344CB8AC3E}">
        <p14:creationId xmlns:p14="http://schemas.microsoft.com/office/powerpoint/2010/main" val="4204273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Bread flour can be white, brown, wholemeal or a mixture.</a:t>
            </a:r>
          </a:p>
          <a:p>
            <a:r>
              <a:rPr lang="en-GB" dirty="0"/>
              <a:t>This mixture can be made into rolls or a whole loaf (adjust cooking time accordingly).</a:t>
            </a:r>
          </a:p>
          <a:p>
            <a:r>
              <a:rPr lang="en-GB" dirty="0"/>
              <a:t>Consider the shapes that can be made with the bread: plaits, cottage loaf, round bap.</a:t>
            </a:r>
          </a:p>
        </p:txBody>
      </p:sp>
      <p:sp>
        <p:nvSpPr>
          <p:cNvPr id="4" name="Slide Number Placeholder 3"/>
          <p:cNvSpPr>
            <a:spLocks noGrp="1"/>
          </p:cNvSpPr>
          <p:nvPr>
            <p:ph type="sldNum" sz="quarter" idx="5"/>
          </p:nvPr>
        </p:nvSpPr>
        <p:spPr/>
        <p:txBody>
          <a:bodyPr/>
          <a:lstStyle/>
          <a:p>
            <a:fld id="{1F134CC8-17A6-432D-A811-AC7F594F633B}" type="slidenum">
              <a:rPr lang="en-GB" smtClean="0"/>
              <a:t>17</a:t>
            </a:fld>
            <a:endParaRPr lang="en-GB"/>
          </a:p>
        </p:txBody>
      </p:sp>
    </p:spTree>
    <p:extLst>
      <p:ext uri="{BB962C8B-B14F-4D97-AF65-F5344CB8AC3E}">
        <p14:creationId xmlns:p14="http://schemas.microsoft.com/office/powerpoint/2010/main" val="1619200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Cooked meat can be added to this recipe, e.g. cooked chicken, chopped ham or sausage.</a:t>
            </a:r>
          </a:p>
          <a:p>
            <a:r>
              <a:rPr lang="en-GB" dirty="0"/>
              <a:t>Three or four vegetables need to be selected.</a:t>
            </a:r>
          </a:p>
          <a:p>
            <a:r>
              <a:rPr lang="en-GB" dirty="0"/>
              <a:t>Colour variety needs to be considered, make sure the salad is not all the same colour.</a:t>
            </a:r>
          </a:p>
        </p:txBody>
      </p:sp>
      <p:sp>
        <p:nvSpPr>
          <p:cNvPr id="4" name="Slide Number Placeholder 3"/>
          <p:cNvSpPr>
            <a:spLocks noGrp="1"/>
          </p:cNvSpPr>
          <p:nvPr>
            <p:ph type="sldNum" sz="quarter" idx="5"/>
          </p:nvPr>
        </p:nvSpPr>
        <p:spPr/>
        <p:txBody>
          <a:bodyPr/>
          <a:lstStyle/>
          <a:p>
            <a:fld id="{1F134CC8-17A6-432D-A811-AC7F594F633B}" type="slidenum">
              <a:rPr lang="en-GB" smtClean="0"/>
              <a:t>18</a:t>
            </a:fld>
            <a:endParaRPr lang="en-GB"/>
          </a:p>
        </p:txBody>
      </p:sp>
    </p:spTree>
    <p:extLst>
      <p:ext uri="{BB962C8B-B14F-4D97-AF65-F5344CB8AC3E}">
        <p14:creationId xmlns:p14="http://schemas.microsoft.com/office/powerpoint/2010/main" val="3978753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recipe can be scaled up and down depending on quantity required.</a:t>
            </a:r>
          </a:p>
        </p:txBody>
      </p:sp>
      <p:sp>
        <p:nvSpPr>
          <p:cNvPr id="4" name="Slide Number Placeholder 3"/>
          <p:cNvSpPr>
            <a:spLocks noGrp="1"/>
          </p:cNvSpPr>
          <p:nvPr>
            <p:ph type="sldNum" sz="quarter" idx="5"/>
          </p:nvPr>
        </p:nvSpPr>
        <p:spPr/>
        <p:txBody>
          <a:bodyPr/>
          <a:lstStyle/>
          <a:p>
            <a:fld id="{1F134CC8-17A6-432D-A811-AC7F594F633B}" type="slidenum">
              <a:rPr lang="en-GB" smtClean="0"/>
              <a:t>19</a:t>
            </a:fld>
            <a:endParaRPr lang="en-GB"/>
          </a:p>
        </p:txBody>
      </p:sp>
    </p:spTree>
    <p:extLst>
      <p:ext uri="{BB962C8B-B14F-4D97-AF65-F5344CB8AC3E}">
        <p14:creationId xmlns:p14="http://schemas.microsoft.com/office/powerpoint/2010/main" val="3043505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Questions for discussion:</a:t>
            </a:r>
          </a:p>
          <a:p>
            <a:r>
              <a:rPr lang="en-GB" dirty="0"/>
              <a:t>Have they heard of the coronation?</a:t>
            </a:r>
          </a:p>
          <a:p>
            <a:r>
              <a:rPr lang="en-GB" dirty="0"/>
              <a:t>Do they know who the King is?</a:t>
            </a:r>
          </a:p>
          <a:p>
            <a:endParaRPr lang="en-GB" dirty="0"/>
          </a:p>
        </p:txBody>
      </p:sp>
      <p:sp>
        <p:nvSpPr>
          <p:cNvPr id="4" name="Slide Number Placeholder 3"/>
          <p:cNvSpPr>
            <a:spLocks noGrp="1"/>
          </p:cNvSpPr>
          <p:nvPr>
            <p:ph type="sldNum" sz="quarter" idx="5"/>
          </p:nvPr>
        </p:nvSpPr>
        <p:spPr/>
        <p:txBody>
          <a:bodyPr/>
          <a:lstStyle/>
          <a:p>
            <a:fld id="{1F134CC8-17A6-432D-A811-AC7F594F633B}" type="slidenum">
              <a:rPr lang="en-GB" smtClean="0"/>
              <a:t>3</a:t>
            </a:fld>
            <a:endParaRPr lang="en-GB"/>
          </a:p>
        </p:txBody>
      </p:sp>
    </p:spTree>
    <p:extLst>
      <p:ext uri="{BB962C8B-B14F-4D97-AF65-F5344CB8AC3E}">
        <p14:creationId xmlns:p14="http://schemas.microsoft.com/office/powerpoint/2010/main" val="3199077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Learners could produce a spider chart to capture their initial thoughts on the brief. </a:t>
            </a:r>
          </a:p>
          <a:p>
            <a:r>
              <a:rPr lang="en-GB" sz="1200" dirty="0"/>
              <a:t>Things to consider:</a:t>
            </a:r>
          </a:p>
          <a:p>
            <a:r>
              <a:rPr lang="en-GB" sz="1200" dirty="0"/>
              <a:t>Where can they hold the party?</a:t>
            </a:r>
          </a:p>
          <a:p>
            <a:r>
              <a:rPr lang="en-GB" sz="1200" dirty="0"/>
              <a:t>How many people are they going to feed? They may need to scale up or down a recipe to accommodate this.</a:t>
            </a:r>
          </a:p>
          <a:p>
            <a:r>
              <a:rPr lang="en-GB" sz="1200" dirty="0"/>
              <a:t>Where are they going to prepare their food?</a:t>
            </a:r>
          </a:p>
          <a:p>
            <a:r>
              <a:rPr lang="en-GB" sz="1200" dirty="0"/>
              <a:t>Have they seen any royal celebrations before? For example Harry and Meghan wedding.</a:t>
            </a:r>
          </a:p>
          <a:p>
            <a:r>
              <a:rPr lang="en-GB" sz="1200" dirty="0"/>
              <a:t>Do they need to take into consideration special dietary/religious food options?</a:t>
            </a:r>
          </a:p>
          <a:p>
            <a:r>
              <a:rPr lang="en-GB" sz="1200" dirty="0"/>
              <a:t>How are they going to serve the food, is it going to be a buffet or already plated up?</a:t>
            </a:r>
          </a:p>
          <a:p>
            <a:endParaRPr lang="en-GB" dirty="0"/>
          </a:p>
        </p:txBody>
      </p:sp>
      <p:sp>
        <p:nvSpPr>
          <p:cNvPr id="4" name="Slide Number Placeholder 3"/>
          <p:cNvSpPr>
            <a:spLocks noGrp="1"/>
          </p:cNvSpPr>
          <p:nvPr>
            <p:ph type="sldNum" sz="quarter" idx="5"/>
          </p:nvPr>
        </p:nvSpPr>
        <p:spPr/>
        <p:txBody>
          <a:bodyPr/>
          <a:lstStyle/>
          <a:p>
            <a:fld id="{1F134CC8-17A6-432D-A811-AC7F594F633B}" type="slidenum">
              <a:rPr lang="en-GB" smtClean="0"/>
              <a:t>4</a:t>
            </a:fld>
            <a:endParaRPr lang="en-GB"/>
          </a:p>
        </p:txBody>
      </p:sp>
    </p:spTree>
    <p:extLst>
      <p:ext uri="{BB962C8B-B14F-4D97-AF65-F5344CB8AC3E}">
        <p14:creationId xmlns:p14="http://schemas.microsoft.com/office/powerpoint/2010/main" val="2747596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could be used as an example spider chart to think about different types of food that could be made.</a:t>
            </a:r>
          </a:p>
          <a:p>
            <a:r>
              <a:rPr lang="en-GB" sz="1200" dirty="0"/>
              <a:t>Vegetarian/Vegan/Gluten free alternatives are available for most of the above suggestions.</a:t>
            </a:r>
          </a:p>
          <a:p>
            <a:r>
              <a:rPr lang="en-GB" sz="1200" dirty="0"/>
              <a:t>Food decoration – cake decorating/use of colour in the food/accompaniments/use of coloured crockery.</a:t>
            </a:r>
            <a:endParaRPr lang="en-GB" dirty="0"/>
          </a:p>
          <a:p>
            <a:r>
              <a:rPr lang="en-GB" dirty="0"/>
              <a:t>Additional questions:</a:t>
            </a:r>
          </a:p>
          <a:p>
            <a:r>
              <a:rPr lang="en-GB" dirty="0"/>
              <a:t>How would you decorate the food?</a:t>
            </a:r>
          </a:p>
          <a:p>
            <a:r>
              <a:rPr lang="en-GB" dirty="0"/>
              <a:t>Which is your favourite food idea?</a:t>
            </a:r>
          </a:p>
          <a:p>
            <a:endParaRPr lang="en-GB" dirty="0"/>
          </a:p>
        </p:txBody>
      </p:sp>
      <p:sp>
        <p:nvSpPr>
          <p:cNvPr id="4" name="Slide Number Placeholder 3"/>
          <p:cNvSpPr>
            <a:spLocks noGrp="1"/>
          </p:cNvSpPr>
          <p:nvPr>
            <p:ph type="sldNum" sz="quarter" idx="5"/>
          </p:nvPr>
        </p:nvSpPr>
        <p:spPr/>
        <p:txBody>
          <a:bodyPr/>
          <a:lstStyle/>
          <a:p>
            <a:fld id="{1F134CC8-17A6-432D-A811-AC7F594F633B}" type="slidenum">
              <a:rPr lang="en-GB" smtClean="0"/>
              <a:t>5</a:t>
            </a:fld>
            <a:endParaRPr lang="en-GB"/>
          </a:p>
        </p:txBody>
      </p:sp>
    </p:spTree>
    <p:extLst>
      <p:ext uri="{BB962C8B-B14F-4D97-AF65-F5344CB8AC3E}">
        <p14:creationId xmlns:p14="http://schemas.microsoft.com/office/powerpoint/2010/main" val="1629774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example design idea for a pizza swirl.</a:t>
            </a:r>
          </a:p>
          <a:p>
            <a:r>
              <a:rPr lang="en-GB" sz="1200" dirty="0"/>
              <a:t>Templates of shapes can be used to assist the design process.</a:t>
            </a:r>
          </a:p>
          <a:p>
            <a:r>
              <a:rPr lang="en-GB" sz="1200" dirty="0"/>
              <a:t>The design process can be skipped if the making process is guided and everything is being provided in advance.</a:t>
            </a:r>
          </a:p>
          <a:p>
            <a:endParaRPr lang="en-GB" dirty="0"/>
          </a:p>
        </p:txBody>
      </p:sp>
      <p:sp>
        <p:nvSpPr>
          <p:cNvPr id="4" name="Slide Number Placeholder 3"/>
          <p:cNvSpPr>
            <a:spLocks noGrp="1"/>
          </p:cNvSpPr>
          <p:nvPr>
            <p:ph type="sldNum" sz="quarter" idx="5"/>
          </p:nvPr>
        </p:nvSpPr>
        <p:spPr/>
        <p:txBody>
          <a:bodyPr/>
          <a:lstStyle/>
          <a:p>
            <a:fld id="{1F134CC8-17A6-432D-A811-AC7F594F633B}" type="slidenum">
              <a:rPr lang="en-GB" smtClean="0"/>
              <a:t>6</a:t>
            </a:fld>
            <a:endParaRPr lang="en-GB"/>
          </a:p>
        </p:txBody>
      </p:sp>
    </p:spTree>
    <p:extLst>
      <p:ext uri="{BB962C8B-B14F-4D97-AF65-F5344CB8AC3E}">
        <p14:creationId xmlns:p14="http://schemas.microsoft.com/office/powerpoint/2010/main" val="974505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Vegetarian/Vegan alternatives are available for most of the above suggestions.</a:t>
            </a:r>
          </a:p>
          <a:p>
            <a:r>
              <a:rPr lang="en-GB" dirty="0"/>
              <a:t>Food decoration – use of colour in the food/accompaniments/use of coloured crockery.</a:t>
            </a:r>
          </a:p>
          <a:p>
            <a:endParaRPr lang="en-GB" dirty="0"/>
          </a:p>
          <a:p>
            <a:r>
              <a:rPr lang="en-GB" dirty="0"/>
              <a:t>Maths link:</a:t>
            </a:r>
          </a:p>
          <a:p>
            <a:r>
              <a:rPr lang="en-GB" dirty="0"/>
              <a:t>How can you upscale/downscale the recipe to make different portion sizes? E.g. 1, 5, 20, 100 as it’s </a:t>
            </a:r>
            <a:r>
              <a:rPr lang="en-GB"/>
              <a:t>a street party.</a:t>
            </a:r>
            <a:endParaRPr lang="en-GB" dirty="0"/>
          </a:p>
          <a:p>
            <a:endParaRPr lang="en-GB" dirty="0"/>
          </a:p>
          <a:p>
            <a:r>
              <a:rPr lang="en-GB" dirty="0"/>
              <a:t>Calculate the scaling factor by </a:t>
            </a:r>
            <a:r>
              <a:rPr lang="en-GB" b="0" u="sng" dirty="0"/>
              <a:t>dividing the number of servings (or grams) you want to make by the recipe yield</a:t>
            </a:r>
            <a:r>
              <a:rPr lang="en-GB" dirty="0"/>
              <a:t>. Example: This recipe yields 10 servings, the scaling factor is 10, e.g. 100 ÷ 10 = 10, so 10g per Pizza Swirl.  This needs to be done for each ingredient.</a:t>
            </a:r>
          </a:p>
          <a:p>
            <a:endParaRPr lang="en-GB" dirty="0"/>
          </a:p>
          <a:p>
            <a:r>
              <a:rPr lang="en-GB" dirty="0"/>
              <a:t>1 Portion of Swirl:</a:t>
            </a:r>
          </a:p>
          <a:p>
            <a:r>
              <a:rPr lang="en-GB" dirty="0"/>
              <a:t>10g Grated Cheese</a:t>
            </a:r>
          </a:p>
          <a:p>
            <a:r>
              <a:rPr lang="en-GB" dirty="0"/>
              <a:t>1g Dried Herbs</a:t>
            </a:r>
          </a:p>
          <a:p>
            <a:r>
              <a:rPr lang="en-GB" dirty="0"/>
              <a:t>32g Puff Pastry</a:t>
            </a:r>
          </a:p>
          <a:p>
            <a:r>
              <a:rPr lang="en-GB" dirty="0"/>
              <a:t>1.5ml Tomato Puree</a:t>
            </a:r>
          </a:p>
        </p:txBody>
      </p:sp>
      <p:sp>
        <p:nvSpPr>
          <p:cNvPr id="4" name="Slide Number Placeholder 3"/>
          <p:cNvSpPr>
            <a:spLocks noGrp="1"/>
          </p:cNvSpPr>
          <p:nvPr>
            <p:ph type="sldNum" sz="quarter" idx="5"/>
          </p:nvPr>
        </p:nvSpPr>
        <p:spPr/>
        <p:txBody>
          <a:bodyPr/>
          <a:lstStyle/>
          <a:p>
            <a:fld id="{1F134CC8-17A6-432D-A811-AC7F594F633B}" type="slidenum">
              <a:rPr lang="en-GB" smtClean="0"/>
              <a:t>7</a:t>
            </a:fld>
            <a:endParaRPr lang="en-GB"/>
          </a:p>
        </p:txBody>
      </p:sp>
    </p:spTree>
    <p:extLst>
      <p:ext uri="{BB962C8B-B14F-4D97-AF65-F5344CB8AC3E}">
        <p14:creationId xmlns:p14="http://schemas.microsoft.com/office/powerpoint/2010/main" val="2141999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pastry needs to be out of the fridge for a minimum of 15 minutes before it is used, otherwise it will crack.</a:t>
            </a:r>
          </a:p>
          <a:p>
            <a:r>
              <a:rPr lang="en-GB" dirty="0"/>
              <a:t>Keep the pastry on the paper so that it is easier to work with.</a:t>
            </a:r>
          </a:p>
          <a:p>
            <a:endParaRPr lang="en-GB" dirty="0"/>
          </a:p>
        </p:txBody>
      </p:sp>
      <p:sp>
        <p:nvSpPr>
          <p:cNvPr id="4" name="Slide Number Placeholder 3"/>
          <p:cNvSpPr>
            <a:spLocks noGrp="1"/>
          </p:cNvSpPr>
          <p:nvPr>
            <p:ph type="sldNum" sz="quarter" idx="5"/>
          </p:nvPr>
        </p:nvSpPr>
        <p:spPr/>
        <p:txBody>
          <a:bodyPr/>
          <a:lstStyle/>
          <a:p>
            <a:fld id="{1F134CC8-17A6-432D-A811-AC7F594F633B}" type="slidenum">
              <a:rPr lang="en-GB" smtClean="0"/>
              <a:t>8</a:t>
            </a:fld>
            <a:endParaRPr lang="en-GB"/>
          </a:p>
        </p:txBody>
      </p:sp>
    </p:spTree>
    <p:extLst>
      <p:ext uri="{BB962C8B-B14F-4D97-AF65-F5344CB8AC3E}">
        <p14:creationId xmlns:p14="http://schemas.microsoft.com/office/powerpoint/2010/main" val="1167545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double concentrate puree is being used, a smaller quantity will be needed.</a:t>
            </a:r>
          </a:p>
          <a:p>
            <a:r>
              <a:rPr lang="en-GB" dirty="0"/>
              <a:t>Other sauces that could be used:</a:t>
            </a:r>
          </a:p>
          <a:p>
            <a:r>
              <a:rPr lang="en-GB" dirty="0"/>
              <a:t>Tomato ketchup</a:t>
            </a:r>
          </a:p>
          <a:p>
            <a:r>
              <a:rPr lang="en-GB" dirty="0"/>
              <a:t>BBQ sauce</a:t>
            </a:r>
          </a:p>
          <a:p>
            <a:r>
              <a:rPr lang="en-GB" dirty="0"/>
              <a:t>Peri-peri sauce</a:t>
            </a:r>
          </a:p>
          <a:p>
            <a:r>
              <a:rPr lang="en-GB" dirty="0"/>
              <a:t>Jamaican sauce</a:t>
            </a:r>
          </a:p>
          <a:p>
            <a:r>
              <a:rPr lang="en-GB" dirty="0"/>
              <a:t>A sweet alternative could be made with chocolate spread or jam used as the sauce and not adding the additional toppings, e.g. chocolate spread and chopped up banana.</a:t>
            </a:r>
          </a:p>
          <a:p>
            <a:endParaRPr lang="en-GB" dirty="0"/>
          </a:p>
        </p:txBody>
      </p:sp>
      <p:sp>
        <p:nvSpPr>
          <p:cNvPr id="4" name="Slide Number Placeholder 3"/>
          <p:cNvSpPr>
            <a:spLocks noGrp="1"/>
          </p:cNvSpPr>
          <p:nvPr>
            <p:ph type="sldNum" sz="quarter" idx="5"/>
          </p:nvPr>
        </p:nvSpPr>
        <p:spPr/>
        <p:txBody>
          <a:bodyPr/>
          <a:lstStyle/>
          <a:p>
            <a:fld id="{1F134CC8-17A6-432D-A811-AC7F594F633B}" type="slidenum">
              <a:rPr lang="en-GB" smtClean="0"/>
              <a:t>9</a:t>
            </a:fld>
            <a:endParaRPr lang="en-GB"/>
          </a:p>
        </p:txBody>
      </p:sp>
    </p:spTree>
    <p:extLst>
      <p:ext uri="{BB962C8B-B14F-4D97-AF65-F5344CB8AC3E}">
        <p14:creationId xmlns:p14="http://schemas.microsoft.com/office/powerpoint/2010/main" val="62932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additional fillings at this stage.</a:t>
            </a:r>
          </a:p>
          <a:p>
            <a:r>
              <a:rPr lang="en-GB" dirty="0"/>
              <a:t>Mixed herbs were used in this example, but Oregano, Basil and Italian style herbs can be used too.</a:t>
            </a:r>
          </a:p>
          <a:p>
            <a:r>
              <a:rPr lang="en-GB" dirty="0"/>
              <a:t>Cheese – buy in a block and grate or buy it ready grated. Cheddar, mozzarella, red Leicester or a mixture can be used.</a:t>
            </a:r>
          </a:p>
          <a:p>
            <a:endParaRPr lang="en-GB" dirty="0"/>
          </a:p>
        </p:txBody>
      </p:sp>
      <p:sp>
        <p:nvSpPr>
          <p:cNvPr id="4" name="Slide Number Placeholder 3"/>
          <p:cNvSpPr>
            <a:spLocks noGrp="1"/>
          </p:cNvSpPr>
          <p:nvPr>
            <p:ph type="sldNum" sz="quarter" idx="5"/>
          </p:nvPr>
        </p:nvSpPr>
        <p:spPr/>
        <p:txBody>
          <a:bodyPr/>
          <a:lstStyle/>
          <a:p>
            <a:fld id="{1F134CC8-17A6-432D-A811-AC7F594F633B}" type="slidenum">
              <a:rPr lang="en-GB" smtClean="0"/>
              <a:t>10</a:t>
            </a:fld>
            <a:endParaRPr lang="en-GB"/>
          </a:p>
        </p:txBody>
      </p:sp>
    </p:spTree>
    <p:extLst>
      <p:ext uri="{BB962C8B-B14F-4D97-AF65-F5344CB8AC3E}">
        <p14:creationId xmlns:p14="http://schemas.microsoft.com/office/powerpoint/2010/main" val="837019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3/13/2023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3/13/2023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3/13/2023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3/13/2023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3/13/2023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3/13/2023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3/13/2023</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3/13/2023</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3/13/2023</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3/13/2023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3/13/2023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D1C17D-F504-4522-95A2-266BF5AEEA40}"/>
              </a:ext>
            </a:extLst>
          </p:cNvPr>
          <p:cNvSpPr txBox="1"/>
          <p:nvPr/>
        </p:nvSpPr>
        <p:spPr>
          <a:xfrm>
            <a:off x="654190" y="4782596"/>
            <a:ext cx="8120795" cy="1231106"/>
          </a:xfrm>
          <a:prstGeom prst="rect">
            <a:avLst/>
          </a:prstGeom>
          <a:noFill/>
        </p:spPr>
        <p:txBody>
          <a:bodyPr wrap="square">
            <a:spAutoFit/>
          </a:bodyPr>
          <a:lstStyle/>
          <a:p>
            <a:pPr fontAlgn="base"/>
            <a:r>
              <a:rPr lang="en-GB" sz="1600" b="1" dirty="0">
                <a:effectLst/>
                <a:latin typeface="Arial" panose="020B0604020202020204" pitchFamily="34" charset="0"/>
                <a:ea typeface="Times New Roman" panose="02020603050405020304" pitchFamily="18" charset="0"/>
              </a:rPr>
              <a:t>  </a:t>
            </a:r>
          </a:p>
          <a:p>
            <a:pPr fontAlgn="base"/>
            <a:endParaRPr lang="en-GB" sz="1000" dirty="0">
              <a:effectLst/>
              <a:latin typeface="Times New Roman" panose="02020603050405020304" pitchFamily="18" charset="0"/>
              <a:ea typeface="Times New Roman" panose="02020603050405020304" pitchFamily="18" charset="0"/>
            </a:endParaRPr>
          </a:p>
          <a:p>
            <a:pPr algn="ctr" fontAlgn="base"/>
            <a:r>
              <a:rPr lang="en-GB" sz="2400" b="0" i="0" dirty="0">
                <a:solidFill>
                  <a:srgbClr val="000000"/>
                </a:solidFill>
                <a:effectLst/>
              </a:rPr>
              <a:t>Designing and making a food dish for a street party celebration e.g. for the coronation of King Charles III</a:t>
            </a:r>
            <a:endParaRPr lang="en-GB" sz="2400" dirty="0">
              <a:effectLst/>
              <a:ea typeface="Times New Roman" panose="02020603050405020304" pitchFamily="18" charset="0"/>
            </a:endParaRPr>
          </a:p>
        </p:txBody>
      </p:sp>
      <p:sp>
        <p:nvSpPr>
          <p:cNvPr id="4" name="TextBox 3">
            <a:extLst>
              <a:ext uri="{FF2B5EF4-FFF2-40B4-BE49-F238E27FC236}">
                <a16:creationId xmlns:a16="http://schemas.microsoft.com/office/drawing/2014/main" id="{596524C8-ED90-49C5-9AE2-A1B8A3B0AB14}"/>
              </a:ext>
            </a:extLst>
          </p:cNvPr>
          <p:cNvSpPr txBox="1"/>
          <p:nvPr/>
        </p:nvSpPr>
        <p:spPr>
          <a:xfrm>
            <a:off x="239920" y="981096"/>
            <a:ext cx="8664158" cy="830997"/>
          </a:xfrm>
          <a:prstGeom prst="rect">
            <a:avLst/>
          </a:prstGeom>
          <a:noFill/>
        </p:spPr>
        <p:txBody>
          <a:bodyPr wrap="square">
            <a:spAutoFit/>
          </a:bodyPr>
          <a:lstStyle/>
          <a:p>
            <a:pPr algn="ctr"/>
            <a:r>
              <a:rPr lang="en-GB" sz="4800" b="1" i="0" dirty="0">
                <a:solidFill>
                  <a:srgbClr val="201F1E"/>
                </a:solidFill>
                <a:effectLst/>
                <a:cs typeface="Arial" panose="020B0604020202020204" pitchFamily="34" charset="0"/>
              </a:rPr>
              <a:t>Puff pastry pizza swirls recipe</a:t>
            </a:r>
            <a:endParaRPr lang="en-GB" sz="4800" b="1" dirty="0">
              <a:cs typeface="Arial" panose="020B0604020202020204" pitchFamily="34" charset="0"/>
            </a:endParaRPr>
          </a:p>
        </p:txBody>
      </p:sp>
      <p:pic>
        <p:nvPicPr>
          <p:cNvPr id="5" name="Picture 4" descr="A plate of food&#10;&#10;Description automatically generated with medium confidence">
            <a:extLst>
              <a:ext uri="{FF2B5EF4-FFF2-40B4-BE49-F238E27FC236}">
                <a16:creationId xmlns:a16="http://schemas.microsoft.com/office/drawing/2014/main" id="{E9943D3D-AC9A-48AB-917A-E5315B6DD36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6118" b="15608"/>
          <a:stretch/>
        </p:blipFill>
        <p:spPr>
          <a:xfrm>
            <a:off x="2529644" y="1904691"/>
            <a:ext cx="4084711" cy="31366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85068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3B288D-D974-484E-B2E9-338266DAF3E0}"/>
              </a:ext>
            </a:extLst>
          </p:cNvPr>
          <p:cNvSpPr txBox="1"/>
          <p:nvPr/>
        </p:nvSpPr>
        <p:spPr>
          <a:xfrm>
            <a:off x="191729" y="1041982"/>
            <a:ext cx="2211229" cy="646331"/>
          </a:xfrm>
          <a:prstGeom prst="rect">
            <a:avLst/>
          </a:prstGeom>
          <a:noFill/>
        </p:spPr>
        <p:txBody>
          <a:bodyPr wrap="square">
            <a:spAutoFit/>
          </a:bodyPr>
          <a:lstStyle/>
          <a:p>
            <a:r>
              <a:rPr lang="en-GB" sz="3600" b="1" dirty="0"/>
              <a:t>Step 3</a:t>
            </a:r>
          </a:p>
        </p:txBody>
      </p:sp>
      <p:pic>
        <p:nvPicPr>
          <p:cNvPr id="3" name="Picture 2" descr="A picture containing food, dish, indoor, cheese&#10;&#10;Description automatically generated">
            <a:extLst>
              <a:ext uri="{FF2B5EF4-FFF2-40B4-BE49-F238E27FC236}">
                <a16:creationId xmlns:a16="http://schemas.microsoft.com/office/drawing/2014/main" id="{05076208-EC43-42A2-BE7E-C139DAA387A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22438" y="2605516"/>
            <a:ext cx="2653967" cy="3308611"/>
          </a:xfrm>
          <a:prstGeom prst="rect">
            <a:avLst/>
          </a:prstGeom>
        </p:spPr>
      </p:pic>
      <p:pic>
        <p:nvPicPr>
          <p:cNvPr id="4" name="Picture 3" descr="A picture containing pizza, food, dish, piece&#10;&#10;Description automatically generated">
            <a:extLst>
              <a:ext uri="{FF2B5EF4-FFF2-40B4-BE49-F238E27FC236}">
                <a16:creationId xmlns:a16="http://schemas.microsoft.com/office/drawing/2014/main" id="{846ABEA0-E26B-42E9-9D3F-1F9C0571D54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65542" y="2605517"/>
            <a:ext cx="2481459" cy="3308611"/>
          </a:xfrm>
          <a:prstGeom prst="rect">
            <a:avLst/>
          </a:prstGeom>
        </p:spPr>
      </p:pic>
      <p:sp>
        <p:nvSpPr>
          <p:cNvPr id="5" name="TextBox 4">
            <a:extLst>
              <a:ext uri="{FF2B5EF4-FFF2-40B4-BE49-F238E27FC236}">
                <a16:creationId xmlns:a16="http://schemas.microsoft.com/office/drawing/2014/main" id="{C507F3AD-3F9A-4A7A-99C0-0CDA33511A59}"/>
              </a:ext>
            </a:extLst>
          </p:cNvPr>
          <p:cNvSpPr txBox="1"/>
          <p:nvPr/>
        </p:nvSpPr>
        <p:spPr>
          <a:xfrm>
            <a:off x="286755" y="1682362"/>
            <a:ext cx="4039032" cy="830997"/>
          </a:xfrm>
          <a:prstGeom prst="rect">
            <a:avLst/>
          </a:prstGeom>
          <a:noFill/>
        </p:spPr>
        <p:txBody>
          <a:bodyPr wrap="square" rtlCol="0">
            <a:spAutoFit/>
          </a:bodyPr>
          <a:lstStyle/>
          <a:p>
            <a:pPr marL="285750" indent="-285750">
              <a:buFont typeface="Arial" panose="020B0604020202020204" pitchFamily="34" charset="0"/>
              <a:buChar char="•"/>
            </a:pPr>
            <a:r>
              <a:rPr lang="en-GB" sz="2400" dirty="0"/>
              <a:t>Sprinkle dried herbs evenly over the pastry</a:t>
            </a:r>
          </a:p>
        </p:txBody>
      </p:sp>
      <p:sp>
        <p:nvSpPr>
          <p:cNvPr id="6" name="TextBox 5">
            <a:extLst>
              <a:ext uri="{FF2B5EF4-FFF2-40B4-BE49-F238E27FC236}">
                <a16:creationId xmlns:a16="http://schemas.microsoft.com/office/drawing/2014/main" id="{5106FD21-E730-4E26-B7B6-76DB4C0CAEF9}"/>
              </a:ext>
            </a:extLst>
          </p:cNvPr>
          <p:cNvSpPr txBox="1"/>
          <p:nvPr/>
        </p:nvSpPr>
        <p:spPr>
          <a:xfrm>
            <a:off x="4419600" y="1682362"/>
            <a:ext cx="4724400" cy="830997"/>
          </a:xfrm>
          <a:prstGeom prst="rect">
            <a:avLst/>
          </a:prstGeom>
          <a:noFill/>
        </p:spPr>
        <p:txBody>
          <a:bodyPr wrap="square" rtlCol="0">
            <a:spAutoFit/>
          </a:bodyPr>
          <a:lstStyle/>
          <a:p>
            <a:pPr marL="285750" indent="-285750">
              <a:buFont typeface="Arial" panose="020B0604020202020204" pitchFamily="34" charset="0"/>
              <a:buChar char="•"/>
            </a:pPr>
            <a:r>
              <a:rPr lang="en-GB" sz="2400" dirty="0"/>
              <a:t>Sprinkle the grated cheese evenly over the tomato and herbs</a:t>
            </a:r>
          </a:p>
        </p:txBody>
      </p:sp>
    </p:spTree>
    <p:extLst>
      <p:ext uri="{BB962C8B-B14F-4D97-AF65-F5344CB8AC3E}">
        <p14:creationId xmlns:p14="http://schemas.microsoft.com/office/powerpoint/2010/main" val="3746058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B6B77E-450A-4867-B866-0D0C4319C2E3}"/>
              </a:ext>
            </a:extLst>
          </p:cNvPr>
          <p:cNvSpPr txBox="1"/>
          <p:nvPr/>
        </p:nvSpPr>
        <p:spPr>
          <a:xfrm>
            <a:off x="191729" y="1041982"/>
            <a:ext cx="2211229" cy="646331"/>
          </a:xfrm>
          <a:prstGeom prst="rect">
            <a:avLst/>
          </a:prstGeom>
          <a:noFill/>
        </p:spPr>
        <p:txBody>
          <a:bodyPr wrap="square">
            <a:spAutoFit/>
          </a:bodyPr>
          <a:lstStyle/>
          <a:p>
            <a:r>
              <a:rPr lang="en-GB" sz="3600" b="1" dirty="0"/>
              <a:t>Step 4</a:t>
            </a:r>
          </a:p>
        </p:txBody>
      </p:sp>
      <p:pic>
        <p:nvPicPr>
          <p:cNvPr id="4" name="Picture 3" descr="A person holding a plate of food&#10;&#10;Description automatically generated with low confidence">
            <a:extLst>
              <a:ext uri="{FF2B5EF4-FFF2-40B4-BE49-F238E27FC236}">
                <a16:creationId xmlns:a16="http://schemas.microsoft.com/office/drawing/2014/main" id="{094BE2C8-CDF2-4EB3-ABAC-C835BC308DA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62989" y="2513359"/>
            <a:ext cx="2626398" cy="3405562"/>
          </a:xfrm>
          <a:prstGeom prst="rect">
            <a:avLst/>
          </a:prstGeom>
        </p:spPr>
      </p:pic>
      <p:pic>
        <p:nvPicPr>
          <p:cNvPr id="5" name="Picture 4" descr="A person holding food&#10;&#10;Description automatically generated with low confidence">
            <a:extLst>
              <a:ext uri="{FF2B5EF4-FFF2-40B4-BE49-F238E27FC236}">
                <a16:creationId xmlns:a16="http://schemas.microsoft.com/office/drawing/2014/main" id="{12521EE4-203D-44B3-BACB-A1698BF2FB6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13516" y="2513359"/>
            <a:ext cx="2536567" cy="3382088"/>
          </a:xfrm>
          <a:prstGeom prst="rect">
            <a:avLst/>
          </a:prstGeom>
        </p:spPr>
      </p:pic>
      <p:sp>
        <p:nvSpPr>
          <p:cNvPr id="6" name="TextBox 5">
            <a:extLst>
              <a:ext uri="{FF2B5EF4-FFF2-40B4-BE49-F238E27FC236}">
                <a16:creationId xmlns:a16="http://schemas.microsoft.com/office/drawing/2014/main" id="{054856E6-3E5A-47E1-A04D-90D309C8C54A}"/>
              </a:ext>
            </a:extLst>
          </p:cNvPr>
          <p:cNvSpPr txBox="1"/>
          <p:nvPr/>
        </p:nvSpPr>
        <p:spPr>
          <a:xfrm>
            <a:off x="286755" y="1597301"/>
            <a:ext cx="4039032" cy="830997"/>
          </a:xfrm>
          <a:prstGeom prst="rect">
            <a:avLst/>
          </a:prstGeom>
          <a:noFill/>
        </p:spPr>
        <p:txBody>
          <a:bodyPr wrap="square" rtlCol="0">
            <a:spAutoFit/>
          </a:bodyPr>
          <a:lstStyle/>
          <a:p>
            <a:pPr marL="285750" indent="-285750">
              <a:buFont typeface="Arial" panose="020B0604020202020204" pitchFamily="34" charset="0"/>
              <a:buChar char="•"/>
            </a:pPr>
            <a:r>
              <a:rPr lang="en-GB" sz="2400" dirty="0"/>
              <a:t>Roll the pastry tightly until you have about 2 cm left</a:t>
            </a:r>
          </a:p>
        </p:txBody>
      </p:sp>
      <p:sp>
        <p:nvSpPr>
          <p:cNvPr id="7" name="TextBox 6">
            <a:extLst>
              <a:ext uri="{FF2B5EF4-FFF2-40B4-BE49-F238E27FC236}">
                <a16:creationId xmlns:a16="http://schemas.microsoft.com/office/drawing/2014/main" id="{BFF8A29D-EE8B-44BF-A3C6-FB0B1F5BA040}"/>
              </a:ext>
            </a:extLst>
          </p:cNvPr>
          <p:cNvSpPr txBox="1"/>
          <p:nvPr/>
        </p:nvSpPr>
        <p:spPr>
          <a:xfrm>
            <a:off x="4397796" y="1597301"/>
            <a:ext cx="4724400" cy="830997"/>
          </a:xfrm>
          <a:prstGeom prst="rect">
            <a:avLst/>
          </a:prstGeom>
          <a:noFill/>
        </p:spPr>
        <p:txBody>
          <a:bodyPr wrap="square" rtlCol="0">
            <a:spAutoFit/>
          </a:bodyPr>
          <a:lstStyle/>
          <a:p>
            <a:pPr marL="285750" indent="-285750">
              <a:buFont typeface="Arial" panose="020B0604020202020204" pitchFamily="34" charset="0"/>
              <a:buChar char="•"/>
            </a:pPr>
            <a:r>
              <a:rPr lang="en-GB" sz="2400" dirty="0"/>
              <a:t>Use your finger to wipe water across the end to seal the pastry</a:t>
            </a:r>
          </a:p>
        </p:txBody>
      </p:sp>
    </p:spTree>
    <p:extLst>
      <p:ext uri="{BB962C8B-B14F-4D97-AF65-F5344CB8AC3E}">
        <p14:creationId xmlns:p14="http://schemas.microsoft.com/office/powerpoint/2010/main" val="925899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2BF084-0205-4D49-8991-B94DB2790085}"/>
              </a:ext>
            </a:extLst>
          </p:cNvPr>
          <p:cNvSpPr txBox="1"/>
          <p:nvPr/>
        </p:nvSpPr>
        <p:spPr>
          <a:xfrm>
            <a:off x="191729" y="1041982"/>
            <a:ext cx="2211229" cy="646331"/>
          </a:xfrm>
          <a:prstGeom prst="rect">
            <a:avLst/>
          </a:prstGeom>
          <a:noFill/>
        </p:spPr>
        <p:txBody>
          <a:bodyPr wrap="square">
            <a:spAutoFit/>
          </a:bodyPr>
          <a:lstStyle/>
          <a:p>
            <a:r>
              <a:rPr lang="en-GB" sz="3600" b="1" dirty="0"/>
              <a:t>Step 5</a:t>
            </a:r>
          </a:p>
        </p:txBody>
      </p:sp>
      <p:pic>
        <p:nvPicPr>
          <p:cNvPr id="3" name="Picture 2" descr="A dessert on a plate&#10;&#10;Description automatically generated with low confidence">
            <a:extLst>
              <a:ext uri="{FF2B5EF4-FFF2-40B4-BE49-F238E27FC236}">
                <a16:creationId xmlns:a16="http://schemas.microsoft.com/office/drawing/2014/main" id="{6F34E5EB-DF0E-4222-8C64-D02E2E426B2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19112" y="2511168"/>
            <a:ext cx="2620527" cy="3494037"/>
          </a:xfrm>
          <a:prstGeom prst="rect">
            <a:avLst/>
          </a:prstGeom>
        </p:spPr>
      </p:pic>
      <p:pic>
        <p:nvPicPr>
          <p:cNvPr id="4" name="Picture 3" descr="A piece of cake with a slice taken out of it&#10;&#10;Description automatically generated with low confidence">
            <a:extLst>
              <a:ext uri="{FF2B5EF4-FFF2-40B4-BE49-F238E27FC236}">
                <a16:creationId xmlns:a16="http://schemas.microsoft.com/office/drawing/2014/main" id="{20313CA3-7087-4421-80A7-0A31D357FC1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69360" y="2501069"/>
            <a:ext cx="2628103" cy="3504136"/>
          </a:xfrm>
          <a:prstGeom prst="rect">
            <a:avLst/>
          </a:prstGeom>
        </p:spPr>
      </p:pic>
      <p:sp>
        <p:nvSpPr>
          <p:cNvPr id="5" name="TextBox 4">
            <a:extLst>
              <a:ext uri="{FF2B5EF4-FFF2-40B4-BE49-F238E27FC236}">
                <a16:creationId xmlns:a16="http://schemas.microsoft.com/office/drawing/2014/main" id="{49717A2A-B696-4A3E-AEC3-F9250DA06052}"/>
              </a:ext>
            </a:extLst>
          </p:cNvPr>
          <p:cNvSpPr txBox="1"/>
          <p:nvPr/>
        </p:nvSpPr>
        <p:spPr>
          <a:xfrm>
            <a:off x="286754" y="1597301"/>
            <a:ext cx="4285245" cy="830997"/>
          </a:xfrm>
          <a:prstGeom prst="rect">
            <a:avLst/>
          </a:prstGeom>
          <a:noFill/>
        </p:spPr>
        <p:txBody>
          <a:bodyPr wrap="square" rtlCol="0">
            <a:spAutoFit/>
          </a:bodyPr>
          <a:lstStyle/>
          <a:p>
            <a:pPr marL="285750" indent="-285750">
              <a:buFont typeface="Arial" panose="020B0604020202020204" pitchFamily="34" charset="0"/>
              <a:buChar char="•"/>
            </a:pPr>
            <a:r>
              <a:rPr lang="en-GB" sz="2400" dirty="0"/>
              <a:t>Roll the pastry and make sure the open end is on the bottom</a:t>
            </a:r>
          </a:p>
        </p:txBody>
      </p:sp>
      <p:sp>
        <p:nvSpPr>
          <p:cNvPr id="6" name="TextBox 5">
            <a:extLst>
              <a:ext uri="{FF2B5EF4-FFF2-40B4-BE49-F238E27FC236}">
                <a16:creationId xmlns:a16="http://schemas.microsoft.com/office/drawing/2014/main" id="{7CD032FC-3683-41EB-909D-28D4FECC4E5C}"/>
              </a:ext>
            </a:extLst>
          </p:cNvPr>
          <p:cNvSpPr txBox="1"/>
          <p:nvPr/>
        </p:nvSpPr>
        <p:spPr>
          <a:xfrm>
            <a:off x="4988336" y="1617017"/>
            <a:ext cx="4039031" cy="461665"/>
          </a:xfrm>
          <a:prstGeom prst="rect">
            <a:avLst/>
          </a:prstGeom>
          <a:noFill/>
        </p:spPr>
        <p:txBody>
          <a:bodyPr wrap="square" rtlCol="0">
            <a:spAutoFit/>
          </a:bodyPr>
          <a:lstStyle/>
          <a:p>
            <a:pPr marL="285750" indent="-285750">
              <a:buFont typeface="Arial" panose="020B0604020202020204" pitchFamily="34" charset="0"/>
              <a:buChar char="•"/>
            </a:pPr>
            <a:r>
              <a:rPr lang="en-GB" sz="2400" dirty="0"/>
              <a:t>Cut the roll into 10 pieces</a:t>
            </a:r>
          </a:p>
        </p:txBody>
      </p:sp>
      <p:sp>
        <p:nvSpPr>
          <p:cNvPr id="9" name="TextBox 8">
            <a:extLst>
              <a:ext uri="{FF2B5EF4-FFF2-40B4-BE49-F238E27FC236}">
                <a16:creationId xmlns:a16="http://schemas.microsoft.com/office/drawing/2014/main" id="{A77C69B7-AFD2-4AE5-8A4D-7099FDEE11E3}"/>
              </a:ext>
            </a:extLst>
          </p:cNvPr>
          <p:cNvSpPr txBox="1"/>
          <p:nvPr/>
        </p:nvSpPr>
        <p:spPr>
          <a:xfrm>
            <a:off x="1551598" y="1089175"/>
            <a:ext cx="811095" cy="584775"/>
          </a:xfrm>
          <a:prstGeom prst="rect">
            <a:avLst/>
          </a:prstGeom>
          <a:noFill/>
        </p:spPr>
        <p:txBody>
          <a:bodyPr wrap="square">
            <a:spAutoFit/>
          </a:bodyPr>
          <a:lstStyle/>
          <a:p>
            <a:r>
              <a:rPr lang="en-GB" sz="32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3200" dirty="0"/>
          </a:p>
        </p:txBody>
      </p:sp>
    </p:spTree>
    <p:extLst>
      <p:ext uri="{BB962C8B-B14F-4D97-AF65-F5344CB8AC3E}">
        <p14:creationId xmlns:p14="http://schemas.microsoft.com/office/powerpoint/2010/main" val="2678718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5913E7-1395-480C-936C-0E68BC04B888}"/>
              </a:ext>
            </a:extLst>
          </p:cNvPr>
          <p:cNvSpPr txBox="1"/>
          <p:nvPr/>
        </p:nvSpPr>
        <p:spPr>
          <a:xfrm>
            <a:off x="191729" y="1041982"/>
            <a:ext cx="2211229" cy="646331"/>
          </a:xfrm>
          <a:prstGeom prst="rect">
            <a:avLst/>
          </a:prstGeom>
          <a:noFill/>
        </p:spPr>
        <p:txBody>
          <a:bodyPr wrap="square">
            <a:spAutoFit/>
          </a:bodyPr>
          <a:lstStyle/>
          <a:p>
            <a:r>
              <a:rPr lang="en-GB" sz="3600" b="1" dirty="0"/>
              <a:t>Step 6</a:t>
            </a:r>
          </a:p>
        </p:txBody>
      </p:sp>
      <p:sp>
        <p:nvSpPr>
          <p:cNvPr id="3" name="TextBox 2">
            <a:extLst>
              <a:ext uri="{FF2B5EF4-FFF2-40B4-BE49-F238E27FC236}">
                <a16:creationId xmlns:a16="http://schemas.microsoft.com/office/drawing/2014/main" id="{4C26881A-5FFB-4C43-91E8-E213B822791D}"/>
              </a:ext>
            </a:extLst>
          </p:cNvPr>
          <p:cNvSpPr txBox="1"/>
          <p:nvPr/>
        </p:nvSpPr>
        <p:spPr>
          <a:xfrm>
            <a:off x="1591863" y="1088742"/>
            <a:ext cx="811095" cy="584775"/>
          </a:xfrm>
          <a:prstGeom prst="rect">
            <a:avLst/>
          </a:prstGeom>
          <a:noFill/>
        </p:spPr>
        <p:txBody>
          <a:bodyPr wrap="square">
            <a:spAutoFit/>
          </a:bodyPr>
          <a:lstStyle/>
          <a:p>
            <a:r>
              <a:rPr lang="en-GB" sz="32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3200" dirty="0"/>
          </a:p>
        </p:txBody>
      </p:sp>
      <p:pic>
        <p:nvPicPr>
          <p:cNvPr id="4" name="Picture 3" descr="A picture containing food, several&#10;&#10;Description automatically generated">
            <a:extLst>
              <a:ext uri="{FF2B5EF4-FFF2-40B4-BE49-F238E27FC236}">
                <a16:creationId xmlns:a16="http://schemas.microsoft.com/office/drawing/2014/main" id="{71595D57-DDC7-4696-9A7E-F41233D269E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9706" y="2831993"/>
            <a:ext cx="3526503" cy="2644877"/>
          </a:xfrm>
          <a:prstGeom prst="rect">
            <a:avLst/>
          </a:prstGeom>
        </p:spPr>
      </p:pic>
      <p:pic>
        <p:nvPicPr>
          <p:cNvPr id="5" name="Picture 4" descr="A picture containing food, indoor, tray, pan&#10;&#10;Description automatically generated">
            <a:extLst>
              <a:ext uri="{FF2B5EF4-FFF2-40B4-BE49-F238E27FC236}">
                <a16:creationId xmlns:a16="http://schemas.microsoft.com/office/drawing/2014/main" id="{AA9AE675-62FA-4AEB-8D2B-5DA6DAC4D0D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244974" y="2168334"/>
            <a:ext cx="2885730" cy="3505200"/>
          </a:xfrm>
          <a:prstGeom prst="rect">
            <a:avLst/>
          </a:prstGeom>
        </p:spPr>
      </p:pic>
      <p:sp>
        <p:nvSpPr>
          <p:cNvPr id="6" name="TextBox 5">
            <a:extLst>
              <a:ext uri="{FF2B5EF4-FFF2-40B4-BE49-F238E27FC236}">
                <a16:creationId xmlns:a16="http://schemas.microsoft.com/office/drawing/2014/main" id="{9D7DC4D2-FAEF-4DCF-9D5C-25183370EC03}"/>
              </a:ext>
            </a:extLst>
          </p:cNvPr>
          <p:cNvSpPr txBox="1"/>
          <p:nvPr/>
        </p:nvSpPr>
        <p:spPr>
          <a:xfrm>
            <a:off x="260335" y="1752836"/>
            <a:ext cx="4524316" cy="830997"/>
          </a:xfrm>
          <a:prstGeom prst="rect">
            <a:avLst/>
          </a:prstGeom>
          <a:noFill/>
        </p:spPr>
        <p:txBody>
          <a:bodyPr wrap="square" rtlCol="0">
            <a:spAutoFit/>
          </a:bodyPr>
          <a:lstStyle/>
          <a:p>
            <a:pPr marL="285750" indent="-285750">
              <a:buFont typeface="Arial" panose="020B0604020202020204" pitchFamily="34" charset="0"/>
              <a:buChar char="•"/>
            </a:pPr>
            <a:r>
              <a:rPr lang="en-GB" sz="2400" dirty="0"/>
              <a:t>Place evenly on the baking tray</a:t>
            </a:r>
          </a:p>
          <a:p>
            <a:pPr marL="285750" indent="-285750">
              <a:buFont typeface="Arial" panose="020B0604020202020204" pitchFamily="34" charset="0"/>
              <a:buChar char="•"/>
            </a:pPr>
            <a:r>
              <a:rPr lang="en-GB" sz="2400" dirty="0"/>
              <a:t>Cook in the oven for 15 minutes</a:t>
            </a:r>
          </a:p>
        </p:txBody>
      </p:sp>
    </p:spTree>
    <p:extLst>
      <p:ext uri="{BB962C8B-B14F-4D97-AF65-F5344CB8AC3E}">
        <p14:creationId xmlns:p14="http://schemas.microsoft.com/office/powerpoint/2010/main" val="3371618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plate of food&#10;&#10;Description automatically generated with low confidence">
            <a:extLst>
              <a:ext uri="{FF2B5EF4-FFF2-40B4-BE49-F238E27FC236}">
                <a16:creationId xmlns:a16="http://schemas.microsoft.com/office/drawing/2014/main" id="{0EE3B6D0-31B5-478F-9497-255411F5C62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24330" y="2646229"/>
            <a:ext cx="4918207" cy="2618945"/>
          </a:xfrm>
          <a:prstGeom prst="rect">
            <a:avLst/>
          </a:prstGeom>
        </p:spPr>
      </p:pic>
      <p:pic>
        <p:nvPicPr>
          <p:cNvPr id="3" name="Picture 2" descr="A plate of food&#10;&#10;Description automatically generated with medium confidence">
            <a:extLst>
              <a:ext uri="{FF2B5EF4-FFF2-40B4-BE49-F238E27FC236}">
                <a16:creationId xmlns:a16="http://schemas.microsoft.com/office/drawing/2014/main" id="{CA7C4C93-72EB-4CCC-A2B5-B8BB7FDEABC4}"/>
              </a:ext>
            </a:extLst>
          </p:cNvPr>
          <p:cNvPicPr>
            <a:picLocks noChangeAspect="1"/>
          </p:cNvPicPr>
          <p:nvPr/>
        </p:nvPicPr>
        <p:blipFill>
          <a:blip r:embed="rId5"/>
          <a:stretch>
            <a:fillRect/>
          </a:stretch>
        </p:blipFill>
        <p:spPr>
          <a:xfrm>
            <a:off x="467110" y="2026798"/>
            <a:ext cx="3634002" cy="3672348"/>
          </a:xfrm>
          <a:prstGeom prst="rect">
            <a:avLst/>
          </a:prstGeom>
        </p:spPr>
      </p:pic>
      <p:sp>
        <p:nvSpPr>
          <p:cNvPr id="5" name="TextBox 4">
            <a:extLst>
              <a:ext uri="{FF2B5EF4-FFF2-40B4-BE49-F238E27FC236}">
                <a16:creationId xmlns:a16="http://schemas.microsoft.com/office/drawing/2014/main" id="{2277AD6B-522E-48F5-A3F1-59FA029CC8F9}"/>
              </a:ext>
            </a:extLst>
          </p:cNvPr>
          <p:cNvSpPr txBox="1"/>
          <p:nvPr/>
        </p:nvSpPr>
        <p:spPr>
          <a:xfrm>
            <a:off x="191729" y="1158854"/>
            <a:ext cx="2211229" cy="646331"/>
          </a:xfrm>
          <a:prstGeom prst="rect">
            <a:avLst/>
          </a:prstGeom>
          <a:noFill/>
        </p:spPr>
        <p:txBody>
          <a:bodyPr wrap="square">
            <a:spAutoFit/>
          </a:bodyPr>
          <a:lstStyle/>
          <a:p>
            <a:r>
              <a:rPr lang="en-GB" sz="3600" b="1" dirty="0"/>
              <a:t>Step 7</a:t>
            </a:r>
          </a:p>
        </p:txBody>
      </p:sp>
      <p:sp>
        <p:nvSpPr>
          <p:cNvPr id="6" name="TextBox 5">
            <a:extLst>
              <a:ext uri="{FF2B5EF4-FFF2-40B4-BE49-F238E27FC236}">
                <a16:creationId xmlns:a16="http://schemas.microsoft.com/office/drawing/2014/main" id="{2D1F231D-4B56-43E8-8365-A4DE5B28CA0D}"/>
              </a:ext>
            </a:extLst>
          </p:cNvPr>
          <p:cNvSpPr txBox="1"/>
          <p:nvPr/>
        </p:nvSpPr>
        <p:spPr>
          <a:xfrm>
            <a:off x="4101112" y="5415164"/>
            <a:ext cx="4918206" cy="461665"/>
          </a:xfrm>
          <a:prstGeom prst="rect">
            <a:avLst/>
          </a:prstGeom>
          <a:noFill/>
        </p:spPr>
        <p:txBody>
          <a:bodyPr wrap="square" rtlCol="0">
            <a:spAutoFit/>
          </a:bodyPr>
          <a:lstStyle/>
          <a:p>
            <a:pPr marL="285750" indent="-285750">
              <a:buFont typeface="Arial" panose="020B0604020202020204" pitchFamily="34" charset="0"/>
              <a:buChar char="•"/>
            </a:pPr>
            <a:r>
              <a:rPr lang="en-GB" sz="2400" dirty="0"/>
              <a:t>Present, serve and enjoy your food!</a:t>
            </a:r>
          </a:p>
        </p:txBody>
      </p:sp>
    </p:spTree>
    <p:extLst>
      <p:ext uri="{BB962C8B-B14F-4D97-AF65-F5344CB8AC3E}">
        <p14:creationId xmlns:p14="http://schemas.microsoft.com/office/powerpoint/2010/main" val="3786480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C0E62D-E622-4A6C-A24B-6C1C39E7397C}"/>
              </a:ext>
            </a:extLst>
          </p:cNvPr>
          <p:cNvSpPr txBox="1"/>
          <p:nvPr/>
        </p:nvSpPr>
        <p:spPr>
          <a:xfrm>
            <a:off x="85404" y="1183934"/>
            <a:ext cx="5103285" cy="646331"/>
          </a:xfrm>
          <a:prstGeom prst="rect">
            <a:avLst/>
          </a:prstGeom>
          <a:noFill/>
        </p:spPr>
        <p:txBody>
          <a:bodyPr wrap="square">
            <a:spAutoFit/>
          </a:bodyPr>
          <a:lstStyle/>
          <a:p>
            <a:r>
              <a:rPr lang="en-GB" sz="3600" b="1" dirty="0"/>
              <a:t>The finished product! </a:t>
            </a:r>
          </a:p>
        </p:txBody>
      </p:sp>
      <p:pic>
        <p:nvPicPr>
          <p:cNvPr id="5" name="Picture 4" descr="A plate of food&#10;&#10;Description automatically generated with medium confidence">
            <a:extLst>
              <a:ext uri="{FF2B5EF4-FFF2-40B4-BE49-F238E27FC236}">
                <a16:creationId xmlns:a16="http://schemas.microsoft.com/office/drawing/2014/main" id="{FC4F6D4E-5359-4251-BF4A-1DB1905E86C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49884" y="1830265"/>
            <a:ext cx="4084711" cy="40072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70538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1F5AE9-761F-4040-A05D-9C827928C4DD}"/>
              </a:ext>
            </a:extLst>
          </p:cNvPr>
          <p:cNvSpPr txBox="1"/>
          <p:nvPr/>
        </p:nvSpPr>
        <p:spPr>
          <a:xfrm>
            <a:off x="235973" y="1071450"/>
            <a:ext cx="8711381" cy="5016758"/>
          </a:xfrm>
          <a:prstGeom prst="rect">
            <a:avLst/>
          </a:prstGeom>
          <a:noFill/>
          <a:ln>
            <a:solidFill>
              <a:srgbClr val="92D050"/>
            </a:solidFill>
          </a:ln>
        </p:spPr>
        <p:txBody>
          <a:bodyPr wrap="square">
            <a:spAutoFit/>
          </a:bodyPr>
          <a:lstStyle/>
          <a:p>
            <a:r>
              <a:rPr lang="en-GB" sz="1600" b="1" u="sng" dirty="0"/>
              <a:t>Pizza Swirls (10 pieces)</a:t>
            </a:r>
          </a:p>
          <a:p>
            <a:endParaRPr lang="en-GB" sz="1600" dirty="0"/>
          </a:p>
          <a:p>
            <a:r>
              <a:rPr lang="en-GB" sz="1600" u="sng" dirty="0"/>
              <a:t>Ingredients</a:t>
            </a:r>
            <a:r>
              <a:rPr lang="en-GB" sz="1600" dirty="0"/>
              <a:t>			</a:t>
            </a:r>
            <a:r>
              <a:rPr lang="en-GB" sz="1600" u="sng" dirty="0"/>
              <a:t>Equipment </a:t>
            </a:r>
          </a:p>
          <a:p>
            <a:r>
              <a:rPr lang="en-GB" sz="1600" dirty="0"/>
              <a:t>Ready Rolled Puff Pastry		1 Greased Baking Tray </a:t>
            </a:r>
          </a:p>
          <a:p>
            <a:r>
              <a:rPr lang="en-GB" sz="1600" dirty="0"/>
              <a:t>1 Tbsp Tomato Puree 			Tablespoon</a:t>
            </a:r>
          </a:p>
          <a:p>
            <a:r>
              <a:rPr lang="en-GB" sz="1600" dirty="0"/>
              <a:t>100g Grated Cheese			Knife</a:t>
            </a:r>
          </a:p>
          <a:p>
            <a:r>
              <a:rPr lang="en-GB" sz="1600" dirty="0"/>
              <a:t>Dried Mixed Herbs 			Wooden Spoon </a:t>
            </a:r>
          </a:p>
          <a:p>
            <a:r>
              <a:rPr lang="en-GB" sz="1600" dirty="0"/>
              <a:t>				Ruler 		 </a:t>
            </a:r>
          </a:p>
          <a:p>
            <a:r>
              <a:rPr lang="en-GB" sz="1600" u="sng" dirty="0"/>
              <a:t>Method</a:t>
            </a:r>
            <a:r>
              <a:rPr lang="en-GB" sz="1600" dirty="0"/>
              <a:t> </a:t>
            </a:r>
          </a:p>
          <a:p>
            <a:pPr marL="342900" indent="-342900">
              <a:buAutoNum type="arabicPeriod"/>
            </a:pPr>
            <a:r>
              <a:rPr lang="en-GB" sz="1600" dirty="0"/>
              <a:t>Collect your equipment and preheat the oven to 200°C/gas mark 6.</a:t>
            </a:r>
          </a:p>
          <a:p>
            <a:pPr marL="342900" indent="-342900">
              <a:buFontTx/>
              <a:buAutoNum type="arabicPeriod"/>
            </a:pPr>
            <a:r>
              <a:rPr lang="en-GB" sz="1600" dirty="0"/>
              <a:t>Unroll the pastry onto the baking tray (leave the paper on).</a:t>
            </a:r>
          </a:p>
          <a:p>
            <a:pPr marL="342900" indent="-342900">
              <a:buFontTx/>
              <a:buAutoNum type="arabicPeriod"/>
            </a:pPr>
            <a:r>
              <a:rPr lang="en-GB" sz="1600" dirty="0"/>
              <a:t>Spread the tomato puree onto the pastry with the knife.</a:t>
            </a:r>
          </a:p>
          <a:p>
            <a:pPr marL="342900" indent="-342900">
              <a:buFontTx/>
              <a:buAutoNum type="arabicPeriod"/>
            </a:pPr>
            <a:r>
              <a:rPr lang="en-GB" sz="1600" dirty="0"/>
              <a:t>Sprinkle dried herbs evenly over the pastry.</a:t>
            </a:r>
          </a:p>
          <a:p>
            <a:pPr marL="342900" indent="-342900">
              <a:buFontTx/>
              <a:buAutoNum type="arabicPeriod"/>
            </a:pPr>
            <a:r>
              <a:rPr lang="en-GB" sz="1600" dirty="0"/>
              <a:t>Sprinkle the grated cheese evenly over the tomato and herbs.</a:t>
            </a:r>
          </a:p>
          <a:p>
            <a:pPr marL="342900" indent="-342900">
              <a:buFontTx/>
              <a:buAutoNum type="arabicPeriod"/>
            </a:pPr>
            <a:r>
              <a:rPr lang="en-GB" sz="1600" dirty="0"/>
              <a:t>Roll the pastry tightly until you have approximately 2 cm left. With your finger wipe water across the end of the pastry to seal it.</a:t>
            </a:r>
          </a:p>
          <a:p>
            <a:pPr marL="342900" indent="-342900">
              <a:buFontTx/>
              <a:buAutoNum type="arabicPeriod"/>
            </a:pPr>
            <a:r>
              <a:rPr lang="en-GB" sz="1600" dirty="0"/>
              <a:t>Roll the pastry and make sure the open end is on the bottom on the roll.</a:t>
            </a:r>
          </a:p>
          <a:p>
            <a:pPr marL="342900" indent="-342900">
              <a:buFontTx/>
              <a:buAutoNum type="arabicPeriod"/>
            </a:pPr>
            <a:r>
              <a:rPr lang="en-GB" sz="1600" dirty="0"/>
              <a:t>Cut the roll into 10 pieces.</a:t>
            </a:r>
          </a:p>
          <a:p>
            <a:pPr marL="342900" indent="-342900">
              <a:buFontTx/>
              <a:buAutoNum type="arabicPeriod"/>
            </a:pPr>
            <a:r>
              <a:rPr lang="en-GB" sz="1600" dirty="0"/>
              <a:t>Place evenly on the baking tray.</a:t>
            </a:r>
          </a:p>
          <a:p>
            <a:pPr marL="342900" indent="-342900">
              <a:buFontTx/>
              <a:buAutoNum type="arabicPeriod"/>
            </a:pPr>
            <a:r>
              <a:rPr lang="en-GB" sz="1600" dirty="0"/>
              <a:t>Cook in the oven for 15 minutes (until golden brown).</a:t>
            </a:r>
          </a:p>
        </p:txBody>
      </p:sp>
    </p:spTree>
    <p:extLst>
      <p:ext uri="{BB962C8B-B14F-4D97-AF65-F5344CB8AC3E}">
        <p14:creationId xmlns:p14="http://schemas.microsoft.com/office/powerpoint/2010/main" val="829321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F8D7D1-900F-4449-816B-C2AE7F4ED476}"/>
              </a:ext>
            </a:extLst>
          </p:cNvPr>
          <p:cNvSpPr txBox="1"/>
          <p:nvPr/>
        </p:nvSpPr>
        <p:spPr>
          <a:xfrm>
            <a:off x="235974" y="1150374"/>
            <a:ext cx="8524568" cy="477053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1600" b="1" u="sng" dirty="0"/>
              <a:t>Bread (4 rolls)</a:t>
            </a:r>
          </a:p>
          <a:p>
            <a:endParaRPr lang="en-GB" sz="1600" b="1" dirty="0"/>
          </a:p>
          <a:p>
            <a:r>
              <a:rPr lang="en-GB" sz="1600" u="sng" dirty="0"/>
              <a:t>Ingredients</a:t>
            </a:r>
            <a:r>
              <a:rPr lang="en-GB" sz="1600" dirty="0"/>
              <a:t> 			</a:t>
            </a:r>
            <a:r>
              <a:rPr lang="en-GB" sz="1600" u="sng" dirty="0"/>
              <a:t>Equipment</a:t>
            </a:r>
            <a:r>
              <a:rPr lang="en-GB" sz="1600" dirty="0"/>
              <a:t> </a:t>
            </a:r>
          </a:p>
          <a:p>
            <a:r>
              <a:rPr lang="en-GB" sz="1600" dirty="0"/>
              <a:t>200g Bread flour 			Mixing bowl </a:t>
            </a:r>
          </a:p>
          <a:p>
            <a:r>
              <a:rPr lang="en-GB" sz="1600" dirty="0"/>
              <a:t>15g Margarine 			Sieve </a:t>
            </a:r>
          </a:p>
          <a:p>
            <a:r>
              <a:rPr lang="en-GB" sz="1600" dirty="0"/>
              <a:t>1 tsp Yeast 			Wooden spoon </a:t>
            </a:r>
          </a:p>
          <a:p>
            <a:r>
              <a:rPr lang="en-GB" sz="1600" dirty="0"/>
              <a:t>1 tsp Salt 				Teaspoon </a:t>
            </a:r>
          </a:p>
          <a:p>
            <a:r>
              <a:rPr lang="en-GB" sz="1600" dirty="0"/>
              <a:t>1 tsp Sugar 			Measuring jug </a:t>
            </a:r>
          </a:p>
          <a:p>
            <a:r>
              <a:rPr lang="en-GB" sz="1600" dirty="0"/>
              <a:t>Warm water 			Greased baking tray </a:t>
            </a:r>
          </a:p>
          <a:p>
            <a:endParaRPr lang="en-GB" sz="1600" dirty="0"/>
          </a:p>
          <a:p>
            <a:r>
              <a:rPr lang="en-GB" sz="1600" u="sng" dirty="0"/>
              <a:t>Method </a:t>
            </a:r>
          </a:p>
          <a:p>
            <a:pPr marL="342900" indent="-342900">
              <a:buAutoNum type="arabicPeriod"/>
            </a:pPr>
            <a:r>
              <a:rPr lang="en-GB" sz="1600" dirty="0"/>
              <a:t>Collect your equipment. Preheat the oven to 200°C/gas mark 6. </a:t>
            </a:r>
          </a:p>
          <a:p>
            <a:pPr marL="342900" indent="-342900">
              <a:buAutoNum type="arabicPeriod"/>
            </a:pPr>
            <a:r>
              <a:rPr lang="en-GB" sz="1600" dirty="0"/>
              <a:t>Sieve together the flour and salt into the mixing bowl. Stir in yeast and sugar. </a:t>
            </a:r>
          </a:p>
          <a:p>
            <a:pPr marL="342900" indent="-342900">
              <a:buAutoNum type="arabicPeriod"/>
            </a:pPr>
            <a:r>
              <a:rPr lang="en-GB" sz="1600" dirty="0"/>
              <a:t>Add warm water and mix into a dough and knead for 10 minutes. </a:t>
            </a:r>
          </a:p>
          <a:p>
            <a:pPr marL="342900" indent="-342900">
              <a:buAutoNum type="arabicPeriod"/>
            </a:pPr>
            <a:r>
              <a:rPr lang="en-GB" sz="1600" dirty="0"/>
              <a:t>Divide dough into 4 and place on greased baking tray. </a:t>
            </a:r>
          </a:p>
          <a:p>
            <a:pPr marL="342900" indent="-342900">
              <a:buAutoNum type="arabicPeriod"/>
            </a:pPr>
            <a:r>
              <a:rPr lang="en-GB" sz="1600" dirty="0"/>
              <a:t>Leave the dough for 5-10 minutes in a warm place. (cover with a tea towel and leave on top of the hob). </a:t>
            </a:r>
          </a:p>
          <a:p>
            <a:pPr marL="342900" indent="-342900">
              <a:buAutoNum type="arabicPeriod"/>
            </a:pPr>
            <a:r>
              <a:rPr lang="en-GB" sz="1600" dirty="0"/>
              <a:t>Bake for 10-15 minutes until golden brown. When tapped on the bottom they will sound hollow. </a:t>
            </a:r>
          </a:p>
          <a:p>
            <a:endParaRPr lang="en-GB" sz="1600" dirty="0"/>
          </a:p>
        </p:txBody>
      </p:sp>
      <p:sp>
        <p:nvSpPr>
          <p:cNvPr id="3" name="TextBox 2">
            <a:extLst>
              <a:ext uri="{FF2B5EF4-FFF2-40B4-BE49-F238E27FC236}">
                <a16:creationId xmlns:a16="http://schemas.microsoft.com/office/drawing/2014/main" id="{388B649A-7C44-4A14-9AB4-CA453D6241A6}"/>
              </a:ext>
            </a:extLst>
          </p:cNvPr>
          <p:cNvSpPr txBox="1"/>
          <p:nvPr/>
        </p:nvSpPr>
        <p:spPr>
          <a:xfrm>
            <a:off x="6124353" y="1352392"/>
            <a:ext cx="2477387" cy="1815882"/>
          </a:xfrm>
          <a:prstGeom prst="rect">
            <a:avLst/>
          </a:prstGeom>
          <a:noFill/>
          <a:ln>
            <a:solidFill>
              <a:srgbClr val="92D050"/>
            </a:solidFill>
          </a:ln>
        </p:spPr>
        <p:txBody>
          <a:bodyPr wrap="square" rtlCol="0">
            <a:spAutoFit/>
          </a:bodyPr>
          <a:lstStyle/>
          <a:p>
            <a:r>
              <a:rPr lang="en-GB" sz="1600" i="1" dirty="0"/>
              <a:t>Make a hedgehog! </a:t>
            </a:r>
          </a:p>
          <a:p>
            <a:r>
              <a:rPr lang="en-GB" sz="1600" dirty="0"/>
              <a:t>Using thumb and finger pinch the dough to create the hedgehog’s nose, use the same method to create spikes over the dough. Add raisin eyes.</a:t>
            </a:r>
          </a:p>
        </p:txBody>
      </p:sp>
    </p:spTree>
    <p:extLst>
      <p:ext uri="{BB962C8B-B14F-4D97-AF65-F5344CB8AC3E}">
        <p14:creationId xmlns:p14="http://schemas.microsoft.com/office/powerpoint/2010/main" val="315338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2EEB12-4AD7-4640-9248-3D3414DE3850}"/>
              </a:ext>
            </a:extLst>
          </p:cNvPr>
          <p:cNvSpPr txBox="1"/>
          <p:nvPr/>
        </p:nvSpPr>
        <p:spPr>
          <a:xfrm>
            <a:off x="235974" y="1153536"/>
            <a:ext cx="8524568" cy="4770537"/>
          </a:xfrm>
          <a:prstGeom prst="rect">
            <a:avLst/>
          </a:prstGeom>
          <a:noFill/>
          <a:ln>
            <a:solidFill>
              <a:srgbClr val="92D050"/>
            </a:solidFill>
          </a:ln>
        </p:spPr>
        <p:txBody>
          <a:bodyPr wrap="square">
            <a:spAutoFit/>
          </a:bodyPr>
          <a:lstStyle/>
          <a:p>
            <a:r>
              <a:rPr lang="en-GB" sz="1600" b="1" u="sng" dirty="0"/>
              <a:t>Cous </a:t>
            </a:r>
            <a:r>
              <a:rPr lang="en-GB" sz="1600" b="1" u="sng" dirty="0" err="1"/>
              <a:t>Cous</a:t>
            </a:r>
            <a:r>
              <a:rPr lang="en-GB" sz="1600" b="1" u="sng" dirty="0"/>
              <a:t> Salad (2 portions)</a:t>
            </a:r>
          </a:p>
          <a:p>
            <a:endParaRPr lang="en-GB" sz="1600" dirty="0"/>
          </a:p>
          <a:p>
            <a:r>
              <a:rPr lang="en-GB" sz="1600" u="sng" dirty="0"/>
              <a:t>Ingredients </a:t>
            </a:r>
            <a:r>
              <a:rPr lang="en-GB" sz="1600" dirty="0"/>
              <a:t>				</a:t>
            </a:r>
            <a:r>
              <a:rPr lang="en-GB" sz="1600" u="sng" dirty="0"/>
              <a:t>Equipment </a:t>
            </a:r>
          </a:p>
          <a:p>
            <a:r>
              <a:rPr lang="en-GB" sz="1600" dirty="0"/>
              <a:t>1 Vegetable/chicken stock cube 			Tablespoon </a:t>
            </a:r>
          </a:p>
          <a:p>
            <a:r>
              <a:rPr lang="en-GB" sz="1600" dirty="0"/>
              <a:t>100g Plain dried couscous 			Chopping board </a:t>
            </a:r>
          </a:p>
          <a:p>
            <a:r>
              <a:rPr lang="en-GB" sz="1600" dirty="0"/>
              <a:t>1 Tomato 					Vegetable knife </a:t>
            </a:r>
          </a:p>
          <a:p>
            <a:r>
              <a:rPr lang="en-GB" sz="1600" dirty="0"/>
              <a:t>1 Spring onion 				Measuring jug </a:t>
            </a:r>
          </a:p>
          <a:p>
            <a:r>
              <a:rPr lang="en-GB" sz="1600" dirty="0"/>
              <a:t>Small piece of cucumber 			Small saucepan </a:t>
            </a:r>
          </a:p>
          <a:p>
            <a:r>
              <a:rPr lang="en-GB" sz="1600" dirty="0"/>
              <a:t>½ Yellow pepper or small tin sweet corn 		Container </a:t>
            </a:r>
          </a:p>
          <a:p>
            <a:r>
              <a:rPr lang="en-GB" sz="1600" dirty="0"/>
              <a:t>2 tbsp Salad dressing</a:t>
            </a:r>
          </a:p>
          <a:p>
            <a:endParaRPr lang="en-GB" sz="1600" dirty="0"/>
          </a:p>
          <a:p>
            <a:r>
              <a:rPr lang="en-GB" sz="1600" u="sng" dirty="0"/>
              <a:t>Method </a:t>
            </a:r>
          </a:p>
          <a:p>
            <a:pPr marL="342900" indent="-342900">
              <a:buAutoNum type="arabicPeriod"/>
            </a:pPr>
            <a:r>
              <a:rPr lang="en-GB" sz="1600" dirty="0"/>
              <a:t>Measure 200ml water in to the jug. </a:t>
            </a:r>
          </a:p>
          <a:p>
            <a:pPr marL="342900" indent="-342900">
              <a:buAutoNum type="arabicPeriod"/>
            </a:pPr>
            <a:r>
              <a:rPr lang="en-GB" sz="1600" dirty="0"/>
              <a:t>Then place into saucepan and add stock cube – stir until dissolved. Bring water to the boil. TURN OFF HEAT. </a:t>
            </a:r>
          </a:p>
          <a:p>
            <a:pPr marL="342900" indent="-342900">
              <a:buAutoNum type="arabicPeriod"/>
            </a:pPr>
            <a:r>
              <a:rPr lang="en-GB" sz="1600" dirty="0"/>
              <a:t>Empty the couscous into the pan and stir once. Leave until all water is absorbed. </a:t>
            </a:r>
          </a:p>
          <a:p>
            <a:pPr marL="342900" indent="-342900">
              <a:buAutoNum type="arabicPeriod"/>
            </a:pPr>
            <a:r>
              <a:rPr lang="en-GB" sz="1600" dirty="0"/>
              <a:t>Meanwhile, chop and slice vegetables. </a:t>
            </a:r>
          </a:p>
          <a:p>
            <a:pPr marL="342900" indent="-342900">
              <a:buAutoNum type="arabicPeriod"/>
            </a:pPr>
            <a:r>
              <a:rPr lang="en-GB" sz="1600" dirty="0"/>
              <a:t>When couscous is ready, add the chopped vegetables and dressing. </a:t>
            </a:r>
          </a:p>
          <a:p>
            <a:pPr marL="342900" indent="-342900">
              <a:buAutoNum type="arabicPeriod"/>
            </a:pPr>
            <a:r>
              <a:rPr lang="en-GB" sz="1600" dirty="0"/>
              <a:t>Put into your container. </a:t>
            </a:r>
          </a:p>
        </p:txBody>
      </p:sp>
      <p:sp>
        <p:nvSpPr>
          <p:cNvPr id="3" name="TextBox 2">
            <a:extLst>
              <a:ext uri="{FF2B5EF4-FFF2-40B4-BE49-F238E27FC236}">
                <a16:creationId xmlns:a16="http://schemas.microsoft.com/office/drawing/2014/main" id="{977A037C-BB8E-4D93-821F-D0686E99A6F5}"/>
              </a:ext>
            </a:extLst>
          </p:cNvPr>
          <p:cNvSpPr txBox="1"/>
          <p:nvPr/>
        </p:nvSpPr>
        <p:spPr>
          <a:xfrm>
            <a:off x="7199672" y="1340542"/>
            <a:ext cx="1450258" cy="2554545"/>
          </a:xfrm>
          <a:prstGeom prst="rect">
            <a:avLst/>
          </a:prstGeom>
          <a:noFill/>
          <a:ln>
            <a:solidFill>
              <a:schemeClr val="bg2">
                <a:lumMod val="90000"/>
              </a:schemeClr>
            </a:solidFill>
          </a:ln>
        </p:spPr>
        <p:txBody>
          <a:bodyPr wrap="square">
            <a:spAutoFit/>
          </a:bodyPr>
          <a:lstStyle/>
          <a:p>
            <a:r>
              <a:rPr lang="en-GB" sz="1600" u="sng" dirty="0"/>
              <a:t>Tip</a:t>
            </a:r>
          </a:p>
          <a:p>
            <a:r>
              <a:rPr lang="en-GB" sz="1600" dirty="0"/>
              <a:t>Consider your salad </a:t>
            </a:r>
          </a:p>
          <a:p>
            <a:r>
              <a:rPr lang="en-GB" sz="1600" dirty="0"/>
              <a:t>dressing - honey &amp; mustard, </a:t>
            </a:r>
          </a:p>
          <a:p>
            <a:r>
              <a:rPr lang="en-GB" sz="1600" dirty="0"/>
              <a:t>French, Italian, balsamic, </a:t>
            </a:r>
          </a:p>
          <a:p>
            <a:r>
              <a:rPr lang="en-GB" sz="1600" dirty="0"/>
              <a:t>thousand island...</a:t>
            </a:r>
          </a:p>
        </p:txBody>
      </p:sp>
    </p:spTree>
    <p:extLst>
      <p:ext uri="{BB962C8B-B14F-4D97-AF65-F5344CB8AC3E}">
        <p14:creationId xmlns:p14="http://schemas.microsoft.com/office/powerpoint/2010/main" val="4118749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40F7AD-66AF-4BF9-83CE-99E24A0B2187}"/>
              </a:ext>
            </a:extLst>
          </p:cNvPr>
          <p:cNvSpPr txBox="1"/>
          <p:nvPr/>
        </p:nvSpPr>
        <p:spPr>
          <a:xfrm>
            <a:off x="235974" y="1005215"/>
            <a:ext cx="8524568" cy="5016758"/>
          </a:xfrm>
          <a:prstGeom prst="rect">
            <a:avLst/>
          </a:prstGeom>
          <a:noFill/>
          <a:ln>
            <a:solidFill>
              <a:srgbClr val="92D050"/>
            </a:solidFill>
          </a:ln>
        </p:spPr>
        <p:txBody>
          <a:bodyPr wrap="square">
            <a:spAutoFit/>
          </a:bodyPr>
          <a:lstStyle/>
          <a:p>
            <a:r>
              <a:rPr lang="en-GB" sz="1600" b="1" u="sng" dirty="0"/>
              <a:t>Buns (Creaming Method) (12 buns)</a:t>
            </a:r>
          </a:p>
          <a:p>
            <a:endParaRPr lang="en-GB" sz="1600" dirty="0"/>
          </a:p>
          <a:p>
            <a:r>
              <a:rPr lang="en-GB" sz="1600" u="sng" dirty="0"/>
              <a:t>Ingredients</a:t>
            </a:r>
            <a:r>
              <a:rPr lang="en-GB" sz="1600" dirty="0"/>
              <a:t>		</a:t>
            </a:r>
            <a:r>
              <a:rPr lang="en-GB" sz="1600" u="sng" dirty="0"/>
              <a:t>Equipment </a:t>
            </a:r>
          </a:p>
          <a:p>
            <a:r>
              <a:rPr lang="en-GB" sz="1600" dirty="0"/>
              <a:t>100g SR Flour 		1 bun tin </a:t>
            </a:r>
          </a:p>
          <a:p>
            <a:r>
              <a:rPr lang="en-GB" sz="1600" dirty="0"/>
              <a:t>100g Sugar 		12 bun cases </a:t>
            </a:r>
          </a:p>
          <a:p>
            <a:r>
              <a:rPr lang="en-GB" sz="1600" dirty="0"/>
              <a:t>100g Margarine 		Mixing bowl </a:t>
            </a:r>
          </a:p>
          <a:p>
            <a:r>
              <a:rPr lang="en-GB" sz="1600" dirty="0"/>
              <a:t>2 Large Eggs 		Wooden spoon 	</a:t>
            </a:r>
          </a:p>
          <a:p>
            <a:r>
              <a:rPr lang="en-GB" sz="1600" dirty="0"/>
              <a:t>1 tsp Vanilla extract 		Tablespoon </a:t>
            </a:r>
          </a:p>
          <a:p>
            <a:endParaRPr lang="en-GB" sz="1600" dirty="0"/>
          </a:p>
          <a:p>
            <a:r>
              <a:rPr lang="en-GB" sz="1600" u="sng" dirty="0"/>
              <a:t>Method</a:t>
            </a:r>
            <a:r>
              <a:rPr lang="en-GB" sz="1600" dirty="0"/>
              <a:t> </a:t>
            </a:r>
          </a:p>
          <a:p>
            <a:pPr marL="342900" indent="-342900">
              <a:buAutoNum type="arabicPeriod"/>
            </a:pPr>
            <a:r>
              <a:rPr lang="en-GB" sz="1600" dirty="0"/>
              <a:t>Collect your equipment and preheat the oven to 200°C/gas mark 6. </a:t>
            </a:r>
          </a:p>
          <a:p>
            <a:pPr marL="342900" indent="-342900">
              <a:buAutoNum type="arabicPeriod"/>
            </a:pPr>
            <a:r>
              <a:rPr lang="en-GB" sz="1600" dirty="0"/>
              <a:t>Place margarine and sugar into the mixing bowl, beat until white, light and fluffy to incorporate air into the mixture. </a:t>
            </a:r>
          </a:p>
          <a:p>
            <a:pPr marL="342900" indent="-342900">
              <a:buAutoNum type="arabicPeriod"/>
            </a:pPr>
            <a:r>
              <a:rPr lang="en-GB" sz="1600" dirty="0"/>
              <a:t>Add eggs gradually and beat well. </a:t>
            </a:r>
          </a:p>
          <a:p>
            <a:pPr marL="342900" indent="-342900">
              <a:buAutoNum type="arabicPeriod"/>
            </a:pPr>
            <a:r>
              <a:rPr lang="en-GB" sz="1600" dirty="0"/>
              <a:t>Sieve flour into the mixture and slowly fold in using a spoon. If you beat the mixture at this stage air will fall out of the mixture and the cake will not rise very well. </a:t>
            </a:r>
          </a:p>
          <a:p>
            <a:pPr marL="342900" indent="-342900">
              <a:buAutoNum type="arabicPeriod"/>
            </a:pPr>
            <a:r>
              <a:rPr lang="en-GB" sz="1600" dirty="0"/>
              <a:t>Spoon mixture into paper cases filling each one ½ to 2 /3 full. No more or the cakes will spill over the paper cases and burn the tins. </a:t>
            </a:r>
          </a:p>
          <a:p>
            <a:pPr marL="342900" indent="-342900">
              <a:buAutoNum type="arabicPeriod"/>
            </a:pPr>
            <a:r>
              <a:rPr lang="en-GB" sz="1600" dirty="0"/>
              <a:t>Place buns into pre heated oven and bake for 15-20 minutes until the sponge is golden brown and springy to touch. </a:t>
            </a:r>
          </a:p>
        </p:txBody>
      </p:sp>
      <p:sp>
        <p:nvSpPr>
          <p:cNvPr id="3" name="TextBox 2">
            <a:extLst>
              <a:ext uri="{FF2B5EF4-FFF2-40B4-BE49-F238E27FC236}">
                <a16:creationId xmlns:a16="http://schemas.microsoft.com/office/drawing/2014/main" id="{741FFE9A-4CC0-46AF-9F63-A46D8BA8F707}"/>
              </a:ext>
            </a:extLst>
          </p:cNvPr>
          <p:cNvSpPr txBox="1"/>
          <p:nvPr/>
        </p:nvSpPr>
        <p:spPr>
          <a:xfrm>
            <a:off x="5687961" y="1357303"/>
            <a:ext cx="2925097" cy="1323439"/>
          </a:xfrm>
          <a:prstGeom prst="rect">
            <a:avLst/>
          </a:prstGeom>
          <a:noFill/>
          <a:ln>
            <a:solidFill>
              <a:srgbClr val="92D050"/>
            </a:solidFill>
          </a:ln>
        </p:spPr>
        <p:txBody>
          <a:bodyPr wrap="square">
            <a:spAutoFit/>
          </a:bodyPr>
          <a:lstStyle/>
          <a:p>
            <a:r>
              <a:rPr lang="en-GB" sz="1600" u="sng" dirty="0"/>
              <a:t>Tip</a:t>
            </a:r>
          </a:p>
          <a:p>
            <a:r>
              <a:rPr lang="en-GB" sz="1600" dirty="0"/>
              <a:t>Change 20g of flour for </a:t>
            </a:r>
          </a:p>
          <a:p>
            <a:r>
              <a:rPr lang="en-GB" sz="1600" dirty="0"/>
              <a:t>coco powder.</a:t>
            </a:r>
          </a:p>
          <a:p>
            <a:r>
              <a:rPr lang="en-GB" sz="1600" dirty="0"/>
              <a:t>Add 20g of dried fruit, </a:t>
            </a:r>
          </a:p>
          <a:p>
            <a:r>
              <a:rPr lang="en-GB" sz="1600" dirty="0"/>
              <a:t>e.g. raisins, cherries or sultanas. </a:t>
            </a:r>
          </a:p>
        </p:txBody>
      </p:sp>
    </p:spTree>
    <p:extLst>
      <p:ext uri="{BB962C8B-B14F-4D97-AF65-F5344CB8AC3E}">
        <p14:creationId xmlns:p14="http://schemas.microsoft.com/office/powerpoint/2010/main" val="41718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9E230C-2E88-4BD0-A94F-B1D59348E56F}"/>
              </a:ext>
            </a:extLst>
          </p:cNvPr>
          <p:cNvSpPr txBox="1"/>
          <p:nvPr/>
        </p:nvSpPr>
        <p:spPr>
          <a:xfrm>
            <a:off x="899592" y="1074509"/>
            <a:ext cx="7344816" cy="4708981"/>
          </a:xfrm>
          <a:prstGeom prst="rect">
            <a:avLst/>
          </a:prstGeom>
          <a:noFill/>
        </p:spPr>
        <p:txBody>
          <a:bodyPr wrap="square">
            <a:spAutoFit/>
          </a:bodyPr>
          <a:lstStyle/>
          <a:p>
            <a:pPr fontAlgn="base"/>
            <a:r>
              <a:rPr lang="en-GB" sz="2000" b="1" u="sng" dirty="0">
                <a:effectLst/>
                <a:ea typeface="Times New Roman" panose="02020603050405020304" pitchFamily="18" charset="0"/>
              </a:rPr>
              <a:t>Stay safe</a:t>
            </a:r>
            <a:r>
              <a:rPr lang="en-GB" sz="2000" b="1" dirty="0">
                <a:effectLst/>
                <a:ea typeface="Times New Roman" panose="02020603050405020304" pitchFamily="18" charset="0"/>
              </a:rPr>
              <a:t>  </a:t>
            </a:r>
          </a:p>
          <a:p>
            <a:pPr fontAlgn="base"/>
            <a:endParaRPr lang="en-GB" sz="2000" dirty="0">
              <a:effectLst/>
              <a:ea typeface="Times New Roman" panose="02020603050405020304" pitchFamily="18" charset="0"/>
            </a:endParaRPr>
          </a:p>
          <a:p>
            <a:pPr fontAlgn="base"/>
            <a:r>
              <a:rPr lang="en-GB" sz="2000" dirty="0">
                <a:effectLst/>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p>
          <a:p>
            <a:pPr fontAlgn="base"/>
            <a:r>
              <a:rPr lang="en-GB" sz="2000" dirty="0">
                <a:effectLst/>
                <a:ea typeface="Times New Roman" panose="02020603050405020304" pitchFamily="18" charset="0"/>
              </a:rPr>
              <a:t> </a:t>
            </a:r>
          </a:p>
          <a:p>
            <a:pPr marL="342900" lvl="0" indent="-342900">
              <a:buFont typeface="Symbol" panose="05050102010706020507" pitchFamily="18" charset="2"/>
              <a:buChar char=""/>
            </a:pPr>
            <a:r>
              <a:rPr lang="en-GB" sz="2000" dirty="0">
                <a:effectLst/>
                <a:ea typeface="Times New Roman" panose="02020603050405020304" pitchFamily="18" charset="0"/>
              </a:rPr>
              <a:t>ensuring that any equipment used for this activity is in good working condition</a:t>
            </a:r>
          </a:p>
          <a:p>
            <a:pPr marL="342900" lvl="0" indent="-342900">
              <a:buFont typeface="Symbol" panose="05050102010706020507" pitchFamily="18" charset="2"/>
              <a:buChar char=""/>
            </a:pPr>
            <a:r>
              <a:rPr lang="en-GB" sz="2000" dirty="0">
                <a:effectLst/>
                <a:ea typeface="Times New Roman" panose="02020603050405020304" pitchFamily="18" charset="0"/>
              </a:rPr>
              <a:t>behaving sensibly and following any safety instructions so as not to hurt or injure yourself or others </a:t>
            </a:r>
          </a:p>
          <a:p>
            <a:pPr fontAlgn="base"/>
            <a:r>
              <a:rPr lang="en-US" sz="2000" dirty="0">
                <a:effectLst/>
                <a:ea typeface="Times New Roman" panose="02020603050405020304" pitchFamily="18" charset="0"/>
              </a:rPr>
              <a:t> </a:t>
            </a:r>
            <a:endParaRPr lang="en-GB" sz="2000" dirty="0">
              <a:effectLst/>
              <a:ea typeface="Times New Roman" panose="02020603050405020304" pitchFamily="18" charset="0"/>
            </a:endParaRPr>
          </a:p>
          <a:p>
            <a:pPr fontAlgn="base"/>
            <a:r>
              <a:rPr lang="en-GB" sz="2000" dirty="0">
                <a:effectLst/>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 </a:t>
            </a:r>
            <a:r>
              <a:rPr lang="en-GB" sz="2000" dirty="0">
                <a:effectLst/>
                <a:ea typeface="Times New Roman" panose="02020603050405020304" pitchFamily="18" charset="0"/>
                <a:cs typeface="Segoe UI Emoji" panose="020B0502040204020203" pitchFamily="34" charset="0"/>
              </a:rPr>
              <a:t>⚠</a:t>
            </a:r>
            <a:r>
              <a:rPr lang="en-GB" sz="2000" dirty="0">
                <a:effectLst/>
                <a:ea typeface="Times New Roman" panose="02020603050405020304" pitchFamily="18" charset="0"/>
              </a:rPr>
              <a:t> </a:t>
            </a:r>
          </a:p>
        </p:txBody>
      </p:sp>
    </p:spTree>
    <p:extLst>
      <p:ext uri="{BB962C8B-B14F-4D97-AF65-F5344CB8AC3E}">
        <p14:creationId xmlns:p14="http://schemas.microsoft.com/office/powerpoint/2010/main" val="3977561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text, outdoor, red, blue&#10;&#10;Description automatically generated">
            <a:extLst>
              <a:ext uri="{FF2B5EF4-FFF2-40B4-BE49-F238E27FC236}">
                <a16:creationId xmlns:a16="http://schemas.microsoft.com/office/drawing/2014/main" id="{CB82EB94-C394-4605-A935-2C8474F7CAFA}"/>
              </a:ext>
            </a:extLst>
          </p:cNvPr>
          <p:cNvPicPr>
            <a:picLocks noChangeAspect="1"/>
          </p:cNvPicPr>
          <p:nvPr/>
        </p:nvPicPr>
        <p:blipFill rotWithShape="1">
          <a:blip r:embed="rId4">
            <a:alphaModFix amt="35000"/>
            <a:extLst>
              <a:ext uri="{BEBA8EAE-BF5A-486C-A8C5-ECC9F3942E4B}">
                <a14:imgProps xmlns:a14="http://schemas.microsoft.com/office/drawing/2010/main">
                  <a14:imgLayer r:embed="rId5">
                    <a14:imgEffect>
                      <a14:backgroundRemoval t="4020" b="91629" l="4073" r="89964">
                        <a14:foregroundMark x1="7358" y1="24422" x2="7358" y2="24422"/>
                        <a14:foregroundMark x1="7628" y1="18632" x2="7628" y2="18632"/>
                        <a14:foregroundMark x1="7628" y1="18632" x2="7628" y2="18632"/>
                        <a14:foregroundMark x1="9271" y1="15722" x2="9271" y2="15722"/>
                        <a14:foregroundMark x1="9271" y1="15722" x2="9271" y2="15722"/>
                        <a14:foregroundMark x1="9271" y1="15722" x2="9271" y2="15722"/>
                        <a14:foregroundMark x1="9271" y1="15722" x2="9271" y2="15722"/>
                        <a14:foregroundMark x1="9271" y1="15722" x2="9271" y2="15722"/>
                        <a14:foregroundMark x1="9271" y1="15722" x2="9271" y2="15722"/>
                        <a14:foregroundMark x1="6818" y1="20792" x2="6818" y2="20792"/>
                        <a14:foregroundMark x1="4095" y1="22622" x2="4095" y2="22622"/>
                        <a14:foregroundMark x1="4095" y1="22622" x2="4095" y2="22622"/>
                        <a14:foregroundMark x1="4095" y1="22622" x2="4095" y2="22622"/>
                        <a14:foregroundMark x1="15797" y1="5191" x2="15797" y2="5191"/>
                        <a14:foregroundMark x1="16899" y1="7711" x2="16899" y2="7711"/>
                        <a14:foregroundMark x1="16629" y1="7351" x2="16629" y2="7351"/>
                        <a14:foregroundMark x1="16629" y1="7351" x2="16629" y2="7351"/>
                        <a14:foregroundMark x1="15527" y1="5191" x2="15527" y2="5191"/>
                        <a14:foregroundMark x1="15527" y1="5191" x2="15527" y2="5191"/>
                        <a14:foregroundMark x1="16899" y1="5911" x2="16899" y2="5911"/>
                        <a14:foregroundMark x1="16899" y1="5911" x2="16899" y2="5911"/>
                        <a14:foregroundMark x1="16359" y1="4080" x2="16359" y2="4080"/>
                        <a14:foregroundMark x1="37061" y1="28443" x2="37061" y2="28443"/>
                        <a14:foregroundMark x1="35689" y1="26253" x2="35689" y2="26253"/>
                        <a14:foregroundMark x1="35689" y1="26253" x2="35689" y2="26253"/>
                        <a14:foregroundMark x1="33506" y1="24062" x2="33506" y2="24062"/>
                        <a14:foregroundMark x1="82021" y1="71287" x2="82021" y2="71287"/>
                        <a14:foregroundMark x1="83641" y1="77108" x2="83641" y2="77108"/>
                        <a14:foregroundMark x1="68114" y1="56046" x2="68114" y2="56046"/>
                        <a14:foregroundMark x1="71940" y1="58596" x2="71940" y2="58596"/>
                        <a14:foregroundMark x1="74662" y1="61476" x2="74662" y2="61476"/>
                        <a14:foregroundMark x1="86094" y1="69487" x2="86094" y2="69487"/>
                        <a14:foregroundMark x1="79838" y1="73117" x2="79838" y2="73117"/>
                        <a14:foregroundMark x1="78465" y1="82208" x2="78465" y2="82208"/>
                        <a14:foregroundMark x1="83101" y1="85479" x2="83101" y2="85479"/>
                        <a14:foregroundMark x1="86386" y1="84728" x2="86386" y2="84728"/>
                        <a14:foregroundMark x1="86926" y1="75308" x2="86926" y2="75308"/>
                        <a14:foregroundMark x1="89379" y1="74197" x2="89379" y2="74197"/>
                        <a14:foregroundMark x1="85284" y1="69487" x2="85284" y2="69487"/>
                        <a14:foregroundMark x1="89379" y1="72397" x2="89379" y2="72397"/>
                        <a14:foregroundMark x1="80378" y1="69487" x2="80378" y2="69487"/>
                        <a14:foregroundMark x1="77385" y1="79658" x2="77385" y2="79658"/>
                        <a14:foregroundMark x1="76845" y1="85839" x2="76845" y2="85839"/>
                        <a14:foregroundMark x1="74122" y1="91629" x2="74122" y2="91629"/>
                        <a14:foregroundMark x1="74122" y1="91629" x2="74122" y2="91629"/>
                        <a14:foregroundMark x1="63726" y1="51875" x2="63726" y2="51875"/>
                        <a14:foregroundMark x1="62084" y1="50525" x2="62084" y2="50525"/>
                        <a14:foregroundMark x1="60329" y1="49535" x2="60329" y2="49535"/>
                        <a14:foregroundMark x1="58821" y1="48665" x2="58821" y2="48665"/>
                        <a14:foregroundMark x1="57831" y1="48065" x2="57831" y2="48065"/>
                        <a14:foregroundMark x1="56571" y1="47345" x2="56571" y2="47345"/>
                        <a14:foregroundMark x1="58326" y1="48365" x2="58326" y2="48365"/>
                        <a14:foregroundMark x1="60329" y1="49535" x2="60329" y2="49535"/>
                        <a14:foregroundMark x1="62241" y1="51815" x2="62241" y2="51815"/>
                        <a14:foregroundMark x1="64851" y1="52925" x2="64851" y2="52925"/>
                        <a14:foregroundMark x1="67619" y1="54515" x2="67619" y2="54515"/>
                        <a14:foregroundMark x1="66112" y1="53645" x2="66112" y2="53645"/>
                        <a14:foregroundMark x1="64604" y1="52775" x2="64604" y2="52775"/>
                        <a14:foregroundMark x1="65864" y1="53495" x2="65864" y2="53495"/>
                        <a14:foregroundMark x1="63614" y1="52205" x2="63614" y2="52205"/>
                        <a14:foregroundMark x1="61814" y1="50375" x2="61814" y2="50375"/>
                        <a14:foregroundMark x1="62084" y1="50525" x2="62084" y2="50525"/>
                        <a14:foregroundMark x1="63816" y1="51545" x2="63816" y2="51545"/>
                        <a14:foregroundMark x1="62826" y1="50975" x2="62826" y2="50975"/>
                        <a14:foregroundMark x1="61319" y1="50105" x2="61319" y2="50105"/>
                      </a14:backgroundRemoval>
                    </a14:imgEffect>
                  </a14:imgLayer>
                </a14:imgProps>
              </a:ext>
            </a:extLst>
          </a:blip>
          <a:srcRect r="11916"/>
          <a:stretch/>
        </p:blipFill>
        <p:spPr>
          <a:xfrm rot="20195629">
            <a:off x="2183255" y="2897523"/>
            <a:ext cx="4926624" cy="4194810"/>
          </a:xfrm>
          <a:prstGeom prst="rect">
            <a:avLst/>
          </a:prstGeom>
        </p:spPr>
      </p:pic>
      <p:sp>
        <p:nvSpPr>
          <p:cNvPr id="7" name="TextBox 6">
            <a:extLst>
              <a:ext uri="{FF2B5EF4-FFF2-40B4-BE49-F238E27FC236}">
                <a16:creationId xmlns:a16="http://schemas.microsoft.com/office/drawing/2014/main" id="{D1F261E0-B7EB-2236-0870-647C2AC70640}"/>
              </a:ext>
            </a:extLst>
          </p:cNvPr>
          <p:cNvSpPr txBox="1"/>
          <p:nvPr/>
        </p:nvSpPr>
        <p:spPr>
          <a:xfrm>
            <a:off x="270386" y="1834987"/>
            <a:ext cx="8603226" cy="4524315"/>
          </a:xfrm>
          <a:prstGeom prst="rect">
            <a:avLst/>
          </a:prstGeom>
          <a:noFill/>
        </p:spPr>
        <p:txBody>
          <a:bodyPr wrap="square">
            <a:spAutoFit/>
          </a:bodyPr>
          <a:lstStyle/>
          <a:p>
            <a:pPr algn="l"/>
            <a:r>
              <a:rPr lang="en-GB" sz="2400" dirty="0">
                <a:solidFill>
                  <a:srgbClr val="0B0C0C"/>
                </a:solidFill>
              </a:rPr>
              <a:t>What is the celebration? </a:t>
            </a:r>
          </a:p>
          <a:p>
            <a:pPr marL="342900" indent="-342900" algn="l">
              <a:buFont typeface="Arial" panose="020B0604020202020204" pitchFamily="34" charset="0"/>
              <a:buChar char="•"/>
            </a:pPr>
            <a:r>
              <a:rPr lang="en-GB" sz="2400" i="0" dirty="0">
                <a:solidFill>
                  <a:srgbClr val="0B0C0C"/>
                </a:solidFill>
                <a:effectLst/>
              </a:rPr>
              <a:t>The coronation of King Charles III will take place on Saturday 6 May 2023</a:t>
            </a:r>
          </a:p>
          <a:p>
            <a:pPr marL="342900" indent="-342900" algn="l">
              <a:buFont typeface="Arial" panose="020B0604020202020204" pitchFamily="34" charset="0"/>
              <a:buChar char="•"/>
            </a:pPr>
            <a:r>
              <a:rPr lang="en-GB" sz="2400" dirty="0">
                <a:solidFill>
                  <a:srgbClr val="0B0C0C"/>
                </a:solidFill>
              </a:rPr>
              <a:t>There will be a bank holiday on Monday 8 May</a:t>
            </a:r>
            <a:endParaRPr lang="en-GB" sz="2400" i="0" dirty="0">
              <a:solidFill>
                <a:srgbClr val="0B0C0C"/>
              </a:solidFill>
              <a:effectLst/>
            </a:endParaRPr>
          </a:p>
          <a:p>
            <a:pPr marL="342900" indent="-342900" algn="l">
              <a:buFont typeface="Arial" panose="020B0604020202020204" pitchFamily="34" charset="0"/>
              <a:buChar char="•"/>
            </a:pPr>
            <a:r>
              <a:rPr lang="en-GB" sz="2400" dirty="0">
                <a:solidFill>
                  <a:srgbClr val="0B0C0C"/>
                </a:solidFill>
              </a:rPr>
              <a:t>Lots of </a:t>
            </a:r>
            <a:r>
              <a:rPr lang="en-GB" sz="2400" i="0" dirty="0">
                <a:solidFill>
                  <a:srgbClr val="0B0C0C"/>
                </a:solidFill>
                <a:effectLst/>
              </a:rPr>
              <a:t>public events will take place to celebrate this historic event</a:t>
            </a:r>
          </a:p>
          <a:p>
            <a:pPr algn="l"/>
            <a:endParaRPr lang="en-GB" sz="2400" i="0" dirty="0">
              <a:solidFill>
                <a:srgbClr val="0B0C0C"/>
              </a:solidFill>
              <a:effectLst/>
            </a:endParaRPr>
          </a:p>
          <a:p>
            <a:pPr algn="l"/>
            <a:r>
              <a:rPr lang="en-GB" sz="2400" dirty="0">
                <a:solidFill>
                  <a:srgbClr val="0B0C0C"/>
                </a:solidFill>
              </a:rPr>
              <a:t>Your task:</a:t>
            </a:r>
            <a:endParaRPr lang="en-GB" sz="2400" i="0" dirty="0">
              <a:solidFill>
                <a:srgbClr val="0B0C0C"/>
              </a:solidFill>
              <a:effectLst/>
            </a:endParaRPr>
          </a:p>
          <a:p>
            <a:pPr marL="342900" indent="-342900" algn="l">
              <a:buFont typeface="Arial" panose="020B0604020202020204" pitchFamily="34" charset="0"/>
              <a:buChar char="•"/>
            </a:pPr>
            <a:r>
              <a:rPr lang="en-US" sz="2400" b="1" dirty="0">
                <a:effectLst/>
              </a:rPr>
              <a:t>Design and make a food item that can be served at a street party to celebrate this occasion</a:t>
            </a:r>
            <a:r>
              <a:rPr lang="en-GB" sz="2400" b="1" dirty="0">
                <a:effectLst/>
              </a:rPr>
              <a:t>!</a:t>
            </a:r>
          </a:p>
          <a:p>
            <a:pPr marL="342900" indent="-342900" algn="l">
              <a:buFont typeface="Arial" panose="020B0604020202020204" pitchFamily="34" charset="0"/>
              <a:buChar char="•"/>
            </a:pPr>
            <a:endParaRPr lang="en-GB" sz="2400" b="1" dirty="0">
              <a:effectLst/>
            </a:endParaRPr>
          </a:p>
          <a:p>
            <a:pPr marL="342900" indent="-342900" algn="l">
              <a:buFont typeface="Arial" panose="020B0604020202020204" pitchFamily="34" charset="0"/>
              <a:buChar char="•"/>
            </a:pPr>
            <a:endParaRPr lang="en-GB" sz="2400" b="1" dirty="0">
              <a:effectLst/>
              <a:latin typeface="GDS Transport"/>
            </a:endParaRPr>
          </a:p>
        </p:txBody>
      </p:sp>
      <p:sp>
        <p:nvSpPr>
          <p:cNvPr id="8" name="Title 1">
            <a:extLst>
              <a:ext uri="{FF2B5EF4-FFF2-40B4-BE49-F238E27FC236}">
                <a16:creationId xmlns:a16="http://schemas.microsoft.com/office/drawing/2014/main" id="{4300FA3A-0F99-7245-043C-84E47C7781C6}"/>
              </a:ext>
            </a:extLst>
          </p:cNvPr>
          <p:cNvSpPr txBox="1">
            <a:spLocks/>
          </p:cNvSpPr>
          <p:nvPr/>
        </p:nvSpPr>
        <p:spPr>
          <a:xfrm>
            <a:off x="190459" y="1101343"/>
            <a:ext cx="2954677"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mn-lt"/>
                <a:cs typeface="Arial" panose="020B0604020202020204" pitchFamily="34" charset="0"/>
              </a:rPr>
              <a:t>Design brief</a:t>
            </a:r>
          </a:p>
        </p:txBody>
      </p:sp>
    </p:spTree>
    <p:extLst>
      <p:ext uri="{BB962C8B-B14F-4D97-AF65-F5344CB8AC3E}">
        <p14:creationId xmlns:p14="http://schemas.microsoft.com/office/powerpoint/2010/main" val="1751596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126AABD-884F-4210-BBD8-67E30D3FC50C}"/>
              </a:ext>
            </a:extLst>
          </p:cNvPr>
          <p:cNvSpPr>
            <a:spLocks noGrp="1"/>
          </p:cNvSpPr>
          <p:nvPr>
            <p:ph type="title"/>
          </p:nvPr>
        </p:nvSpPr>
        <p:spPr>
          <a:xfrm>
            <a:off x="293369" y="1994058"/>
            <a:ext cx="1713941" cy="2869883"/>
          </a:xfrm>
        </p:spPr>
        <p:txBody>
          <a:bodyPr vert="horz" lIns="91440" tIns="45720" rIns="91440" bIns="45720" rtlCol="0" anchor="ctr">
            <a:noAutofit/>
          </a:bodyPr>
          <a:lstStyle/>
          <a:p>
            <a:pPr algn="ctr"/>
            <a:r>
              <a:rPr lang="en-GB" b="1" dirty="0">
                <a:solidFill>
                  <a:srgbClr val="00B0F0"/>
                </a:solidFill>
                <a:latin typeface="+mn-lt"/>
                <a:cs typeface="Arial" panose="020B0604020202020204" pitchFamily="34" charset="0"/>
              </a:rPr>
              <a:t>Things to think about</a:t>
            </a:r>
          </a:p>
        </p:txBody>
      </p:sp>
      <p:graphicFrame>
        <p:nvGraphicFramePr>
          <p:cNvPr id="13" name="Content Placeholder 3">
            <a:extLst>
              <a:ext uri="{FF2B5EF4-FFF2-40B4-BE49-F238E27FC236}">
                <a16:creationId xmlns:a16="http://schemas.microsoft.com/office/drawing/2014/main" id="{5736565A-2FE2-E8F0-6F63-D6144211784B}"/>
              </a:ext>
            </a:extLst>
          </p:cNvPr>
          <p:cNvGraphicFramePr>
            <a:graphicFrameLocks noGrp="1"/>
          </p:cNvGraphicFramePr>
          <p:nvPr>
            <p:ph sz="half" idx="1"/>
            <p:extLst>
              <p:ext uri="{D42A27DB-BD31-4B8C-83A1-F6EECF244321}">
                <p14:modId xmlns:p14="http://schemas.microsoft.com/office/powerpoint/2010/main" val="1244335490"/>
              </p:ext>
            </p:extLst>
          </p:nvPr>
        </p:nvGraphicFramePr>
        <p:xfrm>
          <a:off x="2007311" y="868680"/>
          <a:ext cx="6843319" cy="5414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06198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317465-D7C2-4DF2-BC6D-A1EB808B862A}"/>
              </a:ext>
            </a:extLst>
          </p:cNvPr>
          <p:cNvSpPr txBox="1"/>
          <p:nvPr/>
        </p:nvSpPr>
        <p:spPr>
          <a:xfrm>
            <a:off x="4085304" y="3219441"/>
            <a:ext cx="914400" cy="369332"/>
          </a:xfrm>
          <a:prstGeom prst="rect">
            <a:avLst/>
          </a:prstGeom>
          <a:noFill/>
        </p:spPr>
        <p:txBody>
          <a:bodyPr wrap="square" rtlCol="0">
            <a:spAutoFit/>
          </a:bodyPr>
          <a:lstStyle/>
          <a:p>
            <a:r>
              <a:rPr lang="en-GB" b="1" dirty="0"/>
              <a:t>Foods</a:t>
            </a:r>
          </a:p>
        </p:txBody>
      </p:sp>
      <p:sp>
        <p:nvSpPr>
          <p:cNvPr id="5" name="Thought Bubble: Cloud 4">
            <a:extLst>
              <a:ext uri="{FF2B5EF4-FFF2-40B4-BE49-F238E27FC236}">
                <a16:creationId xmlns:a16="http://schemas.microsoft.com/office/drawing/2014/main" id="{CBE545FF-5668-4B9C-9798-1175DEB57F6F}"/>
              </a:ext>
            </a:extLst>
          </p:cNvPr>
          <p:cNvSpPr/>
          <p:nvPr/>
        </p:nvSpPr>
        <p:spPr>
          <a:xfrm>
            <a:off x="3711678" y="2738282"/>
            <a:ext cx="1661651" cy="1465007"/>
          </a:xfrm>
          <a:prstGeom prst="cloudCallout">
            <a:avLst>
              <a:gd name="adj1" fmla="val -76454"/>
              <a:gd name="adj2" fmla="val 9001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3C3F9244-D61D-47C7-A692-F08FE85F0875}"/>
              </a:ext>
            </a:extLst>
          </p:cNvPr>
          <p:cNvSpPr txBox="1"/>
          <p:nvPr/>
        </p:nvSpPr>
        <p:spPr>
          <a:xfrm>
            <a:off x="6007511" y="3106372"/>
            <a:ext cx="766916" cy="369332"/>
          </a:xfrm>
          <a:prstGeom prst="rect">
            <a:avLst/>
          </a:prstGeom>
          <a:noFill/>
          <a:ln>
            <a:solidFill>
              <a:srgbClr val="FF0000"/>
            </a:solidFill>
          </a:ln>
        </p:spPr>
        <p:txBody>
          <a:bodyPr wrap="square" rtlCol="0">
            <a:spAutoFit/>
          </a:bodyPr>
          <a:lstStyle/>
          <a:p>
            <a:r>
              <a:rPr lang="en-GB" dirty="0"/>
              <a:t>Pastry</a:t>
            </a:r>
          </a:p>
        </p:txBody>
      </p:sp>
      <p:sp>
        <p:nvSpPr>
          <p:cNvPr id="7" name="TextBox 6">
            <a:extLst>
              <a:ext uri="{FF2B5EF4-FFF2-40B4-BE49-F238E27FC236}">
                <a16:creationId xmlns:a16="http://schemas.microsoft.com/office/drawing/2014/main" id="{A8BB3F6D-094A-4A24-8694-2272BBBDDC83}"/>
              </a:ext>
            </a:extLst>
          </p:cNvPr>
          <p:cNvSpPr txBox="1"/>
          <p:nvPr/>
        </p:nvSpPr>
        <p:spPr>
          <a:xfrm>
            <a:off x="5776453" y="4517301"/>
            <a:ext cx="766916" cy="369332"/>
          </a:xfrm>
          <a:prstGeom prst="rect">
            <a:avLst/>
          </a:prstGeom>
          <a:noFill/>
          <a:ln>
            <a:solidFill>
              <a:srgbClr val="FF0000"/>
            </a:solidFill>
          </a:ln>
        </p:spPr>
        <p:txBody>
          <a:bodyPr wrap="square" rtlCol="0">
            <a:spAutoFit/>
          </a:bodyPr>
          <a:lstStyle/>
          <a:p>
            <a:r>
              <a:rPr lang="en-GB" dirty="0"/>
              <a:t>Bread</a:t>
            </a:r>
          </a:p>
        </p:txBody>
      </p:sp>
      <p:sp>
        <p:nvSpPr>
          <p:cNvPr id="8" name="TextBox 7">
            <a:extLst>
              <a:ext uri="{FF2B5EF4-FFF2-40B4-BE49-F238E27FC236}">
                <a16:creationId xmlns:a16="http://schemas.microsoft.com/office/drawing/2014/main" id="{AA76D2D1-13F0-4B3D-9297-1C8D2B2BF24B}"/>
              </a:ext>
            </a:extLst>
          </p:cNvPr>
          <p:cNvSpPr txBox="1"/>
          <p:nvPr/>
        </p:nvSpPr>
        <p:spPr>
          <a:xfrm>
            <a:off x="1941872" y="2639340"/>
            <a:ext cx="766916" cy="369332"/>
          </a:xfrm>
          <a:prstGeom prst="rect">
            <a:avLst/>
          </a:prstGeom>
          <a:noFill/>
          <a:ln>
            <a:solidFill>
              <a:srgbClr val="FF0000"/>
            </a:solidFill>
          </a:ln>
        </p:spPr>
        <p:txBody>
          <a:bodyPr wrap="square" rtlCol="0">
            <a:spAutoFit/>
          </a:bodyPr>
          <a:lstStyle/>
          <a:p>
            <a:r>
              <a:rPr lang="en-GB" dirty="0"/>
              <a:t>Sweet</a:t>
            </a:r>
          </a:p>
        </p:txBody>
      </p:sp>
      <p:sp>
        <p:nvSpPr>
          <p:cNvPr id="9" name="TextBox 8">
            <a:extLst>
              <a:ext uri="{FF2B5EF4-FFF2-40B4-BE49-F238E27FC236}">
                <a16:creationId xmlns:a16="http://schemas.microsoft.com/office/drawing/2014/main" id="{5743BD86-BAB4-49F3-B987-24F25F890E97}"/>
              </a:ext>
            </a:extLst>
          </p:cNvPr>
          <p:cNvSpPr txBox="1"/>
          <p:nvPr/>
        </p:nvSpPr>
        <p:spPr>
          <a:xfrm>
            <a:off x="4316362" y="5481591"/>
            <a:ext cx="1297857" cy="369332"/>
          </a:xfrm>
          <a:prstGeom prst="rect">
            <a:avLst/>
          </a:prstGeom>
          <a:noFill/>
        </p:spPr>
        <p:txBody>
          <a:bodyPr wrap="square" rtlCol="0">
            <a:spAutoFit/>
          </a:bodyPr>
          <a:lstStyle/>
          <a:p>
            <a:r>
              <a:rPr lang="en-GB" dirty="0"/>
              <a:t>Hot/Cold</a:t>
            </a:r>
          </a:p>
        </p:txBody>
      </p:sp>
      <p:sp>
        <p:nvSpPr>
          <p:cNvPr id="10" name="TextBox 9">
            <a:extLst>
              <a:ext uri="{FF2B5EF4-FFF2-40B4-BE49-F238E27FC236}">
                <a16:creationId xmlns:a16="http://schemas.microsoft.com/office/drawing/2014/main" id="{A4063904-5C70-4E99-8E92-A8370A58BE27}"/>
              </a:ext>
            </a:extLst>
          </p:cNvPr>
          <p:cNvSpPr txBox="1"/>
          <p:nvPr/>
        </p:nvSpPr>
        <p:spPr>
          <a:xfrm>
            <a:off x="6543369" y="2270008"/>
            <a:ext cx="1297857" cy="369332"/>
          </a:xfrm>
          <a:prstGeom prst="rect">
            <a:avLst/>
          </a:prstGeom>
          <a:noFill/>
        </p:spPr>
        <p:txBody>
          <a:bodyPr wrap="square" rtlCol="0">
            <a:spAutoFit/>
          </a:bodyPr>
          <a:lstStyle/>
          <a:p>
            <a:r>
              <a:rPr lang="en-GB" dirty="0"/>
              <a:t>Quiche</a:t>
            </a:r>
          </a:p>
        </p:txBody>
      </p:sp>
      <p:sp>
        <p:nvSpPr>
          <p:cNvPr id="11" name="TextBox 10">
            <a:extLst>
              <a:ext uri="{FF2B5EF4-FFF2-40B4-BE49-F238E27FC236}">
                <a16:creationId xmlns:a16="http://schemas.microsoft.com/office/drawing/2014/main" id="{9D116C27-5C48-49D2-ADED-79528319C969}"/>
              </a:ext>
            </a:extLst>
          </p:cNvPr>
          <p:cNvSpPr txBox="1"/>
          <p:nvPr/>
        </p:nvSpPr>
        <p:spPr>
          <a:xfrm>
            <a:off x="7516760" y="3051668"/>
            <a:ext cx="1661651" cy="369332"/>
          </a:xfrm>
          <a:prstGeom prst="rect">
            <a:avLst/>
          </a:prstGeom>
          <a:noFill/>
        </p:spPr>
        <p:txBody>
          <a:bodyPr wrap="square" rtlCol="0">
            <a:spAutoFit/>
          </a:bodyPr>
          <a:lstStyle/>
          <a:p>
            <a:pPr algn="ctr"/>
            <a:r>
              <a:rPr lang="en-GB" dirty="0"/>
              <a:t>Sausage rolls  </a:t>
            </a:r>
          </a:p>
        </p:txBody>
      </p:sp>
      <p:sp>
        <p:nvSpPr>
          <p:cNvPr id="12" name="TextBox 11">
            <a:extLst>
              <a:ext uri="{FF2B5EF4-FFF2-40B4-BE49-F238E27FC236}">
                <a16:creationId xmlns:a16="http://schemas.microsoft.com/office/drawing/2014/main" id="{2F4DAEF3-FFDD-4DD1-A3F5-0EB65BF6591B}"/>
              </a:ext>
            </a:extLst>
          </p:cNvPr>
          <p:cNvSpPr txBox="1"/>
          <p:nvPr/>
        </p:nvSpPr>
        <p:spPr>
          <a:xfrm>
            <a:off x="7354528" y="1903360"/>
            <a:ext cx="1725561" cy="646331"/>
          </a:xfrm>
          <a:prstGeom prst="rect">
            <a:avLst/>
          </a:prstGeom>
          <a:noFill/>
        </p:spPr>
        <p:txBody>
          <a:bodyPr wrap="square" rtlCol="0">
            <a:spAutoFit/>
          </a:bodyPr>
          <a:lstStyle/>
          <a:p>
            <a:pPr algn="ctr"/>
            <a:r>
              <a:rPr lang="en-GB" dirty="0"/>
              <a:t>Cheese straws/ swirls</a:t>
            </a:r>
          </a:p>
        </p:txBody>
      </p:sp>
      <p:sp>
        <p:nvSpPr>
          <p:cNvPr id="13" name="TextBox 12">
            <a:extLst>
              <a:ext uri="{FF2B5EF4-FFF2-40B4-BE49-F238E27FC236}">
                <a16:creationId xmlns:a16="http://schemas.microsoft.com/office/drawing/2014/main" id="{C515AE22-FE5B-4E2C-AC2B-D39523444F2B}"/>
              </a:ext>
            </a:extLst>
          </p:cNvPr>
          <p:cNvSpPr txBox="1"/>
          <p:nvPr/>
        </p:nvSpPr>
        <p:spPr>
          <a:xfrm>
            <a:off x="6125498" y="3835224"/>
            <a:ext cx="1297857" cy="369332"/>
          </a:xfrm>
          <a:prstGeom prst="rect">
            <a:avLst/>
          </a:prstGeom>
          <a:noFill/>
        </p:spPr>
        <p:txBody>
          <a:bodyPr wrap="square" rtlCol="0">
            <a:spAutoFit/>
          </a:bodyPr>
          <a:lstStyle/>
          <a:p>
            <a:pPr algn="ctr"/>
            <a:r>
              <a:rPr lang="en-GB" dirty="0"/>
              <a:t>Rolls/loaf</a:t>
            </a:r>
          </a:p>
        </p:txBody>
      </p:sp>
      <p:sp>
        <p:nvSpPr>
          <p:cNvPr id="14" name="TextBox 13">
            <a:extLst>
              <a:ext uri="{FF2B5EF4-FFF2-40B4-BE49-F238E27FC236}">
                <a16:creationId xmlns:a16="http://schemas.microsoft.com/office/drawing/2014/main" id="{1BCD7DAE-28CA-47B7-926D-4DACAAEB8DEB}"/>
              </a:ext>
            </a:extLst>
          </p:cNvPr>
          <p:cNvSpPr txBox="1"/>
          <p:nvPr/>
        </p:nvSpPr>
        <p:spPr>
          <a:xfrm>
            <a:off x="7278327" y="4025608"/>
            <a:ext cx="1877961" cy="369332"/>
          </a:xfrm>
          <a:prstGeom prst="rect">
            <a:avLst/>
          </a:prstGeom>
          <a:noFill/>
        </p:spPr>
        <p:txBody>
          <a:bodyPr wrap="square" rtlCol="0">
            <a:spAutoFit/>
          </a:bodyPr>
          <a:lstStyle/>
          <a:p>
            <a:pPr algn="ctr"/>
            <a:r>
              <a:rPr lang="en-GB" dirty="0"/>
              <a:t>Naan/wrap/pittas</a:t>
            </a:r>
          </a:p>
        </p:txBody>
      </p:sp>
      <p:sp>
        <p:nvSpPr>
          <p:cNvPr id="15" name="TextBox 14">
            <a:extLst>
              <a:ext uri="{FF2B5EF4-FFF2-40B4-BE49-F238E27FC236}">
                <a16:creationId xmlns:a16="http://schemas.microsoft.com/office/drawing/2014/main" id="{8727D223-46ED-4F7A-BE09-977A1C80A366}"/>
              </a:ext>
            </a:extLst>
          </p:cNvPr>
          <p:cNvSpPr txBox="1"/>
          <p:nvPr/>
        </p:nvSpPr>
        <p:spPr>
          <a:xfrm>
            <a:off x="6843252" y="4968166"/>
            <a:ext cx="1877961" cy="369332"/>
          </a:xfrm>
          <a:prstGeom prst="rect">
            <a:avLst/>
          </a:prstGeom>
          <a:noFill/>
        </p:spPr>
        <p:txBody>
          <a:bodyPr wrap="square" rtlCol="0">
            <a:spAutoFit/>
          </a:bodyPr>
          <a:lstStyle/>
          <a:p>
            <a:pPr algn="ctr"/>
            <a:r>
              <a:rPr lang="en-GB" dirty="0"/>
              <a:t>Sandwiches </a:t>
            </a:r>
          </a:p>
        </p:txBody>
      </p:sp>
      <p:sp>
        <p:nvSpPr>
          <p:cNvPr id="16" name="TextBox 15">
            <a:extLst>
              <a:ext uri="{FF2B5EF4-FFF2-40B4-BE49-F238E27FC236}">
                <a16:creationId xmlns:a16="http://schemas.microsoft.com/office/drawing/2014/main" id="{3B826F4E-A6E2-4B74-BE81-2ECC13767EA2}"/>
              </a:ext>
            </a:extLst>
          </p:cNvPr>
          <p:cNvSpPr txBox="1"/>
          <p:nvPr/>
        </p:nvSpPr>
        <p:spPr>
          <a:xfrm>
            <a:off x="7243916" y="5498651"/>
            <a:ext cx="1877961" cy="369332"/>
          </a:xfrm>
          <a:prstGeom prst="rect">
            <a:avLst/>
          </a:prstGeom>
          <a:noFill/>
        </p:spPr>
        <p:txBody>
          <a:bodyPr wrap="square" rtlCol="0">
            <a:spAutoFit/>
          </a:bodyPr>
          <a:lstStyle/>
          <a:p>
            <a:pPr algn="ctr"/>
            <a:r>
              <a:rPr lang="en-GB" dirty="0"/>
              <a:t>Fillings</a:t>
            </a:r>
          </a:p>
        </p:txBody>
      </p:sp>
      <p:sp>
        <p:nvSpPr>
          <p:cNvPr id="17" name="TextBox 16">
            <a:extLst>
              <a:ext uri="{FF2B5EF4-FFF2-40B4-BE49-F238E27FC236}">
                <a16:creationId xmlns:a16="http://schemas.microsoft.com/office/drawing/2014/main" id="{194BB146-D3D6-465C-8182-25E173A2D8FA}"/>
              </a:ext>
            </a:extLst>
          </p:cNvPr>
          <p:cNvSpPr txBox="1"/>
          <p:nvPr/>
        </p:nvSpPr>
        <p:spPr>
          <a:xfrm>
            <a:off x="5324167" y="5305232"/>
            <a:ext cx="1877961" cy="369332"/>
          </a:xfrm>
          <a:prstGeom prst="rect">
            <a:avLst/>
          </a:prstGeom>
          <a:noFill/>
        </p:spPr>
        <p:txBody>
          <a:bodyPr wrap="square" rtlCol="0">
            <a:spAutoFit/>
          </a:bodyPr>
          <a:lstStyle/>
          <a:p>
            <a:pPr algn="ctr"/>
            <a:r>
              <a:rPr lang="en-GB" dirty="0"/>
              <a:t>Burgers</a:t>
            </a:r>
          </a:p>
        </p:txBody>
      </p:sp>
      <p:sp>
        <p:nvSpPr>
          <p:cNvPr id="18" name="TextBox 17">
            <a:extLst>
              <a:ext uri="{FF2B5EF4-FFF2-40B4-BE49-F238E27FC236}">
                <a16:creationId xmlns:a16="http://schemas.microsoft.com/office/drawing/2014/main" id="{07A0184F-8E74-473F-BA6A-D6B7DCA1BE0E}"/>
              </a:ext>
            </a:extLst>
          </p:cNvPr>
          <p:cNvSpPr txBox="1"/>
          <p:nvPr/>
        </p:nvSpPr>
        <p:spPr>
          <a:xfrm>
            <a:off x="5451991" y="2459590"/>
            <a:ext cx="1297857" cy="369332"/>
          </a:xfrm>
          <a:prstGeom prst="rect">
            <a:avLst/>
          </a:prstGeom>
          <a:noFill/>
        </p:spPr>
        <p:txBody>
          <a:bodyPr wrap="square" rtlCol="0">
            <a:spAutoFit/>
          </a:bodyPr>
          <a:lstStyle/>
          <a:p>
            <a:r>
              <a:rPr lang="en-GB" dirty="0"/>
              <a:t>Samosa</a:t>
            </a:r>
          </a:p>
        </p:txBody>
      </p:sp>
      <p:sp>
        <p:nvSpPr>
          <p:cNvPr id="19" name="TextBox 18">
            <a:extLst>
              <a:ext uri="{FF2B5EF4-FFF2-40B4-BE49-F238E27FC236}">
                <a16:creationId xmlns:a16="http://schemas.microsoft.com/office/drawing/2014/main" id="{BCA879B2-CA73-40DE-9327-3B7A0E0B67D1}"/>
              </a:ext>
            </a:extLst>
          </p:cNvPr>
          <p:cNvSpPr txBox="1"/>
          <p:nvPr/>
        </p:nvSpPr>
        <p:spPr>
          <a:xfrm>
            <a:off x="275304" y="2277071"/>
            <a:ext cx="1597738" cy="369332"/>
          </a:xfrm>
          <a:prstGeom prst="rect">
            <a:avLst/>
          </a:prstGeom>
          <a:noFill/>
        </p:spPr>
        <p:txBody>
          <a:bodyPr wrap="square" rtlCol="0">
            <a:spAutoFit/>
          </a:bodyPr>
          <a:lstStyle/>
          <a:p>
            <a:r>
              <a:rPr lang="en-GB" dirty="0"/>
              <a:t>Fruit kebabs</a:t>
            </a:r>
          </a:p>
        </p:txBody>
      </p:sp>
      <p:sp>
        <p:nvSpPr>
          <p:cNvPr id="20" name="TextBox 19">
            <a:extLst>
              <a:ext uri="{FF2B5EF4-FFF2-40B4-BE49-F238E27FC236}">
                <a16:creationId xmlns:a16="http://schemas.microsoft.com/office/drawing/2014/main" id="{714DD8FE-4DF0-4E73-B67A-45C3A266F118}"/>
              </a:ext>
            </a:extLst>
          </p:cNvPr>
          <p:cNvSpPr txBox="1"/>
          <p:nvPr/>
        </p:nvSpPr>
        <p:spPr>
          <a:xfrm>
            <a:off x="575185" y="3034775"/>
            <a:ext cx="1297857" cy="369332"/>
          </a:xfrm>
          <a:prstGeom prst="rect">
            <a:avLst/>
          </a:prstGeom>
          <a:noFill/>
        </p:spPr>
        <p:txBody>
          <a:bodyPr wrap="square" rtlCol="0">
            <a:spAutoFit/>
          </a:bodyPr>
          <a:lstStyle/>
          <a:p>
            <a:r>
              <a:rPr lang="en-GB" dirty="0"/>
              <a:t>Jam tarts</a:t>
            </a:r>
          </a:p>
        </p:txBody>
      </p:sp>
      <p:sp>
        <p:nvSpPr>
          <p:cNvPr id="21" name="TextBox 20">
            <a:extLst>
              <a:ext uri="{FF2B5EF4-FFF2-40B4-BE49-F238E27FC236}">
                <a16:creationId xmlns:a16="http://schemas.microsoft.com/office/drawing/2014/main" id="{959C25C7-047A-473C-8DD5-0549B0592681}"/>
              </a:ext>
            </a:extLst>
          </p:cNvPr>
          <p:cNvSpPr txBox="1"/>
          <p:nvPr/>
        </p:nvSpPr>
        <p:spPr>
          <a:xfrm>
            <a:off x="3923072" y="4688484"/>
            <a:ext cx="1160206" cy="369332"/>
          </a:xfrm>
          <a:prstGeom prst="rect">
            <a:avLst/>
          </a:prstGeom>
          <a:noFill/>
          <a:ln>
            <a:solidFill>
              <a:srgbClr val="FF0000"/>
            </a:solidFill>
          </a:ln>
        </p:spPr>
        <p:txBody>
          <a:bodyPr wrap="square" rtlCol="0">
            <a:spAutoFit/>
          </a:bodyPr>
          <a:lstStyle/>
          <a:p>
            <a:r>
              <a:rPr lang="en-GB" dirty="0"/>
              <a:t>Rice/Pasta</a:t>
            </a:r>
          </a:p>
        </p:txBody>
      </p:sp>
      <p:sp>
        <p:nvSpPr>
          <p:cNvPr id="22" name="TextBox 21">
            <a:extLst>
              <a:ext uri="{FF2B5EF4-FFF2-40B4-BE49-F238E27FC236}">
                <a16:creationId xmlns:a16="http://schemas.microsoft.com/office/drawing/2014/main" id="{87A88917-6077-4076-87E6-2FFD7834C84A}"/>
              </a:ext>
            </a:extLst>
          </p:cNvPr>
          <p:cNvSpPr txBox="1"/>
          <p:nvPr/>
        </p:nvSpPr>
        <p:spPr>
          <a:xfrm>
            <a:off x="1292943" y="3848610"/>
            <a:ext cx="1297857" cy="369332"/>
          </a:xfrm>
          <a:prstGeom prst="rect">
            <a:avLst/>
          </a:prstGeom>
          <a:noFill/>
        </p:spPr>
        <p:txBody>
          <a:bodyPr wrap="square" rtlCol="0">
            <a:spAutoFit/>
          </a:bodyPr>
          <a:lstStyle/>
          <a:p>
            <a:r>
              <a:rPr lang="en-GB" dirty="0"/>
              <a:t>Scones</a:t>
            </a:r>
          </a:p>
        </p:txBody>
      </p:sp>
      <p:sp>
        <p:nvSpPr>
          <p:cNvPr id="23" name="TextBox 22">
            <a:extLst>
              <a:ext uri="{FF2B5EF4-FFF2-40B4-BE49-F238E27FC236}">
                <a16:creationId xmlns:a16="http://schemas.microsoft.com/office/drawing/2014/main" id="{EEDADCAD-1256-4078-A83F-C63A5084E65E}"/>
              </a:ext>
            </a:extLst>
          </p:cNvPr>
          <p:cNvSpPr txBox="1"/>
          <p:nvPr/>
        </p:nvSpPr>
        <p:spPr>
          <a:xfrm>
            <a:off x="1873042" y="1285299"/>
            <a:ext cx="1297857" cy="369332"/>
          </a:xfrm>
          <a:prstGeom prst="rect">
            <a:avLst/>
          </a:prstGeom>
          <a:noFill/>
        </p:spPr>
        <p:txBody>
          <a:bodyPr wrap="square" rtlCol="0">
            <a:spAutoFit/>
          </a:bodyPr>
          <a:lstStyle/>
          <a:p>
            <a:r>
              <a:rPr lang="en-GB" dirty="0"/>
              <a:t>Brownies</a:t>
            </a:r>
          </a:p>
        </p:txBody>
      </p:sp>
      <p:sp>
        <p:nvSpPr>
          <p:cNvPr id="24" name="TextBox 23">
            <a:extLst>
              <a:ext uri="{FF2B5EF4-FFF2-40B4-BE49-F238E27FC236}">
                <a16:creationId xmlns:a16="http://schemas.microsoft.com/office/drawing/2014/main" id="{5727EC7F-1515-49DF-8BF0-CC0333D52A9D}"/>
              </a:ext>
            </a:extLst>
          </p:cNvPr>
          <p:cNvSpPr txBox="1"/>
          <p:nvPr/>
        </p:nvSpPr>
        <p:spPr>
          <a:xfrm>
            <a:off x="3062749" y="1478340"/>
            <a:ext cx="1297857" cy="369332"/>
          </a:xfrm>
          <a:prstGeom prst="rect">
            <a:avLst/>
          </a:prstGeom>
          <a:noFill/>
        </p:spPr>
        <p:txBody>
          <a:bodyPr wrap="square" rtlCol="0">
            <a:spAutoFit/>
          </a:bodyPr>
          <a:lstStyle/>
          <a:p>
            <a:r>
              <a:rPr lang="en-GB" dirty="0"/>
              <a:t>Cup cakes</a:t>
            </a:r>
          </a:p>
        </p:txBody>
      </p:sp>
      <p:sp>
        <p:nvSpPr>
          <p:cNvPr id="25" name="TextBox 24">
            <a:extLst>
              <a:ext uri="{FF2B5EF4-FFF2-40B4-BE49-F238E27FC236}">
                <a16:creationId xmlns:a16="http://schemas.microsoft.com/office/drawing/2014/main" id="{8276526E-21BC-47A3-8CBC-1DDD4FA84595}"/>
              </a:ext>
            </a:extLst>
          </p:cNvPr>
          <p:cNvSpPr txBox="1"/>
          <p:nvPr/>
        </p:nvSpPr>
        <p:spPr>
          <a:xfrm>
            <a:off x="575186" y="1662989"/>
            <a:ext cx="1892710" cy="369332"/>
          </a:xfrm>
          <a:prstGeom prst="rect">
            <a:avLst/>
          </a:prstGeom>
          <a:noFill/>
        </p:spPr>
        <p:txBody>
          <a:bodyPr wrap="square" rtlCol="0">
            <a:spAutoFit/>
          </a:bodyPr>
          <a:lstStyle/>
          <a:p>
            <a:r>
              <a:rPr lang="en-GB" dirty="0"/>
              <a:t>Victoria Sponge</a:t>
            </a:r>
          </a:p>
        </p:txBody>
      </p:sp>
      <p:sp>
        <p:nvSpPr>
          <p:cNvPr id="26" name="TextBox 25">
            <a:extLst>
              <a:ext uri="{FF2B5EF4-FFF2-40B4-BE49-F238E27FC236}">
                <a16:creationId xmlns:a16="http://schemas.microsoft.com/office/drawing/2014/main" id="{1F280232-AF2E-4E09-A1E3-39C796171555}"/>
              </a:ext>
            </a:extLst>
          </p:cNvPr>
          <p:cNvSpPr txBox="1"/>
          <p:nvPr/>
        </p:nvSpPr>
        <p:spPr>
          <a:xfrm>
            <a:off x="44243" y="4144197"/>
            <a:ext cx="1297857" cy="369332"/>
          </a:xfrm>
          <a:prstGeom prst="rect">
            <a:avLst/>
          </a:prstGeom>
          <a:noFill/>
        </p:spPr>
        <p:txBody>
          <a:bodyPr wrap="square" rtlCol="0">
            <a:spAutoFit/>
          </a:bodyPr>
          <a:lstStyle/>
          <a:p>
            <a:r>
              <a:rPr lang="en-GB" dirty="0"/>
              <a:t>Jam/Cream</a:t>
            </a:r>
          </a:p>
        </p:txBody>
      </p:sp>
      <p:sp>
        <p:nvSpPr>
          <p:cNvPr id="27" name="TextBox 26">
            <a:extLst>
              <a:ext uri="{FF2B5EF4-FFF2-40B4-BE49-F238E27FC236}">
                <a16:creationId xmlns:a16="http://schemas.microsoft.com/office/drawing/2014/main" id="{53F5DD78-79C7-4E3F-A1CA-3E7DC1D86BE7}"/>
              </a:ext>
            </a:extLst>
          </p:cNvPr>
          <p:cNvSpPr txBox="1"/>
          <p:nvPr/>
        </p:nvSpPr>
        <p:spPr>
          <a:xfrm>
            <a:off x="422787" y="4701967"/>
            <a:ext cx="1630929" cy="369332"/>
          </a:xfrm>
          <a:prstGeom prst="rect">
            <a:avLst/>
          </a:prstGeom>
          <a:noFill/>
        </p:spPr>
        <p:txBody>
          <a:bodyPr wrap="square" rtlCol="0">
            <a:spAutoFit/>
          </a:bodyPr>
          <a:lstStyle/>
          <a:p>
            <a:r>
              <a:rPr lang="en-GB" dirty="0"/>
              <a:t>Savoury/Sweet</a:t>
            </a:r>
          </a:p>
        </p:txBody>
      </p:sp>
      <p:sp>
        <p:nvSpPr>
          <p:cNvPr id="28" name="TextBox 27">
            <a:extLst>
              <a:ext uri="{FF2B5EF4-FFF2-40B4-BE49-F238E27FC236}">
                <a16:creationId xmlns:a16="http://schemas.microsoft.com/office/drawing/2014/main" id="{14CFCB02-DC26-4A4A-BD46-5BF1B6E7BA56}"/>
              </a:ext>
            </a:extLst>
          </p:cNvPr>
          <p:cNvSpPr txBox="1"/>
          <p:nvPr/>
        </p:nvSpPr>
        <p:spPr>
          <a:xfrm>
            <a:off x="3156153" y="5379116"/>
            <a:ext cx="1297857" cy="369332"/>
          </a:xfrm>
          <a:prstGeom prst="rect">
            <a:avLst/>
          </a:prstGeom>
          <a:noFill/>
        </p:spPr>
        <p:txBody>
          <a:bodyPr wrap="square" rtlCol="0">
            <a:spAutoFit/>
          </a:bodyPr>
          <a:lstStyle/>
          <a:p>
            <a:r>
              <a:rPr lang="en-GB" dirty="0"/>
              <a:t>Salads</a:t>
            </a:r>
          </a:p>
        </p:txBody>
      </p:sp>
      <p:sp>
        <p:nvSpPr>
          <p:cNvPr id="29" name="TextBox 28">
            <a:extLst>
              <a:ext uri="{FF2B5EF4-FFF2-40B4-BE49-F238E27FC236}">
                <a16:creationId xmlns:a16="http://schemas.microsoft.com/office/drawing/2014/main" id="{49BB4375-AC38-47FB-8C74-AD76A37F0FB9}"/>
              </a:ext>
            </a:extLst>
          </p:cNvPr>
          <p:cNvSpPr txBox="1"/>
          <p:nvPr/>
        </p:nvSpPr>
        <p:spPr>
          <a:xfrm>
            <a:off x="2630131" y="1938626"/>
            <a:ext cx="1297857" cy="369332"/>
          </a:xfrm>
          <a:prstGeom prst="rect">
            <a:avLst/>
          </a:prstGeom>
          <a:noFill/>
        </p:spPr>
        <p:txBody>
          <a:bodyPr wrap="square" rtlCol="0">
            <a:spAutoFit/>
          </a:bodyPr>
          <a:lstStyle/>
          <a:p>
            <a:r>
              <a:rPr lang="en-GB" dirty="0"/>
              <a:t>Cakes</a:t>
            </a:r>
          </a:p>
        </p:txBody>
      </p:sp>
      <p:cxnSp>
        <p:nvCxnSpPr>
          <p:cNvPr id="31" name="Straight Arrow Connector 30">
            <a:extLst>
              <a:ext uri="{FF2B5EF4-FFF2-40B4-BE49-F238E27FC236}">
                <a16:creationId xmlns:a16="http://schemas.microsoft.com/office/drawing/2014/main" id="{15704D0C-06CA-4574-8392-07EBFB25DA98}"/>
              </a:ext>
            </a:extLst>
          </p:cNvPr>
          <p:cNvCxnSpPr>
            <a:endCxn id="18" idx="2"/>
          </p:cNvCxnSpPr>
          <p:nvPr/>
        </p:nvCxnSpPr>
        <p:spPr>
          <a:xfrm flipH="1" flipV="1">
            <a:off x="6100920" y="2828922"/>
            <a:ext cx="58991" cy="20585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a:extLst>
              <a:ext uri="{FF2B5EF4-FFF2-40B4-BE49-F238E27FC236}">
                <a16:creationId xmlns:a16="http://schemas.microsoft.com/office/drawing/2014/main" id="{3A587D7A-D693-44E1-966B-0B53B687491D}"/>
              </a:ext>
            </a:extLst>
          </p:cNvPr>
          <p:cNvCxnSpPr>
            <a:cxnSpLocks/>
          </p:cNvCxnSpPr>
          <p:nvPr/>
        </p:nvCxnSpPr>
        <p:spPr>
          <a:xfrm flipV="1">
            <a:off x="6681021" y="2660272"/>
            <a:ext cx="137654" cy="31613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393A565F-D5E6-4A09-892F-13BD590C078F}"/>
              </a:ext>
            </a:extLst>
          </p:cNvPr>
          <p:cNvSpPr txBox="1"/>
          <p:nvPr/>
        </p:nvSpPr>
        <p:spPr>
          <a:xfrm>
            <a:off x="6300020" y="1824143"/>
            <a:ext cx="1297857" cy="369332"/>
          </a:xfrm>
          <a:prstGeom prst="rect">
            <a:avLst/>
          </a:prstGeom>
          <a:noFill/>
        </p:spPr>
        <p:txBody>
          <a:bodyPr wrap="square" rtlCol="0">
            <a:spAutoFit/>
          </a:bodyPr>
          <a:lstStyle/>
          <a:p>
            <a:r>
              <a:rPr lang="en-GB" dirty="0"/>
              <a:t>Fillings</a:t>
            </a:r>
          </a:p>
        </p:txBody>
      </p:sp>
      <p:cxnSp>
        <p:nvCxnSpPr>
          <p:cNvPr id="34" name="Straight Arrow Connector 33">
            <a:extLst>
              <a:ext uri="{FF2B5EF4-FFF2-40B4-BE49-F238E27FC236}">
                <a16:creationId xmlns:a16="http://schemas.microsoft.com/office/drawing/2014/main" id="{32AE530E-5AF2-46F0-8552-3C0280639527}"/>
              </a:ext>
            </a:extLst>
          </p:cNvPr>
          <p:cNvCxnSpPr>
            <a:cxnSpLocks/>
          </p:cNvCxnSpPr>
          <p:nvPr/>
        </p:nvCxnSpPr>
        <p:spPr>
          <a:xfrm flipV="1">
            <a:off x="6948948" y="2222973"/>
            <a:ext cx="652618" cy="8372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BA7A8875-B33C-43BE-86E8-FBF822FC9CD8}"/>
              </a:ext>
            </a:extLst>
          </p:cNvPr>
          <p:cNvCxnSpPr>
            <a:cxnSpLocks/>
          </p:cNvCxnSpPr>
          <p:nvPr/>
        </p:nvCxnSpPr>
        <p:spPr>
          <a:xfrm>
            <a:off x="7007940" y="3250588"/>
            <a:ext cx="589937"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288FD38F-13C3-4E16-96B1-8AB0E69F8478}"/>
              </a:ext>
            </a:extLst>
          </p:cNvPr>
          <p:cNvCxnSpPr/>
          <p:nvPr/>
        </p:nvCxnSpPr>
        <p:spPr>
          <a:xfrm flipH="1" flipV="1">
            <a:off x="6749848" y="2134483"/>
            <a:ext cx="68827" cy="212804"/>
          </a:xfrm>
          <a:prstGeom prst="line">
            <a:avLst/>
          </a:prstGeom>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915C1D70-F03B-4570-8A38-202F9986CB16}"/>
              </a:ext>
            </a:extLst>
          </p:cNvPr>
          <p:cNvCxnSpPr>
            <a:cxnSpLocks/>
          </p:cNvCxnSpPr>
          <p:nvPr/>
        </p:nvCxnSpPr>
        <p:spPr>
          <a:xfrm>
            <a:off x="5392999" y="3260420"/>
            <a:ext cx="555520" cy="40450"/>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4FA330D7-30A3-4A1C-83B9-ED00D7A03763}"/>
              </a:ext>
            </a:extLst>
          </p:cNvPr>
          <p:cNvCxnSpPr/>
          <p:nvPr/>
        </p:nvCxnSpPr>
        <p:spPr>
          <a:xfrm>
            <a:off x="5211097" y="3848610"/>
            <a:ext cx="565356" cy="575284"/>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Straight Arrow Connector 38">
            <a:extLst>
              <a:ext uri="{FF2B5EF4-FFF2-40B4-BE49-F238E27FC236}">
                <a16:creationId xmlns:a16="http://schemas.microsoft.com/office/drawing/2014/main" id="{3D90C3E3-C0CB-46E9-A9F1-187E63FE6614}"/>
              </a:ext>
            </a:extLst>
          </p:cNvPr>
          <p:cNvCxnSpPr>
            <a:cxnSpLocks/>
          </p:cNvCxnSpPr>
          <p:nvPr/>
        </p:nvCxnSpPr>
        <p:spPr>
          <a:xfrm flipV="1">
            <a:off x="6505291" y="4158424"/>
            <a:ext cx="62657" cy="26966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0" name="Straight Arrow Connector 39">
            <a:extLst>
              <a:ext uri="{FF2B5EF4-FFF2-40B4-BE49-F238E27FC236}">
                <a16:creationId xmlns:a16="http://schemas.microsoft.com/office/drawing/2014/main" id="{BBD7F8D1-69CF-44CC-A8FD-6D7D2C61997F}"/>
              </a:ext>
            </a:extLst>
          </p:cNvPr>
          <p:cNvCxnSpPr>
            <a:cxnSpLocks/>
          </p:cNvCxnSpPr>
          <p:nvPr/>
        </p:nvCxnSpPr>
        <p:spPr>
          <a:xfrm flipV="1">
            <a:off x="6681021" y="4310232"/>
            <a:ext cx="673507" cy="30047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1" name="Straight Arrow Connector 40">
            <a:extLst>
              <a:ext uri="{FF2B5EF4-FFF2-40B4-BE49-F238E27FC236}">
                <a16:creationId xmlns:a16="http://schemas.microsoft.com/office/drawing/2014/main" id="{DA23D0C5-1F75-4C00-9D28-A014BD6EC045}"/>
              </a:ext>
            </a:extLst>
          </p:cNvPr>
          <p:cNvCxnSpPr>
            <a:cxnSpLocks/>
          </p:cNvCxnSpPr>
          <p:nvPr/>
        </p:nvCxnSpPr>
        <p:spPr>
          <a:xfrm>
            <a:off x="6612193" y="4958771"/>
            <a:ext cx="523569" cy="24078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80759923-456B-477B-840B-77F322283E12}"/>
              </a:ext>
            </a:extLst>
          </p:cNvPr>
          <p:cNvCxnSpPr/>
          <p:nvPr/>
        </p:nvCxnSpPr>
        <p:spPr>
          <a:xfrm flipH="1" flipV="1">
            <a:off x="7988709" y="5303230"/>
            <a:ext cx="68827" cy="212804"/>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Straight Arrow Connector 42">
            <a:extLst>
              <a:ext uri="{FF2B5EF4-FFF2-40B4-BE49-F238E27FC236}">
                <a16:creationId xmlns:a16="http://schemas.microsoft.com/office/drawing/2014/main" id="{D1F77404-3DFD-4C26-BDB4-88F426DF0D66}"/>
              </a:ext>
            </a:extLst>
          </p:cNvPr>
          <p:cNvCxnSpPr>
            <a:cxnSpLocks/>
          </p:cNvCxnSpPr>
          <p:nvPr/>
        </p:nvCxnSpPr>
        <p:spPr>
          <a:xfrm>
            <a:off x="6152536" y="4950906"/>
            <a:ext cx="36872" cy="42821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850BB58F-D375-41AD-81C3-041F00365C30}"/>
              </a:ext>
            </a:extLst>
          </p:cNvPr>
          <p:cNvCxnSpPr>
            <a:cxnSpLocks/>
          </p:cNvCxnSpPr>
          <p:nvPr/>
        </p:nvCxnSpPr>
        <p:spPr>
          <a:xfrm>
            <a:off x="4601499" y="4222953"/>
            <a:ext cx="0" cy="387754"/>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Arrow Connector 44">
            <a:extLst>
              <a:ext uri="{FF2B5EF4-FFF2-40B4-BE49-F238E27FC236}">
                <a16:creationId xmlns:a16="http://schemas.microsoft.com/office/drawing/2014/main" id="{29B7D5BD-8C26-478A-9BEC-377C7228C365}"/>
              </a:ext>
            </a:extLst>
          </p:cNvPr>
          <p:cNvCxnSpPr>
            <a:cxnSpLocks/>
          </p:cNvCxnSpPr>
          <p:nvPr/>
        </p:nvCxnSpPr>
        <p:spPr>
          <a:xfrm>
            <a:off x="4682612" y="5123393"/>
            <a:ext cx="36872" cy="42821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6" name="Straight Arrow Connector 45">
            <a:extLst>
              <a:ext uri="{FF2B5EF4-FFF2-40B4-BE49-F238E27FC236}">
                <a16:creationId xmlns:a16="http://schemas.microsoft.com/office/drawing/2014/main" id="{BE78BD55-7608-4788-946C-63C12D8A3D90}"/>
              </a:ext>
            </a:extLst>
          </p:cNvPr>
          <p:cNvCxnSpPr>
            <a:cxnSpLocks/>
          </p:cNvCxnSpPr>
          <p:nvPr/>
        </p:nvCxnSpPr>
        <p:spPr>
          <a:xfrm flipH="1">
            <a:off x="3523024" y="5098718"/>
            <a:ext cx="330607" cy="35584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283B308C-3375-4CD3-8BA7-C9A5663CD9D6}"/>
              </a:ext>
            </a:extLst>
          </p:cNvPr>
          <p:cNvCxnSpPr>
            <a:cxnSpLocks/>
          </p:cNvCxnSpPr>
          <p:nvPr/>
        </p:nvCxnSpPr>
        <p:spPr>
          <a:xfrm>
            <a:off x="2773000" y="2976406"/>
            <a:ext cx="1028396" cy="208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48" name="Straight Arrow Connector 47">
            <a:extLst>
              <a:ext uri="{FF2B5EF4-FFF2-40B4-BE49-F238E27FC236}">
                <a16:creationId xmlns:a16="http://schemas.microsoft.com/office/drawing/2014/main" id="{99AC2773-C4F5-46B9-847F-B03836AF11DD}"/>
              </a:ext>
            </a:extLst>
          </p:cNvPr>
          <p:cNvCxnSpPr>
            <a:cxnSpLocks/>
          </p:cNvCxnSpPr>
          <p:nvPr/>
        </p:nvCxnSpPr>
        <p:spPr>
          <a:xfrm flipV="1">
            <a:off x="2563764" y="2263005"/>
            <a:ext cx="137654" cy="31613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FE2BF775-E6A3-4625-9C23-90FF40BBB9F1}"/>
              </a:ext>
            </a:extLst>
          </p:cNvPr>
          <p:cNvCxnSpPr>
            <a:cxnSpLocks/>
          </p:cNvCxnSpPr>
          <p:nvPr/>
        </p:nvCxnSpPr>
        <p:spPr>
          <a:xfrm flipH="1" flipV="1">
            <a:off x="2502307" y="1625135"/>
            <a:ext cx="322010" cy="347315"/>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928C1840-1887-48B0-B20D-1DE88E96D655}"/>
              </a:ext>
            </a:extLst>
          </p:cNvPr>
          <p:cNvCxnSpPr/>
          <p:nvPr/>
        </p:nvCxnSpPr>
        <p:spPr>
          <a:xfrm flipV="1">
            <a:off x="3170899" y="1824143"/>
            <a:ext cx="231062" cy="184666"/>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B6368061-732B-4C7F-A69C-B6CC92D2233D}"/>
              </a:ext>
            </a:extLst>
          </p:cNvPr>
          <p:cNvCxnSpPr>
            <a:stCxn id="29" idx="1"/>
          </p:cNvCxnSpPr>
          <p:nvPr/>
        </p:nvCxnSpPr>
        <p:spPr>
          <a:xfrm flipH="1" flipV="1">
            <a:off x="2202426" y="1938626"/>
            <a:ext cx="427705" cy="184666"/>
          </a:xfrm>
          <a:prstGeom prst="line">
            <a:avLst/>
          </a:prstGeom>
        </p:spPr>
        <p:style>
          <a:lnRef idx="1">
            <a:schemeClr val="accent2"/>
          </a:lnRef>
          <a:fillRef idx="0">
            <a:schemeClr val="accent2"/>
          </a:fillRef>
          <a:effectRef idx="0">
            <a:schemeClr val="accent2"/>
          </a:effectRef>
          <a:fontRef idx="minor">
            <a:schemeClr val="tx1"/>
          </a:fontRef>
        </p:style>
      </p:cxnSp>
      <p:cxnSp>
        <p:nvCxnSpPr>
          <p:cNvPr id="52" name="Straight Arrow Connector 51">
            <a:extLst>
              <a:ext uri="{FF2B5EF4-FFF2-40B4-BE49-F238E27FC236}">
                <a16:creationId xmlns:a16="http://schemas.microsoft.com/office/drawing/2014/main" id="{65DBAA38-5ACB-42E9-A865-1704EF43A3DD}"/>
              </a:ext>
            </a:extLst>
          </p:cNvPr>
          <p:cNvCxnSpPr>
            <a:cxnSpLocks/>
          </p:cNvCxnSpPr>
          <p:nvPr/>
        </p:nvCxnSpPr>
        <p:spPr>
          <a:xfrm flipH="1" flipV="1">
            <a:off x="1493274" y="2550750"/>
            <a:ext cx="399438" cy="27325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3" name="Straight Arrow Connector 52">
            <a:extLst>
              <a:ext uri="{FF2B5EF4-FFF2-40B4-BE49-F238E27FC236}">
                <a16:creationId xmlns:a16="http://schemas.microsoft.com/office/drawing/2014/main" id="{D01EE163-1236-4065-B3EC-BE18E2F41793}"/>
              </a:ext>
            </a:extLst>
          </p:cNvPr>
          <p:cNvCxnSpPr>
            <a:cxnSpLocks/>
          </p:cNvCxnSpPr>
          <p:nvPr/>
        </p:nvCxnSpPr>
        <p:spPr>
          <a:xfrm flipH="1">
            <a:off x="1582690" y="3051668"/>
            <a:ext cx="310022" cy="14614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4" name="Straight Arrow Connector 53">
            <a:extLst>
              <a:ext uri="{FF2B5EF4-FFF2-40B4-BE49-F238E27FC236}">
                <a16:creationId xmlns:a16="http://schemas.microsoft.com/office/drawing/2014/main" id="{8121FB3B-A136-4B83-8F35-9FB9FFE51557}"/>
              </a:ext>
            </a:extLst>
          </p:cNvPr>
          <p:cNvCxnSpPr/>
          <p:nvPr/>
        </p:nvCxnSpPr>
        <p:spPr>
          <a:xfrm flipH="1">
            <a:off x="1737701" y="3124740"/>
            <a:ext cx="316015" cy="7238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79295BE8-6363-4092-8765-2D979246BB58}"/>
              </a:ext>
            </a:extLst>
          </p:cNvPr>
          <p:cNvCxnSpPr/>
          <p:nvPr/>
        </p:nvCxnSpPr>
        <p:spPr>
          <a:xfrm flipH="1">
            <a:off x="983226" y="4144197"/>
            <a:ext cx="167148" cy="73745"/>
          </a:xfrm>
          <a:prstGeom prst="line">
            <a:avLst/>
          </a:prstGeom>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15450622-F2F6-4584-A15C-9C7A1F024B91}"/>
              </a:ext>
            </a:extLst>
          </p:cNvPr>
          <p:cNvCxnSpPr>
            <a:cxnSpLocks/>
          </p:cNvCxnSpPr>
          <p:nvPr/>
        </p:nvCxnSpPr>
        <p:spPr>
          <a:xfrm flipH="1">
            <a:off x="1543662" y="4222953"/>
            <a:ext cx="39028" cy="479014"/>
          </a:xfrm>
          <a:prstGeom prst="line">
            <a:avLst/>
          </a:prstGeom>
        </p:spPr>
        <p:style>
          <a:lnRef idx="1">
            <a:schemeClr val="accent2"/>
          </a:lnRef>
          <a:fillRef idx="0">
            <a:schemeClr val="accent2"/>
          </a:fillRef>
          <a:effectRef idx="0">
            <a:schemeClr val="accent2"/>
          </a:effectRef>
          <a:fontRef idx="minor">
            <a:schemeClr val="tx1"/>
          </a:fontRef>
        </p:style>
      </p:cxnSp>
      <p:sp>
        <p:nvSpPr>
          <p:cNvPr id="58" name="TextBox 57">
            <a:extLst>
              <a:ext uri="{FF2B5EF4-FFF2-40B4-BE49-F238E27FC236}">
                <a16:creationId xmlns:a16="http://schemas.microsoft.com/office/drawing/2014/main" id="{E9603801-ED5F-4518-91DF-EAF04395A700}"/>
              </a:ext>
            </a:extLst>
          </p:cNvPr>
          <p:cNvSpPr txBox="1"/>
          <p:nvPr/>
        </p:nvSpPr>
        <p:spPr>
          <a:xfrm>
            <a:off x="6646602" y="4610243"/>
            <a:ext cx="1877961" cy="369332"/>
          </a:xfrm>
          <a:prstGeom prst="rect">
            <a:avLst/>
          </a:prstGeom>
          <a:noFill/>
        </p:spPr>
        <p:txBody>
          <a:bodyPr wrap="square" rtlCol="0">
            <a:spAutoFit/>
          </a:bodyPr>
          <a:lstStyle/>
          <a:p>
            <a:pPr algn="ctr"/>
            <a:r>
              <a:rPr lang="en-GB" dirty="0"/>
              <a:t>Pizza</a:t>
            </a:r>
          </a:p>
        </p:txBody>
      </p:sp>
      <p:cxnSp>
        <p:nvCxnSpPr>
          <p:cNvPr id="59" name="Straight Arrow Connector 58">
            <a:extLst>
              <a:ext uri="{FF2B5EF4-FFF2-40B4-BE49-F238E27FC236}">
                <a16:creationId xmlns:a16="http://schemas.microsoft.com/office/drawing/2014/main" id="{92E471A9-3D0B-4D52-8F02-D9DEB4358278}"/>
              </a:ext>
            </a:extLst>
          </p:cNvPr>
          <p:cNvCxnSpPr>
            <a:cxnSpLocks/>
          </p:cNvCxnSpPr>
          <p:nvPr/>
        </p:nvCxnSpPr>
        <p:spPr>
          <a:xfrm>
            <a:off x="6653979" y="4799169"/>
            <a:ext cx="589937"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0" name="Title 1">
            <a:extLst>
              <a:ext uri="{FF2B5EF4-FFF2-40B4-BE49-F238E27FC236}">
                <a16:creationId xmlns:a16="http://schemas.microsoft.com/office/drawing/2014/main" id="{B4DE4BE7-CDAB-4D73-A356-AD9E40B756CC}"/>
              </a:ext>
            </a:extLst>
          </p:cNvPr>
          <p:cNvSpPr>
            <a:spLocks noGrp="1"/>
          </p:cNvSpPr>
          <p:nvPr>
            <p:ph type="title"/>
          </p:nvPr>
        </p:nvSpPr>
        <p:spPr>
          <a:xfrm>
            <a:off x="4783396" y="1091673"/>
            <a:ext cx="4348644" cy="581778"/>
          </a:xfrm>
        </p:spPr>
        <p:txBody>
          <a:bodyPr vert="horz" lIns="91440" tIns="45720" rIns="91440" bIns="45720" rtlCol="0" anchor="ctr">
            <a:noAutofit/>
          </a:bodyPr>
          <a:lstStyle/>
          <a:p>
            <a:r>
              <a:rPr lang="en-GB" sz="3600" b="1" dirty="0">
                <a:latin typeface="+mn-lt"/>
                <a:cs typeface="Arial" panose="020B0604020202020204" pitchFamily="34" charset="0"/>
              </a:rPr>
              <a:t>Spider chart example</a:t>
            </a:r>
          </a:p>
        </p:txBody>
      </p:sp>
    </p:spTree>
    <p:extLst>
      <p:ext uri="{BB962C8B-B14F-4D97-AF65-F5344CB8AC3E}">
        <p14:creationId xmlns:p14="http://schemas.microsoft.com/office/powerpoint/2010/main" val="1461630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2CBA85F0-4744-4784-AC76-B9D9DBF18A7F}"/>
              </a:ext>
            </a:extLst>
          </p:cNvPr>
          <p:cNvPicPr>
            <a:picLocks noChangeAspect="1"/>
          </p:cNvPicPr>
          <p:nvPr/>
        </p:nvPicPr>
        <p:blipFill>
          <a:blip r:embed="rId4"/>
          <a:stretch>
            <a:fillRect/>
          </a:stretch>
        </p:blipFill>
        <p:spPr>
          <a:xfrm>
            <a:off x="882712" y="1041124"/>
            <a:ext cx="7219069" cy="4967538"/>
          </a:xfrm>
          <a:prstGeom prst="rect">
            <a:avLst/>
          </a:prstGeom>
        </p:spPr>
      </p:pic>
      <p:sp>
        <p:nvSpPr>
          <p:cNvPr id="3" name="TextBox 2">
            <a:extLst>
              <a:ext uri="{FF2B5EF4-FFF2-40B4-BE49-F238E27FC236}">
                <a16:creationId xmlns:a16="http://schemas.microsoft.com/office/drawing/2014/main" id="{5318930F-8D12-4831-B66E-8A224288C54E}"/>
              </a:ext>
            </a:extLst>
          </p:cNvPr>
          <p:cNvSpPr txBox="1"/>
          <p:nvPr/>
        </p:nvSpPr>
        <p:spPr>
          <a:xfrm>
            <a:off x="125659" y="1041124"/>
            <a:ext cx="4536777" cy="646331"/>
          </a:xfrm>
          <a:prstGeom prst="rect">
            <a:avLst/>
          </a:prstGeom>
          <a:noFill/>
        </p:spPr>
        <p:txBody>
          <a:bodyPr wrap="square" rtlCol="0">
            <a:spAutoFit/>
          </a:bodyPr>
          <a:lstStyle/>
          <a:p>
            <a:r>
              <a:rPr lang="en-GB" sz="3600" b="1" dirty="0"/>
              <a:t>Example design idea 1</a:t>
            </a:r>
            <a:endParaRPr lang="en-GB" u="sng" dirty="0"/>
          </a:p>
        </p:txBody>
      </p:sp>
    </p:spTree>
    <p:extLst>
      <p:ext uri="{BB962C8B-B14F-4D97-AF65-F5344CB8AC3E}">
        <p14:creationId xmlns:p14="http://schemas.microsoft.com/office/powerpoint/2010/main" val="3203283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388334-FA9C-40DF-93E5-68EDD0530712}"/>
              </a:ext>
            </a:extLst>
          </p:cNvPr>
          <p:cNvSpPr txBox="1"/>
          <p:nvPr/>
        </p:nvSpPr>
        <p:spPr>
          <a:xfrm>
            <a:off x="191729" y="1103360"/>
            <a:ext cx="7374680" cy="646331"/>
          </a:xfrm>
          <a:prstGeom prst="rect">
            <a:avLst/>
          </a:prstGeom>
          <a:noFill/>
        </p:spPr>
        <p:txBody>
          <a:bodyPr wrap="square">
            <a:spAutoFit/>
          </a:bodyPr>
          <a:lstStyle/>
          <a:p>
            <a:r>
              <a:rPr lang="en-GB" sz="3600" b="1" dirty="0"/>
              <a:t>Example – How to make pizza swirls</a:t>
            </a:r>
          </a:p>
        </p:txBody>
      </p:sp>
      <p:pic>
        <p:nvPicPr>
          <p:cNvPr id="3" name="Picture 2" descr="A picture containing food, container, tray, plastic&#10;&#10;Description automatically generated">
            <a:extLst>
              <a:ext uri="{FF2B5EF4-FFF2-40B4-BE49-F238E27FC236}">
                <a16:creationId xmlns:a16="http://schemas.microsoft.com/office/drawing/2014/main" id="{B4CB2D28-CDAA-458D-A741-331027EB425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0606" y="1998868"/>
            <a:ext cx="4021393" cy="3323051"/>
          </a:xfrm>
          <a:prstGeom prst="rect">
            <a:avLst/>
          </a:prstGeom>
        </p:spPr>
      </p:pic>
      <p:sp>
        <p:nvSpPr>
          <p:cNvPr id="4" name="TextBox 3">
            <a:extLst>
              <a:ext uri="{FF2B5EF4-FFF2-40B4-BE49-F238E27FC236}">
                <a16:creationId xmlns:a16="http://schemas.microsoft.com/office/drawing/2014/main" id="{E132BE31-D5AA-43BB-9C9A-2B3EE7E0F83F}"/>
              </a:ext>
            </a:extLst>
          </p:cNvPr>
          <p:cNvSpPr txBox="1"/>
          <p:nvPr/>
        </p:nvSpPr>
        <p:spPr>
          <a:xfrm>
            <a:off x="4855948" y="2182761"/>
            <a:ext cx="3737446" cy="3359061"/>
          </a:xfrm>
          <a:prstGeom prst="rect">
            <a:avLst/>
          </a:prstGeom>
          <a:noFill/>
        </p:spPr>
        <p:txBody>
          <a:bodyPr wrap="square" rtlCol="0">
            <a:spAutoFit/>
          </a:bodyPr>
          <a:lstStyle/>
          <a:p>
            <a:pPr>
              <a:lnSpc>
                <a:spcPct val="150000"/>
              </a:lnSpc>
            </a:pPr>
            <a:r>
              <a:rPr lang="en-GB" sz="2400" b="1" dirty="0"/>
              <a:t>Ingredients</a:t>
            </a:r>
            <a:endParaRPr lang="en-GB" sz="2400" b="1" dirty="0">
              <a:highlight>
                <a:srgbClr val="FFFF00"/>
              </a:highlight>
            </a:endParaRPr>
          </a:p>
          <a:p>
            <a:pPr marL="342900" indent="-342900">
              <a:lnSpc>
                <a:spcPct val="150000"/>
              </a:lnSpc>
              <a:buFont typeface="Arial" panose="020B0604020202020204" pitchFamily="34" charset="0"/>
              <a:buChar char="•"/>
            </a:pPr>
            <a:r>
              <a:rPr lang="en-GB" sz="2400" dirty="0"/>
              <a:t>100g Grated cheese </a:t>
            </a:r>
          </a:p>
          <a:p>
            <a:pPr marL="342900" indent="-342900">
              <a:lnSpc>
                <a:spcPct val="150000"/>
              </a:lnSpc>
              <a:buFont typeface="Arial" panose="020B0604020202020204" pitchFamily="34" charset="0"/>
              <a:buChar char="•"/>
            </a:pPr>
            <a:r>
              <a:rPr lang="en-GB" sz="2400" dirty="0"/>
              <a:t>Dried mixed herbs</a:t>
            </a:r>
          </a:p>
          <a:p>
            <a:pPr marL="342900" indent="-342900">
              <a:lnSpc>
                <a:spcPct val="150000"/>
              </a:lnSpc>
              <a:buFont typeface="Arial" panose="020B0604020202020204" pitchFamily="34" charset="0"/>
              <a:buChar char="•"/>
            </a:pPr>
            <a:r>
              <a:rPr lang="en-GB" sz="2400" dirty="0"/>
              <a:t>1 packet Ready rolled puff pastry (approx. 320g)</a:t>
            </a:r>
          </a:p>
          <a:p>
            <a:pPr marL="342900" indent="-342900">
              <a:lnSpc>
                <a:spcPct val="150000"/>
              </a:lnSpc>
              <a:buFont typeface="Arial" panose="020B0604020202020204" pitchFamily="34" charset="0"/>
              <a:buChar char="•"/>
            </a:pPr>
            <a:r>
              <a:rPr lang="en-GB" sz="2400" dirty="0"/>
              <a:t>1 Tbsp Tomato puree</a:t>
            </a:r>
          </a:p>
        </p:txBody>
      </p:sp>
    </p:spTree>
    <p:extLst>
      <p:ext uri="{BB962C8B-B14F-4D97-AF65-F5344CB8AC3E}">
        <p14:creationId xmlns:p14="http://schemas.microsoft.com/office/powerpoint/2010/main" val="1587495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indoor&#10;&#10;Description automatically generated">
            <a:extLst>
              <a:ext uri="{FF2B5EF4-FFF2-40B4-BE49-F238E27FC236}">
                <a16:creationId xmlns:a16="http://schemas.microsoft.com/office/drawing/2014/main" id="{87DC4F95-A202-450C-822F-5C9E609E75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92050" y="1934495"/>
            <a:ext cx="4090795" cy="2989007"/>
          </a:xfrm>
          <a:prstGeom prst="rect">
            <a:avLst/>
          </a:prstGeom>
        </p:spPr>
      </p:pic>
      <p:sp>
        <p:nvSpPr>
          <p:cNvPr id="4" name="TextBox 3">
            <a:extLst>
              <a:ext uri="{FF2B5EF4-FFF2-40B4-BE49-F238E27FC236}">
                <a16:creationId xmlns:a16="http://schemas.microsoft.com/office/drawing/2014/main" id="{525AD3E1-EFF5-4BE1-9337-01A533A400BA}"/>
              </a:ext>
            </a:extLst>
          </p:cNvPr>
          <p:cNvSpPr txBox="1"/>
          <p:nvPr/>
        </p:nvSpPr>
        <p:spPr>
          <a:xfrm>
            <a:off x="191729" y="1103360"/>
            <a:ext cx="1987945" cy="646331"/>
          </a:xfrm>
          <a:prstGeom prst="rect">
            <a:avLst/>
          </a:prstGeom>
          <a:noFill/>
        </p:spPr>
        <p:txBody>
          <a:bodyPr wrap="square">
            <a:spAutoFit/>
          </a:bodyPr>
          <a:lstStyle/>
          <a:p>
            <a:r>
              <a:rPr lang="en-GB" sz="3600" b="1" dirty="0"/>
              <a:t>Step 1</a:t>
            </a:r>
          </a:p>
        </p:txBody>
      </p:sp>
      <p:sp>
        <p:nvSpPr>
          <p:cNvPr id="5" name="TextBox 4">
            <a:extLst>
              <a:ext uri="{FF2B5EF4-FFF2-40B4-BE49-F238E27FC236}">
                <a16:creationId xmlns:a16="http://schemas.microsoft.com/office/drawing/2014/main" id="{EA232501-D3DC-4DFB-8449-234088BBB8B3}"/>
              </a:ext>
            </a:extLst>
          </p:cNvPr>
          <p:cNvSpPr txBox="1"/>
          <p:nvPr/>
        </p:nvSpPr>
        <p:spPr>
          <a:xfrm>
            <a:off x="191729" y="2828835"/>
            <a:ext cx="3737176" cy="1200329"/>
          </a:xfrm>
          <a:prstGeom prst="rect">
            <a:avLst/>
          </a:prstGeom>
          <a:noFill/>
        </p:spPr>
        <p:txBody>
          <a:bodyPr wrap="square" rtlCol="0">
            <a:spAutoFit/>
          </a:bodyPr>
          <a:lstStyle/>
          <a:p>
            <a:pPr marL="285750" indent="-285750">
              <a:buFont typeface="Arial" panose="020B0604020202020204" pitchFamily="34" charset="0"/>
              <a:buChar char="•"/>
            </a:pPr>
            <a:r>
              <a:rPr lang="en-GB" sz="2400" dirty="0"/>
              <a:t>Unroll the pastry onto the baking tray (leave the paper on)</a:t>
            </a:r>
          </a:p>
        </p:txBody>
      </p:sp>
    </p:spTree>
    <p:extLst>
      <p:ext uri="{BB962C8B-B14F-4D97-AF65-F5344CB8AC3E}">
        <p14:creationId xmlns:p14="http://schemas.microsoft.com/office/powerpoint/2010/main" val="4104408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piece, food, slice, dessert&#10;&#10;Description automatically generated">
            <a:extLst>
              <a:ext uri="{FF2B5EF4-FFF2-40B4-BE49-F238E27FC236}">
                <a16:creationId xmlns:a16="http://schemas.microsoft.com/office/drawing/2014/main" id="{5216C76C-DDC0-44EA-A21E-6DE8765D2CC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44764" y="1101212"/>
            <a:ext cx="3920508" cy="4871884"/>
          </a:xfrm>
          <a:prstGeom prst="rect">
            <a:avLst/>
          </a:prstGeom>
        </p:spPr>
      </p:pic>
      <p:sp>
        <p:nvSpPr>
          <p:cNvPr id="3" name="TextBox 2">
            <a:extLst>
              <a:ext uri="{FF2B5EF4-FFF2-40B4-BE49-F238E27FC236}">
                <a16:creationId xmlns:a16="http://schemas.microsoft.com/office/drawing/2014/main" id="{AF538221-F349-4347-BDF8-FB6FEE93B46B}"/>
              </a:ext>
            </a:extLst>
          </p:cNvPr>
          <p:cNvSpPr txBox="1"/>
          <p:nvPr/>
        </p:nvSpPr>
        <p:spPr>
          <a:xfrm>
            <a:off x="191729" y="1103360"/>
            <a:ext cx="2211229" cy="646331"/>
          </a:xfrm>
          <a:prstGeom prst="rect">
            <a:avLst/>
          </a:prstGeom>
          <a:noFill/>
        </p:spPr>
        <p:txBody>
          <a:bodyPr wrap="square">
            <a:spAutoFit/>
          </a:bodyPr>
          <a:lstStyle/>
          <a:p>
            <a:r>
              <a:rPr lang="en-GB" sz="3600" b="1" dirty="0"/>
              <a:t>Step 2</a:t>
            </a:r>
          </a:p>
        </p:txBody>
      </p:sp>
      <p:sp>
        <p:nvSpPr>
          <p:cNvPr id="4" name="TextBox 3">
            <a:extLst>
              <a:ext uri="{FF2B5EF4-FFF2-40B4-BE49-F238E27FC236}">
                <a16:creationId xmlns:a16="http://schemas.microsoft.com/office/drawing/2014/main" id="{C6E1AACD-6F84-4E5C-ADB8-4DC9BDCF8CB8}"/>
              </a:ext>
            </a:extLst>
          </p:cNvPr>
          <p:cNvSpPr txBox="1"/>
          <p:nvPr/>
        </p:nvSpPr>
        <p:spPr>
          <a:xfrm>
            <a:off x="311904" y="2060900"/>
            <a:ext cx="4039032" cy="830997"/>
          </a:xfrm>
          <a:prstGeom prst="rect">
            <a:avLst/>
          </a:prstGeom>
          <a:noFill/>
        </p:spPr>
        <p:txBody>
          <a:bodyPr wrap="square" rtlCol="0">
            <a:spAutoFit/>
          </a:bodyPr>
          <a:lstStyle/>
          <a:p>
            <a:pPr marL="285750" indent="-285750">
              <a:buFont typeface="Arial" panose="020B0604020202020204" pitchFamily="34" charset="0"/>
              <a:buChar char="•"/>
            </a:pPr>
            <a:r>
              <a:rPr lang="en-GB" sz="2400" dirty="0"/>
              <a:t>Spread the tomato puree with the knife</a:t>
            </a:r>
          </a:p>
        </p:txBody>
      </p:sp>
      <p:sp>
        <p:nvSpPr>
          <p:cNvPr id="6" name="TextBox 5">
            <a:extLst>
              <a:ext uri="{FF2B5EF4-FFF2-40B4-BE49-F238E27FC236}">
                <a16:creationId xmlns:a16="http://schemas.microsoft.com/office/drawing/2014/main" id="{ABA1D5E5-A59B-4819-B8B8-95A3A27BA8B0}"/>
              </a:ext>
            </a:extLst>
          </p:cNvPr>
          <p:cNvSpPr txBox="1"/>
          <p:nvPr/>
        </p:nvSpPr>
        <p:spPr>
          <a:xfrm>
            <a:off x="1520325" y="1134137"/>
            <a:ext cx="811095" cy="584775"/>
          </a:xfrm>
          <a:prstGeom prst="rect">
            <a:avLst/>
          </a:prstGeom>
          <a:noFill/>
        </p:spPr>
        <p:txBody>
          <a:bodyPr wrap="square">
            <a:spAutoFit/>
          </a:bodyPr>
          <a:lstStyle/>
          <a:p>
            <a:r>
              <a:rPr lang="en-GB" sz="32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3200" dirty="0"/>
          </a:p>
        </p:txBody>
      </p:sp>
    </p:spTree>
    <p:extLst>
      <p:ext uri="{BB962C8B-B14F-4D97-AF65-F5344CB8AC3E}">
        <p14:creationId xmlns:p14="http://schemas.microsoft.com/office/powerpoint/2010/main" val="28248689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303</TotalTime>
  <Words>2292</Words>
  <Application>Microsoft Office PowerPoint</Application>
  <PresentationFormat>On-screen Show (4:3)</PresentationFormat>
  <Paragraphs>272</Paragraphs>
  <Slides>19</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GDS Transport</vt:lpstr>
      <vt:lpstr>Segoe UI Emoji</vt:lpstr>
      <vt:lpstr>Symbol</vt:lpstr>
      <vt:lpstr>Times New Roman</vt:lpstr>
      <vt:lpstr>Office Theme</vt:lpstr>
      <vt:lpstr>PowerPoint Presentation</vt:lpstr>
      <vt:lpstr>PowerPoint Presentation</vt:lpstr>
      <vt:lpstr>PowerPoint Presentation</vt:lpstr>
      <vt:lpstr>Things to think about</vt:lpstr>
      <vt:lpstr>Spider chart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Pizza Swirls Presentation</dc:title>
  <dc:subject>Design and Technology, Food Preparation and Nutrition</dc:subject>
  <dc:creator>Attainment in Education</dc:creator>
  <cp:keywords>Jubilee activities for kids_x000d_
puff pastry pizza_x000d_
pizza swirls_x000d_
puff pastry pizza recipes_x000d_
puff pastry pizza rolls_x000d_
pizza pastry_x000d_
jus rol pizza dough_x000d_
shortcrust pastry pizza_x000d_
filo pastry pizza_x000d_
jamie oliver puff pastry pizza_x000d_
puff pastry pizza twists_x000d_
pizza swirls recipe_x000d_
pastry pizza recipe_x000d_
jubilee snacks_x000d_
puff pizza_x000d_
puff crust pizza_x000d_
puff pastry breakfast pizza_x000d_
puff pastry pepperoni rolls_x000d_
shortcrust pizza_x000d_
puff pastry mini pizza_x000d_
filo dough pizza_x000d_
homemade pizza puff_x000d_
pizza dough empanadas_x000d_
pepperoni puff pastry_x000d_
pizza using puff pastry_x000d_
pizza pastry rolls_x000d_
jus rol puff pastry pizza_x000d_
recipes maths</cp:keywords>
  <cp:lastModifiedBy>Holly Margerison-Smith</cp:lastModifiedBy>
  <cp:revision>43</cp:revision>
  <dcterms:created xsi:type="dcterms:W3CDTF">2017-06-28T15:11:57Z</dcterms:created>
  <dcterms:modified xsi:type="dcterms:W3CDTF">2023-03-13T14:39:25Z</dcterms:modified>
</cp:coreProperties>
</file>