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0" r:id="rId3"/>
    <p:sldId id="261" r:id="rId4"/>
    <p:sldId id="262" r:id="rId5"/>
    <p:sldId id="264" r:id="rId6"/>
    <p:sldId id="265" r:id="rId7"/>
    <p:sldId id="266" r:id="rId8"/>
    <p:sldId id="263"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71633" autoAdjust="0"/>
  </p:normalViewPr>
  <p:slideViewPr>
    <p:cSldViewPr snapToGrid="0" snapToObjects="1">
      <p:cViewPr varScale="1">
        <p:scale>
          <a:sx n="81" d="100"/>
          <a:sy n="81" d="100"/>
        </p:scale>
        <p:origin x="24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F70D3-751D-4817-9392-825F2764FA12}" type="datetimeFigureOut">
              <a:rPr lang="en-GB" smtClean="0"/>
              <a:t>13/03/2023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FA60-9E5A-4E9B-BAB5-9DD5E2C0E530}" type="slidenum">
              <a:rPr lang="en-GB" smtClean="0"/>
              <a:t>‹#›</a:t>
            </a:fld>
            <a:endParaRPr lang="en-GB" dirty="0"/>
          </a:p>
        </p:txBody>
      </p:sp>
    </p:spTree>
    <p:extLst>
      <p:ext uri="{BB962C8B-B14F-4D97-AF65-F5344CB8AC3E}">
        <p14:creationId xmlns:p14="http://schemas.microsoft.com/office/powerpoint/2010/main" val="254489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resource builds on the existing IET Faraday activity ‘Jubilee Food’.</a:t>
            </a:r>
          </a:p>
        </p:txBody>
      </p:sp>
      <p:sp>
        <p:nvSpPr>
          <p:cNvPr id="4" name="Slide Number Placeholder 3"/>
          <p:cNvSpPr>
            <a:spLocks noGrp="1"/>
          </p:cNvSpPr>
          <p:nvPr>
            <p:ph type="sldNum" sz="quarter" idx="5"/>
          </p:nvPr>
        </p:nvSpPr>
        <p:spPr/>
        <p:txBody>
          <a:bodyPr/>
          <a:lstStyle/>
          <a:p>
            <a:fld id="{4D5AFA60-9E5A-4E9B-BAB5-9DD5E2C0E530}" type="slidenum">
              <a:rPr lang="en-GB" smtClean="0"/>
              <a:t>1</a:t>
            </a:fld>
            <a:endParaRPr lang="en-GB" dirty="0"/>
          </a:p>
        </p:txBody>
      </p:sp>
    </p:spTree>
    <p:extLst>
      <p:ext uri="{BB962C8B-B14F-4D97-AF65-F5344CB8AC3E}">
        <p14:creationId xmlns:p14="http://schemas.microsoft.com/office/powerpoint/2010/main" val="124420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for discussion:</a:t>
            </a:r>
          </a:p>
          <a:p>
            <a:r>
              <a:rPr lang="en-GB" dirty="0"/>
              <a:t>Have they heard of the Coronation?</a:t>
            </a:r>
          </a:p>
          <a:p>
            <a:r>
              <a:rPr lang="en-GB" dirty="0"/>
              <a:t>Do they know who the King is?</a:t>
            </a:r>
          </a:p>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3</a:t>
            </a:fld>
            <a:endParaRPr lang="en-GB" dirty="0"/>
          </a:p>
        </p:txBody>
      </p:sp>
    </p:spTree>
    <p:extLst>
      <p:ext uri="{BB962C8B-B14F-4D97-AF65-F5344CB8AC3E}">
        <p14:creationId xmlns:p14="http://schemas.microsoft.com/office/powerpoint/2010/main" val="399461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produce a spider chart to capture their initial thoughts on the brief. Can they think of any additional points to add?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4</a:t>
            </a:fld>
            <a:endParaRPr lang="en-GB" dirty="0"/>
          </a:p>
        </p:txBody>
      </p:sp>
    </p:spTree>
    <p:extLst>
      <p:ext uri="{BB962C8B-B14F-4D97-AF65-F5344CB8AC3E}">
        <p14:creationId xmlns:p14="http://schemas.microsoft.com/office/powerpoint/2010/main" val="283111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templates available:</a:t>
            </a:r>
          </a:p>
          <a:p>
            <a:r>
              <a:rPr lang="en-GB" dirty="0"/>
              <a:t>With guide lines (differentiation)</a:t>
            </a:r>
          </a:p>
          <a:p>
            <a:r>
              <a:rPr lang="en-GB" dirty="0"/>
              <a:t>Without guidelines, suitable for use on a computer.</a:t>
            </a:r>
          </a:p>
          <a:p>
            <a:endParaRPr lang="en-GB" dirty="0"/>
          </a:p>
          <a:p>
            <a:r>
              <a:rPr lang="en-GB" dirty="0"/>
              <a:t>Learners could hand write their recipes or use ICT software to produce them if available.</a:t>
            </a:r>
          </a:p>
          <a:p>
            <a:r>
              <a:rPr lang="en-GB" dirty="0"/>
              <a:t>Learners should think about food items that represent the King, the United Kingdom and the commonwealth. They could research these in advance, or use ideas developed when completing the IET resource ‘Jubilee Food’.</a:t>
            </a:r>
          </a:p>
        </p:txBody>
      </p:sp>
      <p:sp>
        <p:nvSpPr>
          <p:cNvPr id="4" name="Slide Number Placeholder 3"/>
          <p:cNvSpPr>
            <a:spLocks noGrp="1"/>
          </p:cNvSpPr>
          <p:nvPr>
            <p:ph type="sldNum" sz="quarter" idx="5"/>
          </p:nvPr>
        </p:nvSpPr>
        <p:spPr/>
        <p:txBody>
          <a:bodyPr/>
          <a:lstStyle/>
          <a:p>
            <a:fld id="{4D5AFA60-9E5A-4E9B-BAB5-9DD5E2C0E530}" type="slidenum">
              <a:rPr lang="en-GB" smtClean="0"/>
              <a:t>5</a:t>
            </a:fld>
            <a:endParaRPr lang="en-GB" dirty="0"/>
          </a:p>
        </p:txBody>
      </p:sp>
    </p:spTree>
    <p:extLst>
      <p:ext uri="{BB962C8B-B14F-4D97-AF65-F5344CB8AC3E}">
        <p14:creationId xmlns:p14="http://schemas.microsoft.com/office/powerpoint/2010/main" val="336399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using a plastic binder to join single sided pages together as a display book.</a:t>
            </a:r>
          </a:p>
        </p:txBody>
      </p:sp>
      <p:sp>
        <p:nvSpPr>
          <p:cNvPr id="4" name="Slide Number Placeholder 3"/>
          <p:cNvSpPr>
            <a:spLocks noGrp="1"/>
          </p:cNvSpPr>
          <p:nvPr>
            <p:ph type="sldNum" sz="quarter" idx="5"/>
          </p:nvPr>
        </p:nvSpPr>
        <p:spPr/>
        <p:txBody>
          <a:bodyPr/>
          <a:lstStyle/>
          <a:p>
            <a:fld id="{4D5AFA60-9E5A-4E9B-BAB5-9DD5E2C0E530}" type="slidenum">
              <a:rPr lang="en-GB" smtClean="0"/>
              <a:t>8</a:t>
            </a:fld>
            <a:endParaRPr lang="en-GB" dirty="0"/>
          </a:p>
        </p:txBody>
      </p:sp>
    </p:spTree>
    <p:extLst>
      <p:ext uri="{BB962C8B-B14F-4D97-AF65-F5344CB8AC3E}">
        <p14:creationId xmlns:p14="http://schemas.microsoft.com/office/powerpoint/2010/main" val="422643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using treasury tags to join double sided laminated pages together.</a:t>
            </a:r>
          </a:p>
        </p:txBody>
      </p:sp>
      <p:sp>
        <p:nvSpPr>
          <p:cNvPr id="4" name="Slide Number Placeholder 3"/>
          <p:cNvSpPr>
            <a:spLocks noGrp="1"/>
          </p:cNvSpPr>
          <p:nvPr>
            <p:ph type="sldNum" sz="quarter" idx="5"/>
          </p:nvPr>
        </p:nvSpPr>
        <p:spPr/>
        <p:txBody>
          <a:bodyPr/>
          <a:lstStyle/>
          <a:p>
            <a:fld id="{4D5AFA60-9E5A-4E9B-BAB5-9DD5E2C0E530}" type="slidenum">
              <a:rPr lang="en-GB" smtClean="0"/>
              <a:t>9</a:t>
            </a:fld>
            <a:endParaRPr lang="en-GB" dirty="0"/>
          </a:p>
        </p:txBody>
      </p:sp>
    </p:spTree>
    <p:extLst>
      <p:ext uri="{BB962C8B-B14F-4D97-AF65-F5344CB8AC3E}">
        <p14:creationId xmlns:p14="http://schemas.microsoft.com/office/powerpoint/2010/main" val="2933290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D6036-8430-43E3-8424-6FAA095B4D2B}"/>
              </a:ext>
            </a:extLst>
          </p:cNvPr>
          <p:cNvSpPr txBox="1"/>
          <p:nvPr/>
        </p:nvSpPr>
        <p:spPr>
          <a:xfrm>
            <a:off x="239920" y="1088671"/>
            <a:ext cx="8664158" cy="830997"/>
          </a:xfrm>
          <a:prstGeom prst="rect">
            <a:avLst/>
          </a:prstGeom>
          <a:noFill/>
        </p:spPr>
        <p:txBody>
          <a:bodyPr wrap="square">
            <a:spAutoFit/>
          </a:bodyPr>
          <a:lstStyle/>
          <a:p>
            <a:pPr algn="ctr"/>
            <a:r>
              <a:rPr lang="en-GB" sz="4800" b="1" dirty="0">
                <a:solidFill>
                  <a:srgbClr val="201F1E"/>
                </a:solidFill>
                <a:cs typeface="Arial" panose="020B0604020202020204" pitchFamily="34" charset="0"/>
              </a:rPr>
              <a:t>Make your own recipe</a:t>
            </a:r>
            <a:r>
              <a:rPr lang="en-GB" sz="4800" b="1" i="0" dirty="0">
                <a:solidFill>
                  <a:srgbClr val="201F1E"/>
                </a:solidFill>
                <a:effectLst/>
                <a:cs typeface="Arial" panose="020B0604020202020204" pitchFamily="34" charset="0"/>
              </a:rPr>
              <a:t> book</a:t>
            </a:r>
            <a:endParaRPr lang="en-GB" sz="4800" b="1" dirty="0">
              <a:cs typeface="Arial" panose="020B0604020202020204" pitchFamily="34" charset="0"/>
            </a:endParaRPr>
          </a:p>
        </p:txBody>
      </p:sp>
      <p:grpSp>
        <p:nvGrpSpPr>
          <p:cNvPr id="6" name="Group 5">
            <a:extLst>
              <a:ext uri="{FF2B5EF4-FFF2-40B4-BE49-F238E27FC236}">
                <a16:creationId xmlns:a16="http://schemas.microsoft.com/office/drawing/2014/main" id="{2E8F1854-6CE2-461E-BEC2-8AB87497BB41}"/>
              </a:ext>
            </a:extLst>
          </p:cNvPr>
          <p:cNvGrpSpPr/>
          <p:nvPr/>
        </p:nvGrpSpPr>
        <p:grpSpPr>
          <a:xfrm>
            <a:off x="3710560" y="1919668"/>
            <a:ext cx="1722877" cy="3072957"/>
            <a:chOff x="3370331" y="1681923"/>
            <a:chExt cx="2121936" cy="3836693"/>
          </a:xfrm>
        </p:grpSpPr>
        <p:pic>
          <p:nvPicPr>
            <p:cNvPr id="4" name="Picture 3" descr="A picture containing company name&#10;&#10;Description automatically generated">
              <a:extLst>
                <a:ext uri="{FF2B5EF4-FFF2-40B4-BE49-F238E27FC236}">
                  <a16:creationId xmlns:a16="http://schemas.microsoft.com/office/drawing/2014/main" id="{722BA35C-AF67-4634-A300-1A7D201D88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0331" y="3203119"/>
              <a:ext cx="2121936" cy="231549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D8FBC4C-B45A-472B-AC33-840B13A0C6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3495734" y="1681923"/>
              <a:ext cx="1996533" cy="1651819"/>
            </a:xfrm>
            <a:prstGeom prst="rect">
              <a:avLst/>
            </a:prstGeom>
          </p:spPr>
        </p:pic>
      </p:grpSp>
      <p:sp>
        <p:nvSpPr>
          <p:cNvPr id="7" name="TextBox 6">
            <a:extLst>
              <a:ext uri="{FF2B5EF4-FFF2-40B4-BE49-F238E27FC236}">
                <a16:creationId xmlns:a16="http://schemas.microsoft.com/office/drawing/2014/main" id="{DB4BC7DB-2D8F-42C0-92E6-9ED0280846D9}"/>
              </a:ext>
            </a:extLst>
          </p:cNvPr>
          <p:cNvSpPr txBox="1"/>
          <p:nvPr/>
        </p:nvSpPr>
        <p:spPr>
          <a:xfrm>
            <a:off x="783282" y="5101813"/>
            <a:ext cx="7577434" cy="830997"/>
          </a:xfrm>
          <a:prstGeom prst="rect">
            <a:avLst/>
          </a:prstGeom>
          <a:noFill/>
        </p:spPr>
        <p:txBody>
          <a:bodyPr wrap="square">
            <a:spAutoFit/>
          </a:bodyPr>
          <a:lstStyle/>
          <a:p>
            <a:pPr algn="ctr" fontAlgn="base"/>
            <a:r>
              <a:rPr lang="en-GB" sz="1600" b="1" dirty="0">
                <a:effectLst/>
                <a:ea typeface="Times New Roman" panose="02020603050405020304" pitchFamily="18" charset="0"/>
              </a:rPr>
              <a:t> </a:t>
            </a:r>
            <a:r>
              <a:rPr lang="en-GB" sz="2400" dirty="0">
                <a:solidFill>
                  <a:srgbClr val="000000"/>
                </a:solidFill>
                <a:effectLst/>
                <a:ea typeface="Times New Roman" panose="02020603050405020304" pitchFamily="18" charset="0"/>
              </a:rPr>
              <a:t>D</a:t>
            </a:r>
            <a:r>
              <a:rPr lang="en-GB" sz="2400" dirty="0">
                <a:solidFill>
                  <a:srgbClr val="000000"/>
                </a:solidFill>
                <a:ea typeface="Times New Roman" panose="02020603050405020304" pitchFamily="18" charset="0"/>
              </a:rPr>
              <a:t>esigning and m</a:t>
            </a:r>
            <a:r>
              <a:rPr lang="en-GB" sz="2400" b="0" i="0" dirty="0">
                <a:solidFill>
                  <a:srgbClr val="000000"/>
                </a:solidFill>
                <a:effectLst/>
              </a:rPr>
              <a:t>aking a recipe book for party food </a:t>
            </a:r>
          </a:p>
          <a:p>
            <a:pPr algn="ctr" fontAlgn="base"/>
            <a:r>
              <a:rPr lang="en-GB" sz="2400" dirty="0"/>
              <a:t>e.g. The coronation of King Charles III</a:t>
            </a:r>
            <a:endParaRPr lang="en-GB" sz="2400" dirty="0">
              <a:effectLst/>
              <a:ea typeface="Times New Roman" panose="02020603050405020304" pitchFamily="18" charset="0"/>
            </a:endParaRPr>
          </a:p>
        </p:txBody>
      </p:sp>
    </p:spTree>
    <p:extLst>
      <p:ext uri="{BB962C8B-B14F-4D97-AF65-F5344CB8AC3E}">
        <p14:creationId xmlns:p14="http://schemas.microsoft.com/office/powerpoint/2010/main" val="11234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E1DD89-6A44-4CD0-AF54-5C68F2078D8C}"/>
              </a:ext>
            </a:extLst>
          </p:cNvPr>
          <p:cNvSpPr txBox="1"/>
          <p:nvPr/>
        </p:nvSpPr>
        <p:spPr>
          <a:xfrm>
            <a:off x="588944" y="1098852"/>
            <a:ext cx="7966112"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35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F4181-58A0-4AA7-B8D0-D0CC8984837E}"/>
              </a:ext>
            </a:extLst>
          </p:cNvPr>
          <p:cNvSpPr txBox="1"/>
          <p:nvPr/>
        </p:nvSpPr>
        <p:spPr>
          <a:xfrm>
            <a:off x="270386" y="1834987"/>
            <a:ext cx="8603226" cy="4154984"/>
          </a:xfrm>
          <a:prstGeom prst="rect">
            <a:avLst/>
          </a:prstGeom>
          <a:noFill/>
        </p:spPr>
        <p:txBody>
          <a:bodyPr wrap="square">
            <a:spAutoFit/>
          </a:bodyPr>
          <a:lstStyle/>
          <a:p>
            <a:pPr algn="l"/>
            <a:r>
              <a:rPr lang="en-GB" sz="2400" dirty="0">
                <a:solidFill>
                  <a:srgbClr val="0B0C0C"/>
                </a:solidFill>
              </a:rPr>
              <a:t>What is the celebration? </a:t>
            </a:r>
          </a:p>
          <a:p>
            <a:pPr marL="342900" indent="-342900" algn="l">
              <a:buFont typeface="Arial" panose="020B0604020202020204" pitchFamily="34" charset="0"/>
              <a:buChar char="•"/>
            </a:pPr>
            <a:r>
              <a:rPr lang="en-GB" sz="2400" i="0" dirty="0">
                <a:solidFill>
                  <a:srgbClr val="0B0C0C"/>
                </a:solidFill>
                <a:effectLst/>
              </a:rPr>
              <a:t>The coronation of King Charles III will take place on Saturday 6 May 2023</a:t>
            </a:r>
          </a:p>
          <a:p>
            <a:pPr marL="342900" indent="-342900" algn="l">
              <a:buFont typeface="Arial" panose="020B0604020202020204" pitchFamily="34" charset="0"/>
              <a:buChar char="•"/>
            </a:pPr>
            <a:r>
              <a:rPr lang="en-GB" sz="2400" dirty="0">
                <a:solidFill>
                  <a:srgbClr val="0B0C0C"/>
                </a:solidFill>
              </a:rPr>
              <a:t>There will be a bank holiday on Monday 8 May</a:t>
            </a:r>
            <a:endParaRPr lang="en-GB" sz="2400" i="0" dirty="0">
              <a:solidFill>
                <a:srgbClr val="0B0C0C"/>
              </a:solidFill>
              <a:effectLst/>
            </a:endParaRPr>
          </a:p>
          <a:p>
            <a:pPr marL="342900" indent="-342900" algn="l">
              <a:buFont typeface="Arial" panose="020B0604020202020204" pitchFamily="34" charset="0"/>
              <a:buChar char="•"/>
            </a:pPr>
            <a:r>
              <a:rPr lang="en-GB" sz="2400" dirty="0">
                <a:solidFill>
                  <a:srgbClr val="0B0C0C"/>
                </a:solidFill>
              </a:rPr>
              <a:t>Lots of </a:t>
            </a:r>
            <a:r>
              <a:rPr lang="en-GB" sz="2400" i="0" dirty="0">
                <a:solidFill>
                  <a:srgbClr val="0B0C0C"/>
                </a:solidFill>
                <a:effectLst/>
              </a:rPr>
              <a:t>public events will take place to celebrate this historic event</a:t>
            </a:r>
          </a:p>
          <a:p>
            <a:pPr algn="l"/>
            <a:endParaRPr lang="en-GB" sz="2400" i="0" dirty="0">
              <a:solidFill>
                <a:srgbClr val="0B0C0C"/>
              </a:solidFill>
              <a:effectLst/>
            </a:endParaRPr>
          </a:p>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GB" sz="2400" b="1" dirty="0">
                <a:effectLst/>
              </a:rPr>
              <a:t>Design and make a recipe book of foods for your celebration!</a:t>
            </a:r>
          </a:p>
          <a:p>
            <a:pPr marL="342900" indent="-342900" algn="l">
              <a:buFont typeface="Arial" panose="020B0604020202020204" pitchFamily="34" charset="0"/>
              <a:buChar char="•"/>
            </a:pPr>
            <a:endParaRPr lang="en-GB" sz="2400" b="1" dirty="0">
              <a:effectLst/>
            </a:endParaRPr>
          </a:p>
          <a:p>
            <a:pPr marL="342900" indent="-342900" algn="l">
              <a:buFont typeface="Arial" panose="020B0604020202020204" pitchFamily="34" charset="0"/>
              <a:buChar char="•"/>
            </a:pPr>
            <a:endParaRPr lang="en-GB" sz="2400" b="1" dirty="0">
              <a:effectLst/>
              <a:latin typeface="GDS Transport"/>
            </a:endParaRPr>
          </a:p>
        </p:txBody>
      </p:sp>
      <p:sp>
        <p:nvSpPr>
          <p:cNvPr id="4" name="Title 1">
            <a:extLst>
              <a:ext uri="{FF2B5EF4-FFF2-40B4-BE49-F238E27FC236}">
                <a16:creationId xmlns:a16="http://schemas.microsoft.com/office/drawing/2014/main" id="{B5BA5614-04FB-465D-AC67-C679CD16924B}"/>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spTree>
    <p:extLst>
      <p:ext uri="{BB962C8B-B14F-4D97-AF65-F5344CB8AC3E}">
        <p14:creationId xmlns:p14="http://schemas.microsoft.com/office/powerpoint/2010/main" val="75939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79BA-9B4A-4EE4-BBD9-D6EFB8DAC79A}"/>
              </a:ext>
            </a:extLst>
          </p:cNvPr>
          <p:cNvSpPr txBox="1">
            <a:spLocks/>
          </p:cNvSpPr>
          <p:nvPr/>
        </p:nvSpPr>
        <p:spPr>
          <a:xfrm>
            <a:off x="190457" y="1074479"/>
            <a:ext cx="445188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cs typeface="Arial" panose="020B0604020202020204" pitchFamily="34" charset="0"/>
              </a:rPr>
              <a:t>Things to think about</a:t>
            </a:r>
          </a:p>
        </p:txBody>
      </p:sp>
      <p:sp>
        <p:nvSpPr>
          <p:cNvPr id="3" name="Oval 2">
            <a:extLst>
              <a:ext uri="{FF2B5EF4-FFF2-40B4-BE49-F238E27FC236}">
                <a16:creationId xmlns:a16="http://schemas.microsoft.com/office/drawing/2014/main" id="{A7FA6052-10C0-4182-91A7-DB8D87AFF777}"/>
              </a:ext>
            </a:extLst>
          </p:cNvPr>
          <p:cNvSpPr/>
          <p:nvPr/>
        </p:nvSpPr>
        <p:spPr>
          <a:xfrm>
            <a:off x="3185651" y="2761562"/>
            <a:ext cx="2654710" cy="1179870"/>
          </a:xfrm>
          <a:prstGeom prst="ellipse">
            <a:avLst/>
          </a:prstGeom>
          <a:solidFill>
            <a:schemeClr val="accent5">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FFFF"/>
              </a:highlight>
            </a:endParaRPr>
          </a:p>
        </p:txBody>
      </p:sp>
      <p:sp>
        <p:nvSpPr>
          <p:cNvPr id="4" name="TextBox 3">
            <a:extLst>
              <a:ext uri="{FF2B5EF4-FFF2-40B4-BE49-F238E27FC236}">
                <a16:creationId xmlns:a16="http://schemas.microsoft.com/office/drawing/2014/main" id="{5EDF55EE-9FE4-487F-8330-DD60EC89AFD0}"/>
              </a:ext>
            </a:extLst>
          </p:cNvPr>
          <p:cNvSpPr txBox="1"/>
          <p:nvPr/>
        </p:nvSpPr>
        <p:spPr>
          <a:xfrm>
            <a:off x="3283974" y="2955428"/>
            <a:ext cx="2458065" cy="923330"/>
          </a:xfrm>
          <a:prstGeom prst="rect">
            <a:avLst/>
          </a:prstGeom>
          <a:noFill/>
        </p:spPr>
        <p:txBody>
          <a:bodyPr wrap="square" rtlCol="0">
            <a:spAutoFit/>
          </a:bodyPr>
          <a:lstStyle/>
          <a:p>
            <a:pPr algn="ctr"/>
            <a:r>
              <a:rPr lang="en-GB" dirty="0"/>
              <a:t>What do we need to include in a recipe book?</a:t>
            </a:r>
          </a:p>
        </p:txBody>
      </p:sp>
      <p:sp>
        <p:nvSpPr>
          <p:cNvPr id="5" name="TextBox 4">
            <a:extLst>
              <a:ext uri="{FF2B5EF4-FFF2-40B4-BE49-F238E27FC236}">
                <a16:creationId xmlns:a16="http://schemas.microsoft.com/office/drawing/2014/main" id="{77FF7665-A0A8-43A9-8E06-89D0F4716D48}"/>
              </a:ext>
            </a:extLst>
          </p:cNvPr>
          <p:cNvSpPr txBox="1"/>
          <p:nvPr/>
        </p:nvSpPr>
        <p:spPr>
          <a:xfrm>
            <a:off x="599768" y="2340077"/>
            <a:ext cx="2839679" cy="523220"/>
          </a:xfrm>
          <a:prstGeom prst="rect">
            <a:avLst/>
          </a:prstGeom>
          <a:noFill/>
        </p:spPr>
        <p:txBody>
          <a:bodyPr wrap="square" rtlCol="0">
            <a:spAutoFit/>
          </a:bodyPr>
          <a:lstStyle/>
          <a:p>
            <a:r>
              <a:rPr lang="en-GB" sz="2800" b="1" dirty="0"/>
              <a:t>Front cover</a:t>
            </a:r>
          </a:p>
        </p:txBody>
      </p:sp>
      <p:sp>
        <p:nvSpPr>
          <p:cNvPr id="6" name="TextBox 5">
            <a:extLst>
              <a:ext uri="{FF2B5EF4-FFF2-40B4-BE49-F238E27FC236}">
                <a16:creationId xmlns:a16="http://schemas.microsoft.com/office/drawing/2014/main" id="{D6B4B8B7-BF3A-4492-A80D-0EE312AE63D0}"/>
              </a:ext>
            </a:extLst>
          </p:cNvPr>
          <p:cNvSpPr txBox="1"/>
          <p:nvPr/>
        </p:nvSpPr>
        <p:spPr>
          <a:xfrm>
            <a:off x="4910623" y="1625257"/>
            <a:ext cx="1830286" cy="523220"/>
          </a:xfrm>
          <a:prstGeom prst="rect">
            <a:avLst/>
          </a:prstGeom>
          <a:noFill/>
        </p:spPr>
        <p:txBody>
          <a:bodyPr wrap="square" rtlCol="0">
            <a:spAutoFit/>
          </a:bodyPr>
          <a:lstStyle/>
          <a:p>
            <a:r>
              <a:rPr lang="en-GB" sz="2800" b="1" dirty="0"/>
              <a:t>Recipes</a:t>
            </a:r>
          </a:p>
        </p:txBody>
      </p:sp>
      <p:sp>
        <p:nvSpPr>
          <p:cNvPr id="7" name="TextBox 6">
            <a:extLst>
              <a:ext uri="{FF2B5EF4-FFF2-40B4-BE49-F238E27FC236}">
                <a16:creationId xmlns:a16="http://schemas.microsoft.com/office/drawing/2014/main" id="{15C2A7B4-029A-49A6-886E-A98646BCB296}"/>
              </a:ext>
            </a:extLst>
          </p:cNvPr>
          <p:cNvSpPr txBox="1"/>
          <p:nvPr/>
        </p:nvSpPr>
        <p:spPr>
          <a:xfrm>
            <a:off x="1351936" y="4650437"/>
            <a:ext cx="2839679" cy="523220"/>
          </a:xfrm>
          <a:prstGeom prst="rect">
            <a:avLst/>
          </a:prstGeom>
          <a:noFill/>
        </p:spPr>
        <p:txBody>
          <a:bodyPr wrap="square" rtlCol="0">
            <a:spAutoFit/>
          </a:bodyPr>
          <a:lstStyle/>
          <a:p>
            <a:r>
              <a:rPr lang="en-GB" sz="2800" b="1" dirty="0"/>
              <a:t>Contents page</a:t>
            </a:r>
          </a:p>
        </p:txBody>
      </p:sp>
      <p:sp>
        <p:nvSpPr>
          <p:cNvPr id="8" name="TextBox 7">
            <a:extLst>
              <a:ext uri="{FF2B5EF4-FFF2-40B4-BE49-F238E27FC236}">
                <a16:creationId xmlns:a16="http://schemas.microsoft.com/office/drawing/2014/main" id="{8A4CA73E-ABA5-4DDB-9982-4B63C58F448E}"/>
              </a:ext>
            </a:extLst>
          </p:cNvPr>
          <p:cNvSpPr txBox="1"/>
          <p:nvPr/>
        </p:nvSpPr>
        <p:spPr>
          <a:xfrm>
            <a:off x="6666271" y="2761562"/>
            <a:ext cx="2839679" cy="954107"/>
          </a:xfrm>
          <a:prstGeom prst="rect">
            <a:avLst/>
          </a:prstGeom>
          <a:noFill/>
        </p:spPr>
        <p:txBody>
          <a:bodyPr wrap="square" rtlCol="0">
            <a:spAutoFit/>
          </a:bodyPr>
          <a:lstStyle/>
          <a:p>
            <a:r>
              <a:rPr lang="en-GB" sz="2800" b="1" dirty="0"/>
              <a:t>Photos/</a:t>
            </a:r>
          </a:p>
          <a:p>
            <a:r>
              <a:rPr lang="en-GB" sz="2800" b="1" dirty="0"/>
              <a:t>drawings</a:t>
            </a:r>
          </a:p>
        </p:txBody>
      </p:sp>
      <p:sp>
        <p:nvSpPr>
          <p:cNvPr id="9" name="TextBox 8">
            <a:extLst>
              <a:ext uri="{FF2B5EF4-FFF2-40B4-BE49-F238E27FC236}">
                <a16:creationId xmlns:a16="http://schemas.microsoft.com/office/drawing/2014/main" id="{3169FCB5-6A19-4608-A0AB-AF399D0459E6}"/>
              </a:ext>
            </a:extLst>
          </p:cNvPr>
          <p:cNvSpPr txBox="1"/>
          <p:nvPr/>
        </p:nvSpPr>
        <p:spPr>
          <a:xfrm>
            <a:off x="6066502" y="4596581"/>
            <a:ext cx="2839679" cy="523220"/>
          </a:xfrm>
          <a:prstGeom prst="rect">
            <a:avLst/>
          </a:prstGeom>
          <a:noFill/>
        </p:spPr>
        <p:txBody>
          <a:bodyPr wrap="square" rtlCol="0">
            <a:spAutoFit/>
          </a:bodyPr>
          <a:lstStyle/>
          <a:p>
            <a:r>
              <a:rPr lang="en-GB" sz="2800" b="1" dirty="0"/>
              <a:t>Top tips</a:t>
            </a:r>
          </a:p>
        </p:txBody>
      </p:sp>
      <p:cxnSp>
        <p:nvCxnSpPr>
          <p:cNvPr id="10" name="Straight Arrow Connector 9">
            <a:extLst>
              <a:ext uri="{FF2B5EF4-FFF2-40B4-BE49-F238E27FC236}">
                <a16:creationId xmlns:a16="http://schemas.microsoft.com/office/drawing/2014/main" id="{7C7218C7-58F7-4E5E-8D40-C86CEB7B81DF}"/>
              </a:ext>
            </a:extLst>
          </p:cNvPr>
          <p:cNvCxnSpPr>
            <a:cxnSpLocks/>
          </p:cNvCxnSpPr>
          <p:nvPr/>
        </p:nvCxnSpPr>
        <p:spPr>
          <a:xfrm flipV="1">
            <a:off x="5097313" y="2107787"/>
            <a:ext cx="478302" cy="71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E19670-6B5F-427E-ABB5-A8DB1DFF8AB0}"/>
              </a:ext>
            </a:extLst>
          </p:cNvPr>
          <p:cNvCxnSpPr>
            <a:cxnSpLocks/>
            <a:endCxn id="8" idx="1"/>
          </p:cNvCxnSpPr>
          <p:nvPr/>
        </p:nvCxnSpPr>
        <p:spPr>
          <a:xfrm>
            <a:off x="5840361" y="3180054"/>
            <a:ext cx="825910" cy="5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7A508A-5464-44DD-AD25-213D2F6CBDFD}"/>
              </a:ext>
            </a:extLst>
          </p:cNvPr>
          <p:cNvCxnSpPr>
            <a:cxnSpLocks/>
          </p:cNvCxnSpPr>
          <p:nvPr/>
        </p:nvCxnSpPr>
        <p:spPr>
          <a:xfrm flipH="1" flipV="1">
            <a:off x="2117930" y="2863297"/>
            <a:ext cx="1166044" cy="267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9C09B9-E24E-4242-8FCD-96A962DA96ED}"/>
              </a:ext>
            </a:extLst>
          </p:cNvPr>
          <p:cNvCxnSpPr>
            <a:cxnSpLocks/>
          </p:cNvCxnSpPr>
          <p:nvPr/>
        </p:nvCxnSpPr>
        <p:spPr>
          <a:xfrm flipH="1">
            <a:off x="2500992" y="3785169"/>
            <a:ext cx="976027" cy="916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B0A20D-80C3-4D62-8D2B-54219952ED49}"/>
              </a:ext>
            </a:extLst>
          </p:cNvPr>
          <p:cNvCxnSpPr/>
          <p:nvPr/>
        </p:nvCxnSpPr>
        <p:spPr>
          <a:xfrm>
            <a:off x="5437239" y="3789710"/>
            <a:ext cx="698090" cy="655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1F7DB8-9367-4BFE-821F-046F0083B2BA}"/>
              </a:ext>
            </a:extLst>
          </p:cNvPr>
          <p:cNvSpPr txBox="1"/>
          <p:nvPr/>
        </p:nvSpPr>
        <p:spPr>
          <a:xfrm>
            <a:off x="353961" y="5512614"/>
            <a:ext cx="8298424" cy="461665"/>
          </a:xfrm>
          <a:prstGeom prst="rect">
            <a:avLst/>
          </a:prstGeom>
          <a:noFill/>
        </p:spPr>
        <p:txBody>
          <a:bodyPr wrap="square" rtlCol="0">
            <a:spAutoFit/>
          </a:bodyPr>
          <a:lstStyle/>
          <a:p>
            <a:pPr algn="ctr"/>
            <a:r>
              <a:rPr lang="en-GB" sz="2400" dirty="0"/>
              <a:t>The recipes need to be suitable for a ‘Street Party</a:t>
            </a:r>
            <a:r>
              <a:rPr lang="en-GB" dirty="0"/>
              <a:t>’</a:t>
            </a:r>
          </a:p>
        </p:txBody>
      </p:sp>
    </p:spTree>
    <p:extLst>
      <p:ext uri="{BB962C8B-B14F-4D97-AF65-F5344CB8AC3E}">
        <p14:creationId xmlns:p14="http://schemas.microsoft.com/office/powerpoint/2010/main" val="280195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D62E-4388-46E5-9425-E301C5A3EAA2}"/>
              </a:ext>
            </a:extLst>
          </p:cNvPr>
          <p:cNvSpPr txBox="1">
            <a:spLocks/>
          </p:cNvSpPr>
          <p:nvPr/>
        </p:nvSpPr>
        <p:spPr>
          <a:xfrm>
            <a:off x="207818" y="1049880"/>
            <a:ext cx="6131629"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1 – Writing your recipes</a:t>
            </a:r>
          </a:p>
        </p:txBody>
      </p:sp>
      <p:pic>
        <p:nvPicPr>
          <p:cNvPr id="3" name="Picture 2">
            <a:extLst>
              <a:ext uri="{FF2B5EF4-FFF2-40B4-BE49-F238E27FC236}">
                <a16:creationId xmlns:a16="http://schemas.microsoft.com/office/drawing/2014/main" id="{4DF57DA4-3EDC-40C9-8388-3338FC102C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3292" y="1833410"/>
            <a:ext cx="5783254" cy="3974710"/>
          </a:xfrm>
          <a:prstGeom prst="rect">
            <a:avLst/>
          </a:prstGeom>
        </p:spPr>
      </p:pic>
      <p:sp>
        <p:nvSpPr>
          <p:cNvPr id="5" name="TextBox 4">
            <a:extLst>
              <a:ext uri="{FF2B5EF4-FFF2-40B4-BE49-F238E27FC236}">
                <a16:creationId xmlns:a16="http://schemas.microsoft.com/office/drawing/2014/main" id="{3A10E7A3-12AF-45E9-BEC0-FB57EE58990B}"/>
              </a:ext>
            </a:extLst>
          </p:cNvPr>
          <p:cNvSpPr txBox="1"/>
          <p:nvPr/>
        </p:nvSpPr>
        <p:spPr>
          <a:xfrm>
            <a:off x="6173192" y="1833410"/>
            <a:ext cx="2795155" cy="3785652"/>
          </a:xfrm>
          <a:prstGeom prst="rect">
            <a:avLst/>
          </a:prstGeom>
          <a:noFill/>
        </p:spPr>
        <p:txBody>
          <a:bodyPr wrap="square">
            <a:spAutoFit/>
          </a:bodyPr>
          <a:lstStyle/>
          <a:p>
            <a:pPr marL="285750" indent="-285750">
              <a:buFont typeface="Arial" panose="020B0604020202020204" pitchFamily="34" charset="0"/>
              <a:buChar char="•"/>
            </a:pPr>
            <a:r>
              <a:rPr lang="en-GB" sz="2400" dirty="0"/>
              <a:t>Write your recipes onto the template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Don’t forget to add a photo or drawing of the food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Use your best handwriting!</a:t>
            </a:r>
          </a:p>
        </p:txBody>
      </p:sp>
    </p:spTree>
    <p:extLst>
      <p:ext uri="{BB962C8B-B14F-4D97-AF65-F5344CB8AC3E}">
        <p14:creationId xmlns:p14="http://schemas.microsoft.com/office/powerpoint/2010/main" val="428626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40D8-7536-4C8E-B3F9-B601C68C899B}"/>
              </a:ext>
            </a:extLst>
          </p:cNvPr>
          <p:cNvSpPr txBox="1">
            <a:spLocks/>
          </p:cNvSpPr>
          <p:nvPr/>
        </p:nvSpPr>
        <p:spPr>
          <a:xfrm>
            <a:off x="207818" y="1049880"/>
            <a:ext cx="8042564"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 – Front cover and contents</a:t>
            </a:r>
          </a:p>
        </p:txBody>
      </p:sp>
      <p:sp>
        <p:nvSpPr>
          <p:cNvPr id="6" name="TextBox 5">
            <a:extLst>
              <a:ext uri="{FF2B5EF4-FFF2-40B4-BE49-F238E27FC236}">
                <a16:creationId xmlns:a16="http://schemas.microsoft.com/office/drawing/2014/main" id="{C6900ECC-7712-4EB8-AC95-EE22EC49919B}"/>
              </a:ext>
            </a:extLst>
          </p:cNvPr>
          <p:cNvSpPr txBox="1"/>
          <p:nvPr/>
        </p:nvSpPr>
        <p:spPr>
          <a:xfrm>
            <a:off x="6230703" y="2321782"/>
            <a:ext cx="2809389" cy="2677656"/>
          </a:xfrm>
          <a:prstGeom prst="rect">
            <a:avLst/>
          </a:prstGeom>
          <a:noFill/>
        </p:spPr>
        <p:txBody>
          <a:bodyPr wrap="square">
            <a:spAutoFit/>
          </a:bodyPr>
          <a:lstStyle/>
          <a:p>
            <a:pPr marL="285750" indent="-285750">
              <a:buFont typeface="Arial" panose="020B0604020202020204" pitchFamily="34" charset="0"/>
              <a:buChar char="•"/>
            </a:pPr>
            <a:r>
              <a:rPr lang="en-GB" sz="2400" dirty="0"/>
              <a:t>Design a front cover for your recipe book</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Write a list of contents and page numbers</a:t>
            </a:r>
          </a:p>
        </p:txBody>
      </p:sp>
      <p:pic>
        <p:nvPicPr>
          <p:cNvPr id="8" name="Picture 7">
            <a:extLst>
              <a:ext uri="{FF2B5EF4-FFF2-40B4-BE49-F238E27FC236}">
                <a16:creationId xmlns:a16="http://schemas.microsoft.com/office/drawing/2014/main" id="{0CF6B1BD-AF1D-42B6-9C00-75E1D4E80DAD}"/>
              </a:ext>
            </a:extLst>
          </p:cNvPr>
          <p:cNvPicPr>
            <a:picLocks noChangeAspect="1"/>
          </p:cNvPicPr>
          <p:nvPr/>
        </p:nvPicPr>
        <p:blipFill>
          <a:blip r:embed="rId3"/>
          <a:stretch>
            <a:fillRect/>
          </a:stretch>
        </p:blipFill>
        <p:spPr>
          <a:xfrm>
            <a:off x="309402" y="1745480"/>
            <a:ext cx="2877524" cy="4062639"/>
          </a:xfrm>
          <a:prstGeom prst="rect">
            <a:avLst/>
          </a:prstGeom>
        </p:spPr>
      </p:pic>
      <p:pic>
        <p:nvPicPr>
          <p:cNvPr id="9" name="Picture 8">
            <a:extLst>
              <a:ext uri="{FF2B5EF4-FFF2-40B4-BE49-F238E27FC236}">
                <a16:creationId xmlns:a16="http://schemas.microsoft.com/office/drawing/2014/main" id="{74D2ED6B-DEBF-49E9-B9E5-FDF2708D4345}"/>
              </a:ext>
            </a:extLst>
          </p:cNvPr>
          <p:cNvPicPr>
            <a:picLocks noChangeAspect="1"/>
          </p:cNvPicPr>
          <p:nvPr/>
        </p:nvPicPr>
        <p:blipFill rotWithShape="1">
          <a:blip r:embed="rId4"/>
          <a:srcRect l="15991" t="12641" r="67594" b="5094"/>
          <a:stretch/>
        </p:blipFill>
        <p:spPr>
          <a:xfrm>
            <a:off x="3270053" y="1745480"/>
            <a:ext cx="2877523" cy="4055822"/>
          </a:xfrm>
          <a:prstGeom prst="rect">
            <a:avLst/>
          </a:prstGeom>
        </p:spPr>
      </p:pic>
      <p:sp>
        <p:nvSpPr>
          <p:cNvPr id="3" name="TextBox 2">
            <a:extLst>
              <a:ext uri="{FF2B5EF4-FFF2-40B4-BE49-F238E27FC236}">
                <a16:creationId xmlns:a16="http://schemas.microsoft.com/office/drawing/2014/main" id="{BA25BE2E-527A-DF71-F31A-E9A777CFE49E}"/>
              </a:ext>
            </a:extLst>
          </p:cNvPr>
          <p:cNvSpPr txBox="1"/>
          <p:nvPr/>
        </p:nvSpPr>
        <p:spPr>
          <a:xfrm>
            <a:off x="696604" y="3062960"/>
            <a:ext cx="2103120" cy="646331"/>
          </a:xfrm>
          <a:prstGeom prst="rect">
            <a:avLst/>
          </a:prstGeom>
          <a:solidFill>
            <a:srgbClr val="FFFF00"/>
          </a:solidFill>
          <a:ln>
            <a:solidFill>
              <a:schemeClr val="tx1"/>
            </a:solidFill>
          </a:ln>
        </p:spPr>
        <p:txBody>
          <a:bodyPr wrap="square" rtlCol="0">
            <a:spAutoFit/>
          </a:bodyPr>
          <a:lstStyle/>
          <a:p>
            <a:pPr algn="ctr"/>
            <a:r>
              <a:rPr lang="en-GB" dirty="0"/>
              <a:t>HRH King Charles III</a:t>
            </a:r>
          </a:p>
          <a:p>
            <a:pPr algn="ctr"/>
            <a:r>
              <a:rPr lang="en-GB" dirty="0"/>
              <a:t>Coronation 2023</a:t>
            </a:r>
          </a:p>
        </p:txBody>
      </p:sp>
    </p:spTree>
    <p:extLst>
      <p:ext uri="{BB962C8B-B14F-4D97-AF65-F5344CB8AC3E}">
        <p14:creationId xmlns:p14="http://schemas.microsoft.com/office/powerpoint/2010/main" val="286201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66B33D-BF47-4C2F-B988-A4719B53465A}"/>
              </a:ext>
            </a:extLst>
          </p:cNvPr>
          <p:cNvSpPr txBox="1">
            <a:spLocks/>
          </p:cNvSpPr>
          <p:nvPr/>
        </p:nvSpPr>
        <p:spPr>
          <a:xfrm>
            <a:off x="207818" y="1049880"/>
            <a:ext cx="8042564"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3 – Print and bind</a:t>
            </a:r>
          </a:p>
        </p:txBody>
      </p:sp>
      <p:sp>
        <p:nvSpPr>
          <p:cNvPr id="4" name="TextBox 3">
            <a:extLst>
              <a:ext uri="{FF2B5EF4-FFF2-40B4-BE49-F238E27FC236}">
                <a16:creationId xmlns:a16="http://schemas.microsoft.com/office/drawing/2014/main" id="{729FC81B-A3C2-4229-B7BE-8B620AA036C4}"/>
              </a:ext>
            </a:extLst>
          </p:cNvPr>
          <p:cNvSpPr txBox="1"/>
          <p:nvPr/>
        </p:nvSpPr>
        <p:spPr>
          <a:xfrm>
            <a:off x="207818" y="1773294"/>
            <a:ext cx="8936182" cy="830997"/>
          </a:xfrm>
          <a:prstGeom prst="rect">
            <a:avLst/>
          </a:prstGeom>
          <a:noFill/>
        </p:spPr>
        <p:txBody>
          <a:bodyPr wrap="square">
            <a:spAutoFit/>
          </a:bodyPr>
          <a:lstStyle/>
          <a:p>
            <a:pPr marL="285750" indent="-285750">
              <a:buFont typeface="Arial" panose="020B0604020202020204" pitchFamily="34" charset="0"/>
              <a:buChar char="•"/>
            </a:pPr>
            <a:r>
              <a:rPr lang="en-GB" sz="2400" dirty="0"/>
              <a:t>Print any pages you designed on the computer</a:t>
            </a:r>
          </a:p>
          <a:p>
            <a:pPr marL="285750" indent="-285750">
              <a:buFont typeface="Arial" panose="020B0604020202020204" pitchFamily="34" charset="0"/>
              <a:buChar char="•"/>
            </a:pPr>
            <a:r>
              <a:rPr lang="en-GB" sz="2400" dirty="0"/>
              <a:t>Use treasury tags or a plastic binder spine to bind them all together</a:t>
            </a:r>
          </a:p>
        </p:txBody>
      </p:sp>
      <p:pic>
        <p:nvPicPr>
          <p:cNvPr id="7" name="Picture 6" descr="Text, letter&#10;&#10;Description automatically generated">
            <a:extLst>
              <a:ext uri="{FF2B5EF4-FFF2-40B4-BE49-F238E27FC236}">
                <a16:creationId xmlns:a16="http://schemas.microsoft.com/office/drawing/2014/main" id="{2EC5D0CA-E1D6-459C-AF0F-EDC5C0DD38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4892" y="2780250"/>
            <a:ext cx="4468415" cy="2946920"/>
          </a:xfrm>
          <a:prstGeom prst="rect">
            <a:avLst/>
          </a:prstGeom>
        </p:spPr>
      </p:pic>
    </p:spTree>
    <p:extLst>
      <p:ext uri="{BB962C8B-B14F-4D97-AF65-F5344CB8AC3E}">
        <p14:creationId xmlns:p14="http://schemas.microsoft.com/office/powerpoint/2010/main" val="373083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C327-C5D8-47A4-80CA-34DF7028B88E}"/>
              </a:ext>
            </a:extLst>
          </p:cNvPr>
          <p:cNvSpPr txBox="1">
            <a:spLocks/>
          </p:cNvSpPr>
          <p:nvPr/>
        </p:nvSpPr>
        <p:spPr>
          <a:xfrm>
            <a:off x="207818" y="1049880"/>
            <a:ext cx="8042564"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Finished examples 1</a:t>
            </a:r>
          </a:p>
        </p:txBody>
      </p:sp>
      <p:pic>
        <p:nvPicPr>
          <p:cNvPr id="3" name="Picture 2" descr="Text, letter&#10;&#10;Description automatically generated">
            <a:extLst>
              <a:ext uri="{FF2B5EF4-FFF2-40B4-BE49-F238E27FC236}">
                <a16:creationId xmlns:a16="http://schemas.microsoft.com/office/drawing/2014/main" id="{CBD74649-90E0-4AA3-B9C4-3DD7CE89C3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4357" y="2099349"/>
            <a:ext cx="3603823" cy="3167923"/>
          </a:xfrm>
          <a:prstGeom prst="rect">
            <a:avLst/>
          </a:prstGeom>
        </p:spPr>
      </p:pic>
      <p:pic>
        <p:nvPicPr>
          <p:cNvPr id="4" name="Picture 3" descr="Text, letter&#10;&#10;Description automatically generated">
            <a:extLst>
              <a:ext uri="{FF2B5EF4-FFF2-40B4-BE49-F238E27FC236}">
                <a16:creationId xmlns:a16="http://schemas.microsoft.com/office/drawing/2014/main" id="{13725566-584F-40B0-AA5F-0E98E5B8F4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33575" y="2099349"/>
            <a:ext cx="2502161" cy="3167923"/>
          </a:xfrm>
          <a:prstGeom prst="rect">
            <a:avLst/>
          </a:prstGeom>
        </p:spPr>
      </p:pic>
    </p:spTree>
    <p:extLst>
      <p:ext uri="{BB962C8B-B14F-4D97-AF65-F5344CB8AC3E}">
        <p14:creationId xmlns:p14="http://schemas.microsoft.com/office/powerpoint/2010/main" val="56592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C327-C5D8-47A4-80CA-34DF7028B88E}"/>
              </a:ext>
            </a:extLst>
          </p:cNvPr>
          <p:cNvSpPr txBox="1">
            <a:spLocks/>
          </p:cNvSpPr>
          <p:nvPr/>
        </p:nvSpPr>
        <p:spPr>
          <a:xfrm>
            <a:off x="207818" y="1049880"/>
            <a:ext cx="8042564"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Finished examples 2</a:t>
            </a:r>
          </a:p>
        </p:txBody>
      </p:sp>
      <p:pic>
        <p:nvPicPr>
          <p:cNvPr id="7" name="Picture 6" descr="Text, letter&#10;&#10;Description automatically generated">
            <a:extLst>
              <a:ext uri="{FF2B5EF4-FFF2-40B4-BE49-F238E27FC236}">
                <a16:creationId xmlns:a16="http://schemas.microsoft.com/office/drawing/2014/main" id="{A7A96AF1-64AC-466A-8694-2EC90B3CD0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7335" y="2015925"/>
            <a:ext cx="4044089" cy="3189919"/>
          </a:xfrm>
          <a:prstGeom prst="rect">
            <a:avLst/>
          </a:prstGeom>
        </p:spPr>
      </p:pic>
      <p:pic>
        <p:nvPicPr>
          <p:cNvPr id="8" name="Picture 7" descr="Text, letter&#10;&#10;Description automatically generated">
            <a:extLst>
              <a:ext uri="{FF2B5EF4-FFF2-40B4-BE49-F238E27FC236}">
                <a16:creationId xmlns:a16="http://schemas.microsoft.com/office/drawing/2014/main" id="{FAFDBB9E-BD15-4A29-AE99-1B9B3DECA63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83085" y="2015925"/>
            <a:ext cx="2023580" cy="3189919"/>
          </a:xfrm>
          <a:prstGeom prst="rect">
            <a:avLst/>
          </a:prstGeom>
        </p:spPr>
      </p:pic>
    </p:spTree>
    <p:extLst>
      <p:ext uri="{BB962C8B-B14F-4D97-AF65-F5344CB8AC3E}">
        <p14:creationId xmlns:p14="http://schemas.microsoft.com/office/powerpoint/2010/main" val="3811000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499</Words>
  <Application>Microsoft Office PowerPoint</Application>
  <PresentationFormat>On-screen Show (4:3)</PresentationFormat>
  <Paragraphs>64</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jubilee homemade menu book presentation</dc:title>
  <dc:subject>Design and Technology, Food Preparation and Nutrition</dc:subject>
  <dc:creator>Attainment in Education</dc:creator>
  <cp:keywords>Jubilee activities for kids_x000d_
Jubilee school ideas _x000d_
Jubilee activities KS2 _x000d_
Jubilee activities KS1 _x000d_
Platinum jubilee activities_x000d_
Queen’s jubilee activities_x000d_
Jubilee tea party_x000d_
Jubilee tea party ideas_x000d_
Royal tea party ideas_x000d_
Royal tea party decora; dt project ks2_x000d_
handmade recipe book_x000d_
jubilee projects_x000d_
design and technology projects ks2_x000d_
handmade cookbook_x000d_
design and technology ks2 projects_x000d_
handmade recipe book ideas_x000d_
dt project ideas ks2_x000d_
handmade cookbook ideas_x000d_
homemade recipe book cover ideas_x000d_
hand made recipe books_x000d_
d and t projects ks2_x000d_
simple dt projects ks2_x000d_
design technology projects ks2_x000d_
dt projects ks2 at home_x000d_
design technology ks2 projects_x000d_
dt projects for ks2_x000d_
ks2 dt project ideas_x000d_
jubilee recipes_x000d_
recipes ks1_x000d_
jubilee cookbook_x000d_
jubilee cookboo</cp:keywords>
  <cp:lastModifiedBy>Holly Margerison-Smith</cp:lastModifiedBy>
  <cp:revision>26</cp:revision>
  <dcterms:created xsi:type="dcterms:W3CDTF">2017-06-28T15:11:57Z</dcterms:created>
  <dcterms:modified xsi:type="dcterms:W3CDTF">2023-03-13T14:41:41Z</dcterms:modified>
</cp:coreProperties>
</file>