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9" r:id="rId2"/>
    <p:sldId id="260" r:id="rId3"/>
    <p:sldId id="262" r:id="rId4"/>
    <p:sldId id="274" r:id="rId5"/>
    <p:sldId id="270" r:id="rId6"/>
    <p:sldId id="263" r:id="rId7"/>
    <p:sldId id="264" r:id="rId8"/>
    <p:sldId id="271" r:id="rId9"/>
    <p:sldId id="272"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6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5" autoAdjust="0"/>
    <p:restoredTop sz="82119" autoAdjust="0"/>
  </p:normalViewPr>
  <p:slideViewPr>
    <p:cSldViewPr snapToGrid="0" snapToObjects="1">
      <p:cViewPr varScale="1">
        <p:scale>
          <a:sx n="93" d="100"/>
          <a:sy n="93" d="100"/>
        </p:scale>
        <p:origin x="21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6CEB0-418C-2046-9272-82D293C526B0}" type="datetimeFigureOut">
              <a:rPr lang="en-US" smtClean="0"/>
              <a:t>3/13/2023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6DACC-DEBC-B94A-99CC-EF6FB7FAD4A2}" type="slidenum">
              <a:rPr lang="en-US" smtClean="0"/>
              <a:t>‹#›</a:t>
            </a:fld>
            <a:endParaRPr lang="en-US"/>
          </a:p>
        </p:txBody>
      </p:sp>
    </p:spTree>
    <p:extLst>
      <p:ext uri="{BB962C8B-B14F-4D97-AF65-F5344CB8AC3E}">
        <p14:creationId xmlns:p14="http://schemas.microsoft.com/office/powerpoint/2010/main" val="281603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for discussion:</a:t>
            </a:r>
          </a:p>
          <a:p>
            <a:r>
              <a:rPr lang="en-GB" dirty="0"/>
              <a:t>Have they heard of the Coronation?</a:t>
            </a:r>
          </a:p>
          <a:p>
            <a:r>
              <a:rPr lang="en-GB" dirty="0"/>
              <a:t>Do they know who the King is?</a:t>
            </a:r>
          </a:p>
          <a:p>
            <a:endParaRPr lang="en-GB" dirty="0"/>
          </a:p>
        </p:txBody>
      </p:sp>
      <p:sp>
        <p:nvSpPr>
          <p:cNvPr id="4" name="Slide Number Placeholder 3"/>
          <p:cNvSpPr>
            <a:spLocks noGrp="1"/>
          </p:cNvSpPr>
          <p:nvPr>
            <p:ph type="sldNum" sz="quarter" idx="5"/>
          </p:nvPr>
        </p:nvSpPr>
        <p:spPr/>
        <p:txBody>
          <a:bodyPr/>
          <a:lstStyle/>
          <a:p>
            <a:fld id="{7616DACC-DEBC-B94A-99CC-EF6FB7FAD4A2}" type="slidenum">
              <a:rPr lang="en-US" smtClean="0"/>
              <a:t>3</a:t>
            </a:fld>
            <a:endParaRPr lang="en-US"/>
          </a:p>
        </p:txBody>
      </p:sp>
    </p:spTree>
    <p:extLst>
      <p:ext uri="{BB962C8B-B14F-4D97-AF65-F5344CB8AC3E}">
        <p14:creationId xmlns:p14="http://schemas.microsoft.com/office/powerpoint/2010/main" val="243170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6DACC-DEBC-B94A-99CC-EF6FB7FAD4A2}" type="slidenum">
              <a:rPr lang="en-US" smtClean="0"/>
              <a:t>6</a:t>
            </a:fld>
            <a:endParaRPr lang="en-US"/>
          </a:p>
        </p:txBody>
      </p:sp>
    </p:spTree>
    <p:extLst>
      <p:ext uri="{BB962C8B-B14F-4D97-AF65-F5344CB8AC3E}">
        <p14:creationId xmlns:p14="http://schemas.microsoft.com/office/powerpoint/2010/main" val="74389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16DACC-DEBC-B94A-99CC-EF6FB7FAD4A2}" type="slidenum">
              <a:rPr lang="en-US" smtClean="0"/>
              <a:t>8</a:t>
            </a:fld>
            <a:endParaRPr lang="en-US"/>
          </a:p>
        </p:txBody>
      </p:sp>
    </p:spTree>
    <p:extLst>
      <p:ext uri="{BB962C8B-B14F-4D97-AF65-F5344CB8AC3E}">
        <p14:creationId xmlns:p14="http://schemas.microsoft.com/office/powerpoint/2010/main" val="66415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16DACC-DEBC-B94A-99CC-EF6FB7FAD4A2}" type="slidenum">
              <a:rPr lang="en-US" smtClean="0"/>
              <a:t>10</a:t>
            </a:fld>
            <a:endParaRPr lang="en-US"/>
          </a:p>
        </p:txBody>
      </p:sp>
    </p:spTree>
    <p:extLst>
      <p:ext uri="{BB962C8B-B14F-4D97-AF65-F5344CB8AC3E}">
        <p14:creationId xmlns:p14="http://schemas.microsoft.com/office/powerpoint/2010/main" val="425782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jpeg"/><Relationship Id="rId7"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8185BC-0788-4217-9907-D80163D13B10}"/>
              </a:ext>
            </a:extLst>
          </p:cNvPr>
          <p:cNvSpPr txBox="1"/>
          <p:nvPr/>
        </p:nvSpPr>
        <p:spPr>
          <a:xfrm>
            <a:off x="260783" y="1141079"/>
            <a:ext cx="8485651" cy="800219"/>
          </a:xfrm>
          <a:prstGeom prst="rect">
            <a:avLst/>
          </a:prstGeom>
          <a:noFill/>
        </p:spPr>
        <p:txBody>
          <a:bodyPr wrap="square" rtlCol="0">
            <a:spAutoFit/>
          </a:bodyPr>
          <a:lstStyle/>
          <a:p>
            <a:pPr algn="ctr"/>
            <a:r>
              <a:rPr lang="en-GB" sz="4600" b="1" dirty="0">
                <a:solidFill>
                  <a:srgbClr val="9B67A9"/>
                </a:solidFill>
                <a:latin typeface="Arial"/>
                <a:cs typeface="Arial"/>
              </a:rPr>
              <a:t>Make a DIY clay teacup</a:t>
            </a:r>
          </a:p>
        </p:txBody>
      </p:sp>
      <p:sp>
        <p:nvSpPr>
          <p:cNvPr id="7" name="TextBox 6">
            <a:extLst>
              <a:ext uri="{FF2B5EF4-FFF2-40B4-BE49-F238E27FC236}">
                <a16:creationId xmlns:a16="http://schemas.microsoft.com/office/drawing/2014/main" id="{BEDA8375-DFF6-40A7-9531-A73E0B5A4DDF}"/>
              </a:ext>
            </a:extLst>
          </p:cNvPr>
          <p:cNvSpPr txBox="1"/>
          <p:nvPr/>
        </p:nvSpPr>
        <p:spPr>
          <a:xfrm>
            <a:off x="472784" y="5195269"/>
            <a:ext cx="8392886"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commemorative cup for a celebration</a:t>
            </a:r>
          </a:p>
          <a:p>
            <a:pPr algn="ctr"/>
            <a:r>
              <a:rPr lang="en-GB" sz="2400" dirty="0">
                <a:latin typeface="Arial" panose="020B0604020202020204" pitchFamily="34" charset="0"/>
                <a:cs typeface="Arial" panose="020B0604020202020204" pitchFamily="34" charset="0"/>
              </a:rPr>
              <a:t>e.g. the coronation of King Charles III</a:t>
            </a:r>
          </a:p>
        </p:txBody>
      </p:sp>
      <p:pic>
        <p:nvPicPr>
          <p:cNvPr id="3" name="Picture 2" descr="A picture containing indoor, yellow, decorated, colorful&#10;&#10;Description automatically generated">
            <a:extLst>
              <a:ext uri="{FF2B5EF4-FFF2-40B4-BE49-F238E27FC236}">
                <a16:creationId xmlns:a16="http://schemas.microsoft.com/office/drawing/2014/main" id="{D02946AF-D432-E239-DF14-0F7D4DAFDA26}"/>
              </a:ext>
            </a:extLst>
          </p:cNvPr>
          <p:cNvPicPr>
            <a:picLocks noChangeAspect="1"/>
          </p:cNvPicPr>
          <p:nvPr/>
        </p:nvPicPr>
        <p:blipFill>
          <a:blip r:embed="rId3"/>
          <a:stretch>
            <a:fillRect/>
          </a:stretch>
        </p:blipFill>
        <p:spPr>
          <a:xfrm>
            <a:off x="2871181" y="2033434"/>
            <a:ext cx="3596092" cy="3069699"/>
          </a:xfrm>
          <a:prstGeom prst="rect">
            <a:avLst/>
          </a:prstGeom>
        </p:spPr>
      </p:pic>
    </p:spTree>
    <p:extLst>
      <p:ext uri="{BB962C8B-B14F-4D97-AF65-F5344CB8AC3E}">
        <p14:creationId xmlns:p14="http://schemas.microsoft.com/office/powerpoint/2010/main" val="368506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97B07164-C4C7-BA4D-B16D-1462080F411C}"/>
              </a:ext>
            </a:extLst>
          </p:cNvPr>
          <p:cNvPicPr>
            <a:picLocks noChangeAspect="1"/>
          </p:cNvPicPr>
          <p:nvPr/>
        </p:nvPicPr>
        <p:blipFill>
          <a:blip r:embed="rId4"/>
          <a:stretch>
            <a:fillRect/>
          </a:stretch>
        </p:blipFill>
        <p:spPr>
          <a:xfrm>
            <a:off x="254004" y="1801033"/>
            <a:ext cx="3309255" cy="2254430"/>
          </a:xfrm>
          <a:prstGeom prst="rect">
            <a:avLst/>
          </a:prstGeom>
        </p:spPr>
      </p:pic>
      <p:pic>
        <p:nvPicPr>
          <p:cNvPr id="6" name="Picture 5" descr="A picture containing indoor&#10;&#10;Description automatically generated">
            <a:extLst>
              <a:ext uri="{FF2B5EF4-FFF2-40B4-BE49-F238E27FC236}">
                <a16:creationId xmlns:a16="http://schemas.microsoft.com/office/drawing/2014/main" id="{A4A4E252-4824-469E-E59C-D0DDA940AF51}"/>
              </a:ext>
            </a:extLst>
          </p:cNvPr>
          <p:cNvPicPr>
            <a:picLocks noChangeAspect="1"/>
          </p:cNvPicPr>
          <p:nvPr/>
        </p:nvPicPr>
        <p:blipFill>
          <a:blip r:embed="rId5"/>
          <a:stretch>
            <a:fillRect/>
          </a:stretch>
        </p:blipFill>
        <p:spPr>
          <a:xfrm>
            <a:off x="578930" y="4112622"/>
            <a:ext cx="2278743" cy="1879963"/>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D39AFC95-616C-06DD-0474-47776DE53793}"/>
              </a:ext>
            </a:extLst>
          </p:cNvPr>
          <p:cNvPicPr>
            <a:picLocks noChangeAspect="1"/>
          </p:cNvPicPr>
          <p:nvPr/>
        </p:nvPicPr>
        <p:blipFill rotWithShape="1">
          <a:blip r:embed="rId6"/>
          <a:srcRect l="9463" r="6343"/>
          <a:stretch/>
        </p:blipFill>
        <p:spPr>
          <a:xfrm>
            <a:off x="2960093" y="3408283"/>
            <a:ext cx="2452916" cy="2403562"/>
          </a:xfrm>
          <a:prstGeom prst="rect">
            <a:avLst/>
          </a:prstGeom>
        </p:spPr>
      </p:pic>
      <p:sp>
        <p:nvSpPr>
          <p:cNvPr id="11" name="Content Placeholder 4">
            <a:extLst>
              <a:ext uri="{FF2B5EF4-FFF2-40B4-BE49-F238E27FC236}">
                <a16:creationId xmlns:a16="http://schemas.microsoft.com/office/drawing/2014/main" id="{4D16DBEB-9480-E46B-3B15-BFFD95584277}"/>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Examples of finished cups</a:t>
            </a:r>
            <a:endParaRPr lang="en-GB" dirty="0"/>
          </a:p>
        </p:txBody>
      </p:sp>
      <p:pic>
        <p:nvPicPr>
          <p:cNvPr id="15" name="Picture 14">
            <a:extLst>
              <a:ext uri="{FF2B5EF4-FFF2-40B4-BE49-F238E27FC236}">
                <a16:creationId xmlns:a16="http://schemas.microsoft.com/office/drawing/2014/main" id="{BE9A88CD-4FA2-8B36-F9C1-BD49A3DCD23F}"/>
              </a:ext>
            </a:extLst>
          </p:cNvPr>
          <p:cNvPicPr>
            <a:picLocks noChangeAspect="1"/>
          </p:cNvPicPr>
          <p:nvPr/>
        </p:nvPicPr>
        <p:blipFill>
          <a:blip r:embed="rId7"/>
          <a:stretch>
            <a:fillRect/>
          </a:stretch>
        </p:blipFill>
        <p:spPr>
          <a:xfrm>
            <a:off x="5863771" y="1881856"/>
            <a:ext cx="3048000" cy="1847850"/>
          </a:xfrm>
          <a:prstGeom prst="rect">
            <a:avLst/>
          </a:prstGeom>
        </p:spPr>
      </p:pic>
      <p:pic>
        <p:nvPicPr>
          <p:cNvPr id="17" name="Picture 16" descr="A picture containing tableware, cup, porcelain&#10;&#10;Description automatically generated">
            <a:extLst>
              <a:ext uri="{FF2B5EF4-FFF2-40B4-BE49-F238E27FC236}">
                <a16:creationId xmlns:a16="http://schemas.microsoft.com/office/drawing/2014/main" id="{0CEEE5D0-20B9-3C47-03F3-165B1D5BA27D}"/>
              </a:ext>
            </a:extLst>
          </p:cNvPr>
          <p:cNvPicPr>
            <a:picLocks noChangeAspect="1"/>
          </p:cNvPicPr>
          <p:nvPr/>
        </p:nvPicPr>
        <p:blipFill>
          <a:blip r:embed="rId8"/>
          <a:stretch>
            <a:fillRect/>
          </a:stretch>
        </p:blipFill>
        <p:spPr>
          <a:xfrm>
            <a:off x="6633028" y="3885111"/>
            <a:ext cx="2278743" cy="1879963"/>
          </a:xfrm>
          <a:prstGeom prst="rect">
            <a:avLst/>
          </a:prstGeom>
        </p:spPr>
      </p:pic>
    </p:spTree>
    <p:extLst>
      <p:ext uri="{BB962C8B-B14F-4D97-AF65-F5344CB8AC3E}">
        <p14:creationId xmlns:p14="http://schemas.microsoft.com/office/powerpoint/2010/main" val="51902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9C4D6-3205-43EF-AF3E-5F32B2CD4C9B}"/>
              </a:ext>
            </a:extLst>
          </p:cNvPr>
          <p:cNvSpPr txBox="1"/>
          <p:nvPr/>
        </p:nvSpPr>
        <p:spPr>
          <a:xfrm>
            <a:off x="498564" y="1074509"/>
            <a:ext cx="8146872"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35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F7504C-9B6E-E76C-C447-2D7D1820FB7F}"/>
              </a:ext>
            </a:extLst>
          </p:cNvPr>
          <p:cNvSpPr txBox="1"/>
          <p:nvPr/>
        </p:nvSpPr>
        <p:spPr>
          <a:xfrm>
            <a:off x="270386" y="1834987"/>
            <a:ext cx="8603226" cy="4154984"/>
          </a:xfrm>
          <a:prstGeom prst="rect">
            <a:avLst/>
          </a:prstGeom>
          <a:noFill/>
        </p:spPr>
        <p:txBody>
          <a:bodyPr wrap="square">
            <a:spAutoFit/>
          </a:bodyPr>
          <a:lstStyle/>
          <a:p>
            <a:pPr algn="l"/>
            <a:r>
              <a:rPr lang="en-GB" sz="2400" dirty="0">
                <a:solidFill>
                  <a:srgbClr val="0B0C0C"/>
                </a:solidFill>
              </a:rPr>
              <a:t>What is the celebration? </a:t>
            </a:r>
          </a:p>
          <a:p>
            <a:pPr marL="342900" indent="-342900" algn="l">
              <a:buFont typeface="Arial" panose="020B0604020202020204" pitchFamily="34" charset="0"/>
              <a:buChar char="•"/>
            </a:pPr>
            <a:r>
              <a:rPr lang="en-GB" sz="2400" i="0" dirty="0">
                <a:solidFill>
                  <a:srgbClr val="0B0C0C"/>
                </a:solidFill>
                <a:effectLst/>
              </a:rPr>
              <a:t>The coronation of King Charles III will take place on Saturday 6 May 2023</a:t>
            </a:r>
          </a:p>
          <a:p>
            <a:pPr marL="342900" indent="-342900" algn="l">
              <a:buFont typeface="Arial" panose="020B0604020202020204" pitchFamily="34" charset="0"/>
              <a:buChar char="•"/>
            </a:pPr>
            <a:r>
              <a:rPr lang="en-GB" sz="2400" dirty="0">
                <a:solidFill>
                  <a:srgbClr val="0B0C0C"/>
                </a:solidFill>
              </a:rPr>
              <a:t>There will be a bank holiday on Monday 8 May</a:t>
            </a:r>
            <a:endParaRPr lang="en-GB" sz="2400" i="0" dirty="0">
              <a:solidFill>
                <a:srgbClr val="0B0C0C"/>
              </a:solidFill>
              <a:effectLst/>
            </a:endParaRPr>
          </a:p>
          <a:p>
            <a:pPr marL="342900" indent="-342900" algn="l">
              <a:buFont typeface="Arial" panose="020B0604020202020204" pitchFamily="34" charset="0"/>
              <a:buChar char="•"/>
            </a:pPr>
            <a:r>
              <a:rPr lang="en-GB" sz="2400" dirty="0">
                <a:solidFill>
                  <a:srgbClr val="0B0C0C"/>
                </a:solidFill>
              </a:rPr>
              <a:t>Lots of </a:t>
            </a:r>
            <a:r>
              <a:rPr lang="en-GB" sz="2400" i="0" dirty="0">
                <a:solidFill>
                  <a:srgbClr val="0B0C0C"/>
                </a:solidFill>
                <a:effectLst/>
              </a:rPr>
              <a:t>public events will take place to celebrate this historic event</a:t>
            </a:r>
          </a:p>
          <a:p>
            <a:pPr algn="l"/>
            <a:endParaRPr lang="en-GB" sz="2400" i="0" dirty="0">
              <a:solidFill>
                <a:srgbClr val="0B0C0C"/>
              </a:solidFill>
              <a:effectLst/>
            </a:endParaRPr>
          </a:p>
          <a:p>
            <a:pPr algn="l"/>
            <a:r>
              <a:rPr lang="en-GB" sz="2400" dirty="0">
                <a:solidFill>
                  <a:srgbClr val="0B0C0C"/>
                </a:solidFill>
              </a:rPr>
              <a:t>Your task:</a:t>
            </a:r>
            <a:endParaRPr lang="en-GB" sz="2400" i="0" dirty="0">
              <a:solidFill>
                <a:srgbClr val="0B0C0C"/>
              </a:solidFill>
              <a:effectLst/>
            </a:endParaRPr>
          </a:p>
          <a:p>
            <a:pPr marL="342900" indent="-342900" algn="l">
              <a:buFont typeface="Arial" panose="020B0604020202020204" pitchFamily="34" charset="0"/>
              <a:buChar char="•"/>
            </a:pPr>
            <a:r>
              <a:rPr lang="en-GB" sz="2400" b="1" dirty="0">
                <a:effectLst/>
              </a:rPr>
              <a:t>Design and make a cup to commemorate the occasion!</a:t>
            </a:r>
          </a:p>
          <a:p>
            <a:pPr marL="342900" indent="-342900" algn="l">
              <a:buFont typeface="Arial" panose="020B0604020202020204" pitchFamily="34" charset="0"/>
              <a:buChar char="•"/>
            </a:pPr>
            <a:endParaRPr lang="en-GB" sz="2400" b="1" dirty="0">
              <a:effectLst/>
            </a:endParaRPr>
          </a:p>
          <a:p>
            <a:pPr marL="342900" indent="-342900" algn="l">
              <a:buFont typeface="Arial" panose="020B0604020202020204" pitchFamily="34" charset="0"/>
              <a:buChar char="•"/>
            </a:pPr>
            <a:endParaRPr lang="en-GB" sz="2400" b="1" dirty="0">
              <a:effectLst/>
              <a:latin typeface="GDS Transport"/>
            </a:endParaRPr>
          </a:p>
        </p:txBody>
      </p:sp>
      <p:sp>
        <p:nvSpPr>
          <p:cNvPr id="5" name="Title 1">
            <a:extLst>
              <a:ext uri="{FF2B5EF4-FFF2-40B4-BE49-F238E27FC236}">
                <a16:creationId xmlns:a16="http://schemas.microsoft.com/office/drawing/2014/main" id="{5DB4EEB2-EA34-6039-95DD-546638341322}"/>
              </a:ext>
            </a:extLst>
          </p:cNvPr>
          <p:cNvSpPr txBox="1">
            <a:spLocks/>
          </p:cNvSpPr>
          <p:nvPr/>
        </p:nvSpPr>
        <p:spPr>
          <a:xfrm>
            <a:off x="190459" y="1101343"/>
            <a:ext cx="295467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Design brief</a:t>
            </a:r>
          </a:p>
        </p:txBody>
      </p:sp>
    </p:spTree>
    <p:extLst>
      <p:ext uri="{BB962C8B-B14F-4D97-AF65-F5344CB8AC3E}">
        <p14:creationId xmlns:p14="http://schemas.microsoft.com/office/powerpoint/2010/main" val="64982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Equipment and resources</a:t>
            </a:r>
          </a:p>
          <a:p>
            <a:pPr algn="l"/>
            <a:endParaRPr lang="en-GB" sz="2800" dirty="0"/>
          </a:p>
          <a:p>
            <a:pPr algn="l"/>
            <a:endParaRPr lang="en-GB" sz="3200" dirty="0"/>
          </a:p>
          <a:p>
            <a:endParaRPr lang="en-GB" dirty="0"/>
          </a:p>
        </p:txBody>
      </p:sp>
      <p:sp>
        <p:nvSpPr>
          <p:cNvPr id="7" name="TextBox 6">
            <a:extLst>
              <a:ext uri="{FF2B5EF4-FFF2-40B4-BE49-F238E27FC236}">
                <a16:creationId xmlns:a16="http://schemas.microsoft.com/office/drawing/2014/main" id="{6E5F4ECA-871B-4469-B8DA-A8D09792A3B5}"/>
              </a:ext>
            </a:extLst>
          </p:cNvPr>
          <p:cNvSpPr txBox="1"/>
          <p:nvPr/>
        </p:nvSpPr>
        <p:spPr>
          <a:xfrm>
            <a:off x="97869" y="1710153"/>
            <a:ext cx="4950120"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a:t>Air drying clay</a:t>
            </a:r>
          </a:p>
          <a:p>
            <a:pPr marL="457200" indent="-457200">
              <a:buFont typeface="Arial" panose="020B0604020202020204" pitchFamily="34" charset="0"/>
              <a:buChar char="•"/>
            </a:pPr>
            <a:r>
              <a:rPr lang="en-GB" sz="2400" dirty="0"/>
              <a:t>Empty yogurt pot or half a potato</a:t>
            </a:r>
          </a:p>
          <a:p>
            <a:pPr marL="457200" indent="-457200">
              <a:buFont typeface="Arial" panose="020B0604020202020204" pitchFamily="34" charset="0"/>
              <a:buChar char="•"/>
            </a:pPr>
            <a:r>
              <a:rPr lang="en-GB" sz="2400" dirty="0"/>
              <a:t>Clingfilm</a:t>
            </a:r>
          </a:p>
          <a:p>
            <a:pPr marL="457200" indent="-457200">
              <a:buFont typeface="Arial" panose="020B0604020202020204" pitchFamily="34" charset="0"/>
              <a:buChar char="•"/>
            </a:pPr>
            <a:r>
              <a:rPr lang="en-GB" sz="2400" dirty="0"/>
              <a:t>Paint and brushes</a:t>
            </a:r>
          </a:p>
          <a:p>
            <a:pPr marL="457200" indent="-457200">
              <a:buFont typeface="Arial" panose="020B0604020202020204" pitchFamily="34" charset="0"/>
              <a:buChar char="•"/>
            </a:pPr>
            <a:r>
              <a:rPr lang="en-GB" sz="2400" dirty="0"/>
              <a:t>Felt tip pens</a:t>
            </a:r>
          </a:p>
          <a:p>
            <a:endParaRPr lang="en-GB" sz="2400" dirty="0"/>
          </a:p>
          <a:p>
            <a:pPr marL="457200" indent="-457200">
              <a:buFont typeface="Arial" panose="020B0604020202020204" pitchFamily="34" charset="0"/>
              <a:buChar char="•"/>
            </a:pPr>
            <a:endParaRPr lang="en-GB" sz="2400" dirty="0"/>
          </a:p>
        </p:txBody>
      </p:sp>
      <p:pic>
        <p:nvPicPr>
          <p:cNvPr id="3" name="Picture 2">
            <a:extLst>
              <a:ext uri="{FF2B5EF4-FFF2-40B4-BE49-F238E27FC236}">
                <a16:creationId xmlns:a16="http://schemas.microsoft.com/office/drawing/2014/main" id="{DBBEB5B5-7ADC-4456-AE84-3BBFCBF66D8C}"/>
              </a:ext>
            </a:extLst>
          </p:cNvPr>
          <p:cNvPicPr>
            <a:picLocks noChangeAspect="1"/>
          </p:cNvPicPr>
          <p:nvPr/>
        </p:nvPicPr>
        <p:blipFill>
          <a:blip r:embed="rId3"/>
          <a:stretch>
            <a:fillRect/>
          </a:stretch>
        </p:blipFill>
        <p:spPr>
          <a:xfrm>
            <a:off x="4346530" y="2694913"/>
            <a:ext cx="3344449" cy="3015270"/>
          </a:xfrm>
          <a:prstGeom prst="rect">
            <a:avLst/>
          </a:prstGeom>
        </p:spPr>
      </p:pic>
    </p:spTree>
    <p:extLst>
      <p:ext uri="{BB962C8B-B14F-4D97-AF65-F5344CB8AC3E}">
        <p14:creationId xmlns:p14="http://schemas.microsoft.com/office/powerpoint/2010/main" val="66186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Prepare your cup mould</a:t>
            </a:r>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F3A7DE9C-F9C0-E945-A35F-A87913D9EF96}"/>
              </a:ext>
            </a:extLst>
          </p:cNvPr>
          <p:cNvSpPr txBox="1"/>
          <p:nvPr/>
        </p:nvSpPr>
        <p:spPr>
          <a:xfrm>
            <a:off x="97868" y="1710153"/>
            <a:ext cx="3957297" cy="1938992"/>
          </a:xfrm>
          <a:prstGeom prst="rect">
            <a:avLst/>
          </a:prstGeom>
          <a:noFill/>
        </p:spPr>
        <p:txBody>
          <a:bodyPr wrap="square" rtlCol="0">
            <a:spAutoFit/>
          </a:bodyPr>
          <a:lstStyle/>
          <a:p>
            <a:pPr marL="457200" indent="-457200">
              <a:buFont typeface="Arial" panose="020B0604020202020204" pitchFamily="34" charset="0"/>
              <a:buChar char="•"/>
            </a:pPr>
            <a:r>
              <a:rPr lang="en-GB" sz="2400" dirty="0"/>
              <a:t>Turn your yogurt pot (or potato) upside down and cover with clingfilm</a:t>
            </a:r>
          </a:p>
          <a:p>
            <a:endParaRPr lang="en-GB" sz="2400" dirty="0"/>
          </a:p>
          <a:p>
            <a:pPr marL="457200" indent="-457200">
              <a:buFont typeface="Arial" panose="020B0604020202020204" pitchFamily="34" charset="0"/>
              <a:buChar char="•"/>
            </a:pPr>
            <a:endParaRPr lang="en-GB" sz="2400" dirty="0"/>
          </a:p>
        </p:txBody>
      </p:sp>
      <p:pic>
        <p:nvPicPr>
          <p:cNvPr id="3" name="Picture 2">
            <a:extLst>
              <a:ext uri="{FF2B5EF4-FFF2-40B4-BE49-F238E27FC236}">
                <a16:creationId xmlns:a16="http://schemas.microsoft.com/office/drawing/2014/main" id="{DB05D793-CB03-44F3-B36F-31728A8966DB}"/>
              </a:ext>
            </a:extLst>
          </p:cNvPr>
          <p:cNvPicPr>
            <a:picLocks noChangeAspect="1"/>
          </p:cNvPicPr>
          <p:nvPr/>
        </p:nvPicPr>
        <p:blipFill>
          <a:blip r:embed="rId3"/>
          <a:stretch>
            <a:fillRect/>
          </a:stretch>
        </p:blipFill>
        <p:spPr>
          <a:xfrm>
            <a:off x="4572000" y="1928603"/>
            <a:ext cx="3854506" cy="4033786"/>
          </a:xfrm>
          <a:prstGeom prst="rect">
            <a:avLst/>
          </a:prstGeom>
        </p:spPr>
      </p:pic>
    </p:spTree>
    <p:extLst>
      <p:ext uri="{BB962C8B-B14F-4D97-AF65-F5344CB8AC3E}">
        <p14:creationId xmlns:p14="http://schemas.microsoft.com/office/powerpoint/2010/main" val="413029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9356D0CC-F4B5-46A0-A791-42ADD7AF379B}"/>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Make your cup </a:t>
            </a:r>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4D39291F-1B4A-4BE8-94C5-09478765852D}"/>
              </a:ext>
            </a:extLst>
          </p:cNvPr>
          <p:cNvSpPr txBox="1"/>
          <p:nvPr/>
        </p:nvSpPr>
        <p:spPr>
          <a:xfrm>
            <a:off x="0" y="1624217"/>
            <a:ext cx="2796209"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a:t>Shape your clay into a snake</a:t>
            </a:r>
          </a:p>
          <a:p>
            <a:pPr marL="457200" indent="-457200">
              <a:buFont typeface="Arial" panose="020B0604020202020204" pitchFamily="34" charset="0"/>
              <a:buChar char="•"/>
            </a:pPr>
            <a:r>
              <a:rPr lang="en-GB" sz="2400" dirty="0"/>
              <a:t>Coil the clay around itself covering the outside of the yogurt pot</a:t>
            </a:r>
          </a:p>
        </p:txBody>
      </p:sp>
      <p:pic>
        <p:nvPicPr>
          <p:cNvPr id="3" name="Picture 2">
            <a:extLst>
              <a:ext uri="{FF2B5EF4-FFF2-40B4-BE49-F238E27FC236}">
                <a16:creationId xmlns:a16="http://schemas.microsoft.com/office/drawing/2014/main" id="{232BABF0-5D5B-4F1B-B3EA-CA63E8459A1F}"/>
              </a:ext>
            </a:extLst>
          </p:cNvPr>
          <p:cNvPicPr>
            <a:picLocks noChangeAspect="1"/>
          </p:cNvPicPr>
          <p:nvPr/>
        </p:nvPicPr>
        <p:blipFill>
          <a:blip r:embed="rId4"/>
          <a:stretch>
            <a:fillRect/>
          </a:stretch>
        </p:blipFill>
        <p:spPr>
          <a:xfrm>
            <a:off x="2887294" y="1726451"/>
            <a:ext cx="6106394" cy="4094325"/>
          </a:xfrm>
          <a:prstGeom prst="rect">
            <a:avLst/>
          </a:prstGeom>
        </p:spPr>
      </p:pic>
    </p:spTree>
    <p:extLst>
      <p:ext uri="{BB962C8B-B14F-4D97-AF65-F5344CB8AC3E}">
        <p14:creationId xmlns:p14="http://schemas.microsoft.com/office/powerpoint/2010/main" val="360172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 Smooth the cup surface</a:t>
            </a:r>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97870" y="1710153"/>
            <a:ext cx="3612734" cy="3416320"/>
          </a:xfrm>
          <a:prstGeom prst="rect">
            <a:avLst/>
          </a:prstGeom>
          <a:noFill/>
        </p:spPr>
        <p:txBody>
          <a:bodyPr wrap="square" rtlCol="0">
            <a:spAutoFit/>
          </a:bodyPr>
          <a:lstStyle/>
          <a:p>
            <a:pPr marL="457200" indent="-457200">
              <a:buFont typeface="Arial" panose="020B0604020202020204" pitchFamily="34" charset="0"/>
              <a:buChar char="•"/>
            </a:pPr>
            <a:r>
              <a:rPr lang="en-GB" sz="2400" dirty="0"/>
              <a:t>Smooth the clay so you can not see the coils</a:t>
            </a:r>
          </a:p>
          <a:p>
            <a:endParaRPr lang="en-GB" sz="2400" dirty="0"/>
          </a:p>
          <a:p>
            <a:pPr marL="457200" indent="-457200">
              <a:buFont typeface="Arial" panose="020B0604020202020204" pitchFamily="34" charset="0"/>
              <a:buChar char="•"/>
            </a:pPr>
            <a:r>
              <a:rPr lang="en-GB" sz="2400" dirty="0"/>
              <a:t>Top tip: you can mix a bit of the clay with water and smooth it over the surface to make a super smooth finish!</a:t>
            </a:r>
          </a:p>
        </p:txBody>
      </p:sp>
      <p:pic>
        <p:nvPicPr>
          <p:cNvPr id="6" name="Picture 5">
            <a:extLst>
              <a:ext uri="{FF2B5EF4-FFF2-40B4-BE49-F238E27FC236}">
                <a16:creationId xmlns:a16="http://schemas.microsoft.com/office/drawing/2014/main" id="{AC342CCB-2770-4DD8-A4F1-C17AF65A083A}"/>
              </a:ext>
            </a:extLst>
          </p:cNvPr>
          <p:cNvPicPr>
            <a:picLocks noChangeAspect="1"/>
          </p:cNvPicPr>
          <p:nvPr/>
        </p:nvPicPr>
        <p:blipFill>
          <a:blip r:embed="rId3"/>
          <a:stretch>
            <a:fillRect/>
          </a:stretch>
        </p:blipFill>
        <p:spPr>
          <a:xfrm>
            <a:off x="4186551" y="1755283"/>
            <a:ext cx="4631772" cy="4091398"/>
          </a:xfrm>
          <a:prstGeom prst="rect">
            <a:avLst/>
          </a:prstGeom>
        </p:spPr>
      </p:pic>
    </p:spTree>
    <p:extLst>
      <p:ext uri="{BB962C8B-B14F-4D97-AF65-F5344CB8AC3E}">
        <p14:creationId xmlns:p14="http://schemas.microsoft.com/office/powerpoint/2010/main" val="305088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74E6F6-6797-42DC-9713-C6AABFA9A525}"/>
              </a:ext>
            </a:extLst>
          </p:cNvPr>
          <p:cNvPicPr>
            <a:picLocks noChangeAspect="1"/>
          </p:cNvPicPr>
          <p:nvPr/>
        </p:nvPicPr>
        <p:blipFill>
          <a:blip r:embed="rId4"/>
          <a:stretch>
            <a:fillRect/>
          </a:stretch>
        </p:blipFill>
        <p:spPr>
          <a:xfrm>
            <a:off x="701457" y="3895898"/>
            <a:ext cx="2141951" cy="2130182"/>
          </a:xfrm>
          <a:prstGeom prst="rect">
            <a:avLst/>
          </a:prstGeom>
        </p:spPr>
      </p:pic>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4 Make the cup handle</a:t>
            </a:r>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97870" y="1710153"/>
            <a:ext cx="3421944" cy="2308324"/>
          </a:xfrm>
          <a:prstGeom prst="rect">
            <a:avLst/>
          </a:prstGeom>
          <a:noFill/>
        </p:spPr>
        <p:txBody>
          <a:bodyPr wrap="square" rtlCol="0">
            <a:spAutoFit/>
          </a:bodyPr>
          <a:lstStyle/>
          <a:p>
            <a:pPr marL="457200" indent="-457200">
              <a:buFont typeface="Arial" panose="020B0604020202020204" pitchFamily="34" charset="0"/>
              <a:buChar char="•"/>
            </a:pPr>
            <a:r>
              <a:rPr lang="en-GB" sz="2400" dirty="0"/>
              <a:t>Roll a snake of clay</a:t>
            </a:r>
          </a:p>
          <a:p>
            <a:pPr marL="457200" indent="-457200">
              <a:buFont typeface="Arial" panose="020B0604020202020204" pitchFamily="34" charset="0"/>
              <a:buChar char="•"/>
            </a:pPr>
            <a:r>
              <a:rPr lang="en-GB" sz="2400" dirty="0"/>
              <a:t>Use water to stick the cup handle to the cup as shown</a:t>
            </a:r>
          </a:p>
          <a:p>
            <a:pPr marL="457200" indent="-457200">
              <a:buFont typeface="Arial" panose="020B0604020202020204" pitchFamily="34" charset="0"/>
              <a:buChar char="•"/>
            </a:pPr>
            <a:r>
              <a:rPr lang="en-GB" sz="2400" dirty="0"/>
              <a:t>Allow the cup to dry overnight</a:t>
            </a:r>
          </a:p>
        </p:txBody>
      </p:sp>
      <p:pic>
        <p:nvPicPr>
          <p:cNvPr id="9" name="Picture 8">
            <a:extLst>
              <a:ext uri="{FF2B5EF4-FFF2-40B4-BE49-F238E27FC236}">
                <a16:creationId xmlns:a16="http://schemas.microsoft.com/office/drawing/2014/main" id="{A3FA324F-D9E0-43B1-B7F9-3FF10D4531AF}"/>
              </a:ext>
            </a:extLst>
          </p:cNvPr>
          <p:cNvPicPr>
            <a:picLocks noChangeAspect="1"/>
          </p:cNvPicPr>
          <p:nvPr/>
        </p:nvPicPr>
        <p:blipFill>
          <a:blip r:embed="rId5"/>
          <a:stretch>
            <a:fillRect/>
          </a:stretch>
        </p:blipFill>
        <p:spPr>
          <a:xfrm>
            <a:off x="3446995" y="1959207"/>
            <a:ext cx="5534286" cy="4118539"/>
          </a:xfrm>
          <a:prstGeom prst="rect">
            <a:avLst/>
          </a:prstGeom>
        </p:spPr>
      </p:pic>
      <p:pic>
        <p:nvPicPr>
          <p:cNvPr id="6" name="Picture 5" descr="A picture containing indoor, tableware, gravy boat, white&#10;&#10;Description automatically generated">
            <a:extLst>
              <a:ext uri="{FF2B5EF4-FFF2-40B4-BE49-F238E27FC236}">
                <a16:creationId xmlns:a16="http://schemas.microsoft.com/office/drawing/2014/main" id="{37EA5B1B-6D6E-3D10-C63C-50E6121645FC}"/>
              </a:ext>
            </a:extLst>
          </p:cNvPr>
          <p:cNvPicPr>
            <a:picLocks noChangeAspect="1"/>
          </p:cNvPicPr>
          <p:nvPr/>
        </p:nvPicPr>
        <p:blipFill rotWithShape="1">
          <a:blip r:embed="rId6"/>
          <a:srcRect l="3103" t="13756" b="24937"/>
          <a:stretch/>
        </p:blipFill>
        <p:spPr>
          <a:xfrm>
            <a:off x="5936344" y="1386303"/>
            <a:ext cx="2710571" cy="1704134"/>
          </a:xfrm>
          <a:prstGeom prst="rect">
            <a:avLst/>
          </a:prstGeom>
        </p:spPr>
      </p:pic>
    </p:spTree>
    <p:extLst>
      <p:ext uri="{BB962C8B-B14F-4D97-AF65-F5344CB8AC3E}">
        <p14:creationId xmlns:p14="http://schemas.microsoft.com/office/powerpoint/2010/main" val="262906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5 Decorate your cup</a:t>
            </a:r>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97869" y="1710153"/>
            <a:ext cx="4135928" cy="4678204"/>
          </a:xfrm>
          <a:prstGeom prst="rect">
            <a:avLst/>
          </a:prstGeom>
          <a:noFill/>
        </p:spPr>
        <p:txBody>
          <a:bodyPr wrap="square" rtlCol="0">
            <a:spAutoFit/>
          </a:bodyPr>
          <a:lstStyle/>
          <a:p>
            <a:pPr>
              <a:spcAft>
                <a:spcPts val="1200"/>
              </a:spcAft>
            </a:pPr>
            <a:r>
              <a:rPr lang="en-GB" sz="2400" i="1" dirty="0"/>
              <a:t>Your cup must be dry before decorating!</a:t>
            </a:r>
            <a:endParaRPr lang="en-GB" sz="2400" dirty="0"/>
          </a:p>
          <a:p>
            <a:pPr marL="457200" indent="-457200">
              <a:buFont typeface="Arial" panose="020B0604020202020204" pitchFamily="34" charset="0"/>
              <a:buChar char="•"/>
            </a:pPr>
            <a:r>
              <a:rPr lang="en-GB" sz="2400" dirty="0"/>
              <a:t>Remove your cup from the mould - carefully hold the clingfilm and ease the cup from the yogurt pot</a:t>
            </a:r>
          </a:p>
          <a:p>
            <a:pPr marL="457200" indent="-457200">
              <a:buFont typeface="Arial" panose="020B0604020202020204" pitchFamily="34" charset="0"/>
              <a:buChar char="•"/>
            </a:pPr>
            <a:r>
              <a:rPr lang="en-GB" sz="2400" dirty="0"/>
              <a:t>Paint your cup</a:t>
            </a:r>
          </a:p>
          <a:p>
            <a:pPr marL="457200" indent="-457200">
              <a:buFont typeface="Arial" panose="020B0604020202020204" pitchFamily="34" charset="0"/>
              <a:buChar char="•"/>
            </a:pPr>
            <a:r>
              <a:rPr lang="en-GB" sz="2400" dirty="0"/>
              <a:t>Add in your own design using felt tips</a:t>
            </a:r>
          </a:p>
          <a:p>
            <a:pPr marL="457200" indent="-457200">
              <a:buFont typeface="Arial" panose="020B0604020202020204" pitchFamily="34" charset="0"/>
              <a:buChar char="•"/>
            </a:pPr>
            <a:r>
              <a:rPr lang="en-GB" sz="2400" dirty="0"/>
              <a:t>Don’t forget to decorate inside your cup</a:t>
            </a:r>
          </a:p>
          <a:p>
            <a:pPr marL="457200" indent="-457200">
              <a:buFont typeface="Arial" panose="020B0604020202020204" pitchFamily="34" charset="0"/>
              <a:buChar char="•"/>
            </a:pPr>
            <a:endParaRPr lang="en-GB" sz="2400" dirty="0"/>
          </a:p>
        </p:txBody>
      </p:sp>
      <p:pic>
        <p:nvPicPr>
          <p:cNvPr id="8" name="Picture 7" descr="A picture containing indoor&#10;&#10;Description automatically generated">
            <a:extLst>
              <a:ext uri="{FF2B5EF4-FFF2-40B4-BE49-F238E27FC236}">
                <a16:creationId xmlns:a16="http://schemas.microsoft.com/office/drawing/2014/main" id="{B2D132A9-915D-BD3F-4C15-39A073BC3A35}"/>
              </a:ext>
            </a:extLst>
          </p:cNvPr>
          <p:cNvPicPr>
            <a:picLocks noChangeAspect="1"/>
          </p:cNvPicPr>
          <p:nvPr/>
        </p:nvPicPr>
        <p:blipFill>
          <a:blip r:embed="rId3"/>
          <a:stretch>
            <a:fillRect/>
          </a:stretch>
        </p:blipFill>
        <p:spPr>
          <a:xfrm>
            <a:off x="4374048" y="1743288"/>
            <a:ext cx="2296865" cy="2268154"/>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9DC8AF11-8EED-0E61-8812-9C42C42BD0AA}"/>
              </a:ext>
            </a:extLst>
          </p:cNvPr>
          <p:cNvPicPr>
            <a:picLocks noChangeAspect="1"/>
          </p:cNvPicPr>
          <p:nvPr/>
        </p:nvPicPr>
        <p:blipFill>
          <a:blip r:embed="rId4"/>
          <a:stretch>
            <a:fillRect/>
          </a:stretch>
        </p:blipFill>
        <p:spPr>
          <a:xfrm>
            <a:off x="6810706" y="2600390"/>
            <a:ext cx="2091092" cy="2415702"/>
          </a:xfrm>
          <a:prstGeom prst="rect">
            <a:avLst/>
          </a:prstGeom>
        </p:spPr>
      </p:pic>
      <p:pic>
        <p:nvPicPr>
          <p:cNvPr id="12" name="Picture 11" descr="A picture containing indoor&#10;&#10;Description automatically generated">
            <a:extLst>
              <a:ext uri="{FF2B5EF4-FFF2-40B4-BE49-F238E27FC236}">
                <a16:creationId xmlns:a16="http://schemas.microsoft.com/office/drawing/2014/main" id="{A0107E09-0E80-21B9-CF14-23FC7DC07A6F}"/>
              </a:ext>
            </a:extLst>
          </p:cNvPr>
          <p:cNvPicPr>
            <a:picLocks noChangeAspect="1"/>
          </p:cNvPicPr>
          <p:nvPr/>
        </p:nvPicPr>
        <p:blipFill>
          <a:blip r:embed="rId5"/>
          <a:stretch>
            <a:fillRect/>
          </a:stretch>
        </p:blipFill>
        <p:spPr>
          <a:xfrm>
            <a:off x="6810706" y="1211339"/>
            <a:ext cx="1393371" cy="1267097"/>
          </a:xfrm>
          <a:prstGeom prst="rect">
            <a:avLst/>
          </a:prstGeom>
        </p:spPr>
      </p:pic>
      <p:pic>
        <p:nvPicPr>
          <p:cNvPr id="14" name="Picture 13" descr="A picture containing cup, tableware, coffee cup, teacup&#10;&#10;Description automatically generated">
            <a:extLst>
              <a:ext uri="{FF2B5EF4-FFF2-40B4-BE49-F238E27FC236}">
                <a16:creationId xmlns:a16="http://schemas.microsoft.com/office/drawing/2014/main" id="{15D4F3C6-4382-0E42-8BCB-62CAD1DEAC1B}"/>
              </a:ext>
            </a:extLst>
          </p:cNvPr>
          <p:cNvPicPr>
            <a:picLocks noChangeAspect="1"/>
          </p:cNvPicPr>
          <p:nvPr/>
        </p:nvPicPr>
        <p:blipFill>
          <a:blip r:embed="rId6"/>
          <a:stretch>
            <a:fillRect/>
          </a:stretch>
        </p:blipFill>
        <p:spPr>
          <a:xfrm>
            <a:off x="4233797" y="4272699"/>
            <a:ext cx="2402569" cy="1539146"/>
          </a:xfrm>
          <a:prstGeom prst="rect">
            <a:avLst/>
          </a:prstGeom>
        </p:spPr>
      </p:pic>
    </p:spTree>
    <p:extLst>
      <p:ext uri="{BB962C8B-B14F-4D97-AF65-F5344CB8AC3E}">
        <p14:creationId xmlns:p14="http://schemas.microsoft.com/office/powerpoint/2010/main" val="1874787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TotalTime>
  <Words>405</Words>
  <Application>Microsoft Office PowerPoint</Application>
  <PresentationFormat>On-screen Show (4:3)</PresentationFormat>
  <Paragraphs>54</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GDS Transport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teacup Presentation</dc:title>
  <dc:subject>How to make a clay tea cup</dc:subject>
  <dc:creator>Attainment in Education Ltd</dc:creator>
  <cp:keywords>clay ideas_x000d_
air dry clay ideas_x000d_
modeling clay ideas_x000d_
easy clay ideas_x000d_
clay teacup_x000d_
clay art ideas_x000d_
clay sculpture ideas_x000d_
cute clay ideas_x000d_
clay projects_x000d_
air dry clay projects_x000d_
clay ideas for adults_x000d_
clay ideas for beginners_x000d_
clay making ideas_x000d_
hand building pottery ideas_x000d_
air dry clay ideas for adults_x000d_
clay pot ideas_x000d_
dry clay ideas_x000d_
simple clay ideas_x000d_
hand built pottery ideas for beginners_x000d_
easy air dry clay ideas_x000d_
modelling clay ideas for beginners_x000d_
easy clay ideas for beginners_x000d_
easy modeling clay ideas_x000d_
clay pottery ideas_x000d_
easy cute clay ideas_x000d_
designs for clay pots_x000d_
easy clay projects for beginners_x000d_
clay pot painting ideas_x000d_
clay design ideas_x000d_
cool clay ideas_x000d_
clay project ideas_x000d_
clay ideas easy_x000d_
aesthetic clay ideas_x000d_
decorating clay pots ideas_x000d_
sculpey clay ideas_x000d_
molding clay ideas_x000d_
clay pot painting designs_x000d_
easy clay projects_x000d_
diy clay projects_x000d_
small clay ideas_x000d_
clay sculpture ideas for beginners_x000d_
clay painting ideas_x000d_
coil pottery ideas_x000d_
clay bowl ideas_x000d_
hand built pottery ideas_x000d_
ceramics projects_x000d_
clay gift ideas_x000d_
clay mug ideas_x000d_
air dry clay ideas pinterest_x000d_
clay pot designs ideas_x000d_
pinterest clay ideas_x000d_
air dry clay sculpture ideas_x000d_
coil pots ideas_x000d_
sculp</cp:keywords>
  <cp:lastModifiedBy>Holly Margerison-Smith</cp:lastModifiedBy>
  <cp:revision>67</cp:revision>
  <dcterms:created xsi:type="dcterms:W3CDTF">2017-06-28T15:11:57Z</dcterms:created>
  <dcterms:modified xsi:type="dcterms:W3CDTF">2023-03-13T14:34:20Z</dcterms:modified>
</cp:coreProperties>
</file>