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7" r:id="rId2"/>
    <p:sldId id="258" r:id="rId3"/>
    <p:sldId id="273" r:id="rId4"/>
    <p:sldId id="260" r:id="rId5"/>
    <p:sldId id="261" r:id="rId6"/>
    <p:sldId id="262" r:id="rId7"/>
    <p:sldId id="265" r:id="rId8"/>
    <p:sldId id="263" r:id="rId9"/>
    <p:sldId id="269" r:id="rId10"/>
    <p:sldId id="267" r:id="rId11"/>
    <p:sldId id="268" r:id="rId12"/>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84"/>
    <p:restoredTop sz="76904" autoAdjust="0"/>
  </p:normalViewPr>
  <p:slideViewPr>
    <p:cSldViewPr snapToGrid="0" snapToObjects="1">
      <p:cViewPr varScale="1">
        <p:scale>
          <a:sx n="87" d="100"/>
          <a:sy n="87" d="100"/>
        </p:scale>
        <p:origin x="1902" y="96"/>
      </p:cViewPr>
      <p:guideLst>
        <p:guide orient="horz" pos="2160"/>
        <p:guide pos="2880"/>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EA3F3DB-661F-4333-A0CB-545784DD0186}" type="datetimeFigureOut">
              <a:rPr lang="en-GB" smtClean="0"/>
              <a:t>13/03/2023</a:t>
            </a:fld>
            <a:endParaRPr lang="en-GB" dirty="0"/>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9FAD2273-74D6-40EF-A458-75E4AFD88CD9}" type="slidenum">
              <a:rPr lang="en-GB" smtClean="0"/>
              <a:t>‹#›</a:t>
            </a:fld>
            <a:endParaRPr lang="en-GB" dirty="0"/>
          </a:p>
        </p:txBody>
      </p:sp>
    </p:spTree>
    <p:extLst>
      <p:ext uri="{BB962C8B-B14F-4D97-AF65-F5344CB8AC3E}">
        <p14:creationId xmlns:p14="http://schemas.microsoft.com/office/powerpoint/2010/main" val="295474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D25F41-97E7-4F39-B782-7CCA9D3B1661}" type="slidenum">
              <a:rPr lang="en-GB" smtClean="0"/>
              <a:t>3</a:t>
            </a:fld>
            <a:endParaRPr lang="en-GB" dirty="0"/>
          </a:p>
        </p:txBody>
      </p:sp>
    </p:spTree>
    <p:extLst>
      <p:ext uri="{BB962C8B-B14F-4D97-AF65-F5344CB8AC3E}">
        <p14:creationId xmlns:p14="http://schemas.microsoft.com/office/powerpoint/2010/main" val="222388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5</a:t>
            </a:fld>
            <a:endParaRPr lang="en-GB" dirty="0"/>
          </a:p>
        </p:txBody>
      </p:sp>
    </p:spTree>
    <p:extLst>
      <p:ext uri="{BB962C8B-B14F-4D97-AF65-F5344CB8AC3E}">
        <p14:creationId xmlns:p14="http://schemas.microsoft.com/office/powerpoint/2010/main" val="258911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working in a group then everyone sit round a table next to each other as if you were going to have a sit down party.</a:t>
            </a:r>
          </a:p>
          <a:p>
            <a:r>
              <a:rPr lang="en-GB" dirty="0"/>
              <a:t>When you eat you need to use your elbows for the knives and forks and to reach for your drink. Do you have enough room? Wave your elbows (carefully) to experiment.</a:t>
            </a:r>
          </a:p>
          <a:p>
            <a:r>
              <a:rPr lang="en-GB" dirty="0"/>
              <a:t>How close together can you get before you are bumping into each other?</a:t>
            </a:r>
          </a:p>
          <a:p>
            <a:r>
              <a:rPr lang="en-GB" dirty="0"/>
              <a:t>Use a ruler to measure the space you need to eat comfortably.</a:t>
            </a:r>
          </a:p>
          <a:p>
            <a:endParaRPr lang="en-GB" dirty="0"/>
          </a:p>
        </p:txBody>
      </p:sp>
      <p:sp>
        <p:nvSpPr>
          <p:cNvPr id="4" name="Slide Number Placeholder 3"/>
          <p:cNvSpPr>
            <a:spLocks noGrp="1"/>
          </p:cNvSpPr>
          <p:nvPr>
            <p:ph type="sldNum" sz="quarter" idx="10"/>
          </p:nvPr>
        </p:nvSpPr>
        <p:spPr/>
        <p:txBody>
          <a:bodyPr/>
          <a:lstStyle/>
          <a:p>
            <a:fld id="{9FAD2273-74D6-40EF-A458-75E4AFD88CD9}" type="slidenum">
              <a:rPr lang="en-GB" smtClean="0"/>
              <a:t>6</a:t>
            </a:fld>
            <a:endParaRPr lang="en-GB" dirty="0"/>
          </a:p>
        </p:txBody>
      </p:sp>
    </p:spTree>
    <p:extLst>
      <p:ext uri="{BB962C8B-B14F-4D97-AF65-F5344CB8AC3E}">
        <p14:creationId xmlns:p14="http://schemas.microsoft.com/office/powerpoint/2010/main" val="401374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7</a:t>
            </a:fld>
            <a:endParaRPr lang="en-GB" dirty="0"/>
          </a:p>
        </p:txBody>
      </p:sp>
    </p:spTree>
    <p:extLst>
      <p:ext uri="{BB962C8B-B14F-4D97-AF65-F5344CB8AC3E}">
        <p14:creationId xmlns:p14="http://schemas.microsoft.com/office/powerpoint/2010/main" val="252970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9</a:t>
            </a:fld>
            <a:endParaRPr lang="en-GB" dirty="0"/>
          </a:p>
        </p:txBody>
      </p:sp>
    </p:spTree>
    <p:extLst>
      <p:ext uri="{BB962C8B-B14F-4D97-AF65-F5344CB8AC3E}">
        <p14:creationId xmlns:p14="http://schemas.microsoft.com/office/powerpoint/2010/main" val="2239223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AD2273-74D6-40EF-A458-75E4AFD88CD9}" type="slidenum">
              <a:rPr lang="en-GB" smtClean="0"/>
              <a:t>10</a:t>
            </a:fld>
            <a:endParaRPr lang="en-GB" dirty="0"/>
          </a:p>
        </p:txBody>
      </p:sp>
    </p:spTree>
    <p:extLst>
      <p:ext uri="{BB962C8B-B14F-4D97-AF65-F5344CB8AC3E}">
        <p14:creationId xmlns:p14="http://schemas.microsoft.com/office/powerpoint/2010/main" val="406181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AD2273-74D6-40EF-A458-75E4AFD88CD9}" type="slidenum">
              <a:rPr lang="en-GB" smtClean="0"/>
              <a:t>11</a:t>
            </a:fld>
            <a:endParaRPr lang="en-GB" dirty="0"/>
          </a:p>
        </p:txBody>
      </p:sp>
    </p:spTree>
    <p:extLst>
      <p:ext uri="{BB962C8B-B14F-4D97-AF65-F5344CB8AC3E}">
        <p14:creationId xmlns:p14="http://schemas.microsoft.com/office/powerpoint/2010/main" val="123576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32933"/>
            <a:ext cx="7886700" cy="6577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510" y="1035727"/>
            <a:ext cx="8978747" cy="769441"/>
          </a:xfrm>
          <a:prstGeom prst="rect">
            <a:avLst/>
          </a:prstGeom>
          <a:noFill/>
        </p:spPr>
        <p:txBody>
          <a:bodyPr wrap="square" rtlCol="0">
            <a:spAutoFit/>
          </a:bodyPr>
          <a:lstStyle/>
          <a:p>
            <a:pPr algn="ctr"/>
            <a:r>
              <a:rPr lang="en-GB" sz="4400" b="1" dirty="0">
                <a:solidFill>
                  <a:schemeClr val="accent6"/>
                </a:solidFill>
                <a:latin typeface="Arial"/>
                <a:cs typeface="Arial"/>
              </a:rPr>
              <a:t>Design a place setting for a party</a:t>
            </a:r>
            <a:endParaRPr lang="en-US" sz="4400" b="1" dirty="0">
              <a:solidFill>
                <a:schemeClr val="accent6"/>
              </a:solidFill>
              <a:latin typeface="Arial"/>
              <a:cs typeface="Aria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2656" y="2101938"/>
            <a:ext cx="4758687" cy="317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6DC60A3-752F-4355-B71F-61B141DF7F41}"/>
              </a:ext>
            </a:extLst>
          </p:cNvPr>
          <p:cNvSpPr txBox="1"/>
          <p:nvPr/>
        </p:nvSpPr>
        <p:spPr>
          <a:xfrm>
            <a:off x="302753" y="5422163"/>
            <a:ext cx="8448262" cy="400110"/>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sz="2000" dirty="0"/>
              <a:t>Creating a place setting for a party e.g. the coronation of King Charles III</a:t>
            </a:r>
          </a:p>
        </p:txBody>
      </p:sp>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32933"/>
            <a:ext cx="9144000" cy="657756"/>
          </a:xfrm>
        </p:spPr>
        <p:txBody>
          <a:bodyPr vert="horz" lIns="91440" tIns="45720" rIns="91440" bIns="45720" rtlCol="0" anchor="ctr">
            <a:normAutofit/>
          </a:bodyPr>
          <a:lstStyle/>
          <a:p>
            <a:r>
              <a:rPr lang="en-GB" sz="3200" b="1" dirty="0">
                <a:latin typeface="+mn-lt"/>
                <a:ea typeface="+mn-ea"/>
                <a:cs typeface="+mn-cs"/>
              </a:rPr>
              <a:t>Let’s make!</a:t>
            </a:r>
            <a:r>
              <a:rPr lang="en-GB" sz="3200" dirty="0"/>
              <a:t>⚠</a:t>
            </a:r>
            <a:endParaRPr lang="en-GB" sz="3200" b="1" dirty="0">
              <a:latin typeface="+mn-lt"/>
              <a:ea typeface="+mn-ea"/>
              <a:cs typeface="+mn-cs"/>
            </a:endParaRPr>
          </a:p>
        </p:txBody>
      </p:sp>
      <p:sp>
        <p:nvSpPr>
          <p:cNvPr id="3" name="Content Placeholder 2"/>
          <p:cNvSpPr>
            <a:spLocks noGrp="1"/>
          </p:cNvSpPr>
          <p:nvPr>
            <p:ph idx="1"/>
          </p:nvPr>
        </p:nvSpPr>
        <p:spPr>
          <a:xfrm>
            <a:off x="118534" y="1822981"/>
            <a:ext cx="9025467" cy="3538233"/>
          </a:xfrm>
        </p:spPr>
        <p:txBody>
          <a:bodyPr>
            <a:noAutofit/>
          </a:bodyPr>
          <a:lstStyle/>
          <a:p>
            <a:pPr marL="0" indent="0">
              <a:buNone/>
            </a:pPr>
            <a:r>
              <a:rPr lang="en-GB" sz="2400" dirty="0"/>
              <a:t>Make the items for your place setting. Some hints:</a:t>
            </a:r>
          </a:p>
          <a:p>
            <a:pPr marL="514350" indent="-514350">
              <a:buFont typeface="+mj-lt"/>
              <a:buAutoNum type="arabicPeriod"/>
            </a:pPr>
            <a:r>
              <a:rPr lang="en-GB" sz="2400" dirty="0"/>
              <a:t>Use card to make plates, coasters and cutlery.</a:t>
            </a:r>
          </a:p>
          <a:p>
            <a:pPr marL="514350" indent="-514350">
              <a:buFont typeface="+mj-lt"/>
              <a:buAutoNum type="arabicPeriod"/>
            </a:pPr>
            <a:r>
              <a:rPr lang="en-GB" sz="2400" dirty="0"/>
              <a:t>Use paper to make napkins.</a:t>
            </a:r>
          </a:p>
          <a:p>
            <a:pPr marL="514350" indent="-514350">
              <a:buFont typeface="+mj-lt"/>
              <a:buAutoNum type="arabicPeriod"/>
            </a:pPr>
            <a:r>
              <a:rPr lang="en-GB" sz="2400" dirty="0"/>
              <a:t>Stick items in the correct place on your setting.</a:t>
            </a:r>
          </a:p>
          <a:p>
            <a:pPr marL="514350" indent="-514350">
              <a:buFont typeface="+mj-lt"/>
              <a:buAutoNum type="arabicPeriod"/>
            </a:pPr>
            <a:r>
              <a:rPr lang="en-GB" sz="2400" dirty="0"/>
              <a:t>Add designs to each item to make them interesting!</a:t>
            </a:r>
          </a:p>
          <a:p>
            <a:pPr marL="0" indent="0">
              <a:buNone/>
            </a:pPr>
            <a:endParaRPr lang="en-GB" sz="2400" dirty="0"/>
          </a:p>
          <a:p>
            <a:pPr marL="0" indent="0">
              <a:buNone/>
            </a:pPr>
            <a:r>
              <a:rPr lang="en-GB" sz="2400" b="1" dirty="0"/>
              <a:t>Show your place setting to your group and arrange them all on a table to see how they look.</a:t>
            </a:r>
          </a:p>
          <a:p>
            <a:endParaRPr lang="en-GB" sz="2400" dirty="0"/>
          </a:p>
        </p:txBody>
      </p:sp>
      <p:sp>
        <p:nvSpPr>
          <p:cNvPr id="4" name="Rectangle 3"/>
          <p:cNvSpPr/>
          <p:nvPr/>
        </p:nvSpPr>
        <p:spPr>
          <a:xfrm>
            <a:off x="5261430" y="5640401"/>
            <a:ext cx="3882571" cy="369332"/>
          </a:xfrm>
          <a:prstGeom prst="rect">
            <a:avLst/>
          </a:prstGeom>
        </p:spPr>
        <p:txBody>
          <a:bodyPr wrap="square">
            <a:spAutoFit/>
          </a:bodyPr>
          <a:lstStyle/>
          <a:p>
            <a:r>
              <a:rPr lang="en-GB" dirty="0">
                <a:solidFill>
                  <a:srgbClr val="FF0000"/>
                </a:solidFill>
              </a:rPr>
              <a:t>⚠ Be careful when using the scissors</a:t>
            </a:r>
          </a:p>
        </p:txBody>
      </p:sp>
    </p:spTree>
    <p:extLst>
      <p:ext uri="{BB962C8B-B14F-4D97-AF65-F5344CB8AC3E}">
        <p14:creationId xmlns:p14="http://schemas.microsoft.com/office/powerpoint/2010/main" val="330581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1064616"/>
            <a:ext cx="2981858" cy="591347"/>
          </a:xfrm>
        </p:spPr>
        <p:txBody>
          <a:bodyPr vert="horz" lIns="91440" tIns="45720" rIns="91440" bIns="45720" rtlCol="0" anchor="ctr">
            <a:normAutofit/>
          </a:bodyPr>
          <a:lstStyle/>
          <a:p>
            <a:pPr>
              <a:spcBef>
                <a:spcPts val="1000"/>
              </a:spcBef>
              <a:buFont typeface="Arial" panose="020B0604020202020204" pitchFamily="34" charset="0"/>
            </a:pPr>
            <a:r>
              <a:rPr lang="en-GB" sz="3600" b="1" dirty="0">
                <a:latin typeface="+mn-lt"/>
                <a:ea typeface="+mn-ea"/>
                <a:cs typeface="+mn-cs"/>
              </a:rPr>
              <a:t>Template</a:t>
            </a:r>
          </a:p>
        </p:txBody>
      </p:sp>
      <p:grpSp>
        <p:nvGrpSpPr>
          <p:cNvPr id="11" name="Group 10"/>
          <p:cNvGrpSpPr/>
          <p:nvPr/>
        </p:nvGrpSpPr>
        <p:grpSpPr>
          <a:xfrm>
            <a:off x="884766" y="1780913"/>
            <a:ext cx="7374467" cy="4199467"/>
            <a:chOff x="787400" y="1557865"/>
            <a:chExt cx="7374467" cy="4199467"/>
          </a:xfrm>
        </p:grpSpPr>
        <p:sp>
          <p:nvSpPr>
            <p:cNvPr id="4" name="Rectangle 3"/>
            <p:cNvSpPr/>
            <p:nvPr/>
          </p:nvSpPr>
          <p:spPr>
            <a:xfrm>
              <a:off x="787400" y="1557865"/>
              <a:ext cx="7374467" cy="4199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grpSp>
          <p:nvGrpSpPr>
            <p:cNvPr id="5" name="Group 4"/>
            <p:cNvGrpSpPr/>
            <p:nvPr/>
          </p:nvGrpSpPr>
          <p:grpSpPr>
            <a:xfrm>
              <a:off x="2474645" y="1942431"/>
              <a:ext cx="3997917" cy="3601465"/>
              <a:chOff x="1510242" y="2968889"/>
              <a:chExt cx="1656821" cy="1740694"/>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242" y="3374496"/>
                <a:ext cx="19685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538" y="3307820"/>
                <a:ext cx="1365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092" y="2968889"/>
                <a:ext cx="1289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Oval 5"/>
            <p:cNvSpPr/>
            <p:nvPr/>
          </p:nvSpPr>
          <p:spPr>
            <a:xfrm>
              <a:off x="6854280" y="1780913"/>
              <a:ext cx="1104546" cy="10614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grpSp>
          <p:nvGrpSpPr>
            <p:cNvPr id="8" name="Group 7"/>
            <p:cNvGrpSpPr/>
            <p:nvPr/>
          </p:nvGrpSpPr>
          <p:grpSpPr>
            <a:xfrm>
              <a:off x="1396525" y="3192043"/>
              <a:ext cx="966477" cy="2130499"/>
              <a:chOff x="660400" y="1710267"/>
              <a:chExt cx="1828800" cy="3708400"/>
            </a:xfrm>
          </p:grpSpPr>
          <p:sp>
            <p:nvSpPr>
              <p:cNvPr id="7" name="Isosceles Triangle 6"/>
              <p:cNvSpPr/>
              <p:nvPr/>
            </p:nvSpPr>
            <p:spPr>
              <a:xfrm rot="10800000">
                <a:off x="660400" y="2082800"/>
                <a:ext cx="1828800" cy="3302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sp>
            <p:nvSpPr>
              <p:cNvPr id="12" name="Isosceles Triangle 11"/>
              <p:cNvSpPr/>
              <p:nvPr/>
            </p:nvSpPr>
            <p:spPr>
              <a:xfrm rot="10800000">
                <a:off x="800100" y="1710267"/>
                <a:ext cx="1549400" cy="3708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grpSp>
        <p:sp>
          <p:nvSpPr>
            <p:cNvPr id="10" name="Horizontal Scroll 9"/>
            <p:cNvSpPr/>
            <p:nvPr/>
          </p:nvSpPr>
          <p:spPr>
            <a:xfrm rot="14343930">
              <a:off x="1366346" y="1730358"/>
              <a:ext cx="901809" cy="992364"/>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grpSp>
    </p:spTree>
    <p:extLst>
      <p:ext uri="{BB962C8B-B14F-4D97-AF65-F5344CB8AC3E}">
        <p14:creationId xmlns:p14="http://schemas.microsoft.com/office/powerpoint/2010/main" val="401829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E1DD89-6A44-4CD0-AF54-5C68F2078D8C}"/>
              </a:ext>
            </a:extLst>
          </p:cNvPr>
          <p:cNvSpPr txBox="1"/>
          <p:nvPr/>
        </p:nvSpPr>
        <p:spPr>
          <a:xfrm>
            <a:off x="384481" y="1129247"/>
            <a:ext cx="8375037"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475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55521B-77D7-490B-84D8-5993CA04E429}"/>
              </a:ext>
            </a:extLst>
          </p:cNvPr>
          <p:cNvSpPr txBox="1">
            <a:spLocks/>
          </p:cNvSpPr>
          <p:nvPr/>
        </p:nvSpPr>
        <p:spPr>
          <a:xfrm>
            <a:off x="190459" y="1101343"/>
            <a:ext cx="6764523" cy="6085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Design brief</a:t>
            </a:r>
          </a:p>
        </p:txBody>
      </p:sp>
      <p:sp>
        <p:nvSpPr>
          <p:cNvPr id="4" name="TextBox 3">
            <a:extLst>
              <a:ext uri="{FF2B5EF4-FFF2-40B4-BE49-F238E27FC236}">
                <a16:creationId xmlns:a16="http://schemas.microsoft.com/office/drawing/2014/main" id="{687DC7D9-A86A-4D59-BBB0-0BEC06434487}"/>
              </a:ext>
            </a:extLst>
          </p:cNvPr>
          <p:cNvSpPr txBox="1"/>
          <p:nvPr/>
        </p:nvSpPr>
        <p:spPr>
          <a:xfrm>
            <a:off x="270386" y="1905506"/>
            <a:ext cx="8603226" cy="3416320"/>
          </a:xfrm>
          <a:prstGeom prst="rect">
            <a:avLst/>
          </a:prstGeom>
          <a:noFill/>
        </p:spPr>
        <p:txBody>
          <a:bodyPr wrap="square">
            <a:spAutoFit/>
          </a:bodyPr>
          <a:lstStyle/>
          <a:p>
            <a:pPr marL="342900" indent="-342900" algn="l">
              <a:buFont typeface="Arial" panose="020B0604020202020204" pitchFamily="34" charset="0"/>
              <a:buChar char="•"/>
            </a:pPr>
            <a:r>
              <a:rPr lang="en-GB" sz="2400" i="0" dirty="0">
                <a:solidFill>
                  <a:srgbClr val="0B0C0C"/>
                </a:solidFill>
                <a:effectLst/>
              </a:rPr>
              <a:t>The coronation of King Charles III will take place on Saturday 6 May 2023</a:t>
            </a:r>
          </a:p>
          <a:p>
            <a:pPr marL="342900" indent="-342900" algn="l">
              <a:buFont typeface="Arial" panose="020B0604020202020204" pitchFamily="34" charset="0"/>
              <a:buChar char="•"/>
            </a:pPr>
            <a:r>
              <a:rPr lang="en-GB" sz="2400" dirty="0">
                <a:solidFill>
                  <a:srgbClr val="0B0C0C"/>
                </a:solidFill>
              </a:rPr>
              <a:t>There will be a bank holiday on Monday 8 May</a:t>
            </a:r>
            <a:endParaRPr lang="en-GB" sz="2400" i="0" dirty="0">
              <a:solidFill>
                <a:srgbClr val="0B0C0C"/>
              </a:solidFill>
              <a:effectLst/>
            </a:endParaRPr>
          </a:p>
          <a:p>
            <a:pPr marL="342900" indent="-342900" algn="l">
              <a:buFont typeface="Arial" panose="020B0604020202020204" pitchFamily="34" charset="0"/>
              <a:buChar char="•"/>
            </a:pPr>
            <a:r>
              <a:rPr lang="en-GB" sz="2400" dirty="0">
                <a:solidFill>
                  <a:srgbClr val="0B0C0C"/>
                </a:solidFill>
              </a:rPr>
              <a:t>Lots of </a:t>
            </a:r>
            <a:r>
              <a:rPr lang="en-GB" sz="2400" i="0" dirty="0">
                <a:solidFill>
                  <a:srgbClr val="0B0C0C"/>
                </a:solidFill>
                <a:effectLst/>
              </a:rPr>
              <a:t>public events will take place to celebrate this historic event</a:t>
            </a:r>
          </a:p>
          <a:p>
            <a:pPr algn="l"/>
            <a:endParaRPr lang="en-GB" sz="2400" i="0" dirty="0">
              <a:solidFill>
                <a:srgbClr val="0B0C0C"/>
              </a:solidFill>
              <a:effectLst/>
            </a:endParaRPr>
          </a:p>
          <a:p>
            <a:pPr algn="l"/>
            <a:r>
              <a:rPr lang="en-GB" sz="2400" dirty="0">
                <a:solidFill>
                  <a:srgbClr val="0B0C0C"/>
                </a:solidFill>
              </a:rPr>
              <a:t>Your task:</a:t>
            </a:r>
            <a:endParaRPr lang="en-GB" sz="2400" i="0" dirty="0">
              <a:solidFill>
                <a:srgbClr val="0B0C0C"/>
              </a:solidFill>
              <a:effectLst/>
            </a:endParaRPr>
          </a:p>
          <a:p>
            <a:pPr marL="342900" indent="-342900" algn="l">
              <a:buFont typeface="Arial" panose="020B0604020202020204" pitchFamily="34" charset="0"/>
              <a:buChar char="•"/>
            </a:pPr>
            <a:r>
              <a:rPr lang="en-GB" sz="2400" b="1" dirty="0">
                <a:effectLst/>
              </a:rPr>
              <a:t>Design a place setting that could be used at a party to </a:t>
            </a:r>
            <a:r>
              <a:rPr lang="en-GB" sz="2400" b="1" dirty="0"/>
              <a:t>celebrate the occasion</a:t>
            </a:r>
          </a:p>
        </p:txBody>
      </p:sp>
    </p:spTree>
    <p:extLst>
      <p:ext uri="{BB962C8B-B14F-4D97-AF65-F5344CB8AC3E}">
        <p14:creationId xmlns:p14="http://schemas.microsoft.com/office/powerpoint/2010/main" val="3274753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096785"/>
            <a:ext cx="1769533" cy="176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Table Setting, Place Setting, Table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443" y="3305702"/>
            <a:ext cx="3978546" cy="266805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191" y="1308452"/>
            <a:ext cx="3969808" cy="264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3428823"/>
            <a:ext cx="3817408" cy="254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4231" y="1247068"/>
            <a:ext cx="3267165" cy="261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60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2305" y="886334"/>
            <a:ext cx="8228161" cy="832399"/>
          </a:xfrm>
          <a:prstGeom prst="rect">
            <a:avLst/>
          </a:prstGeom>
        </p:spPr>
        <p:txBody>
          <a:bodyPr vert="horz" lIns="91440" tIns="45720" rIns="91440" bIns="45720" rtlCol="0" anchor="ctr">
            <a:normAutofit/>
          </a:bodyPr>
          <a:lstStyle>
            <a:lvl1pPr>
              <a:lnSpc>
                <a:spcPct val="90000"/>
              </a:lnSpc>
              <a:spcBef>
                <a:spcPts val="1000"/>
              </a:spcBef>
              <a:buFont typeface="Arial" panose="020B0604020202020204" pitchFamily="34" charset="0"/>
              <a:buNone/>
              <a:defRPr sz="3600" b="1"/>
            </a:lvl1pPr>
          </a:lstStyle>
          <a:p>
            <a:r>
              <a:rPr lang="en-GB" dirty="0"/>
              <a:t>What do we need?</a:t>
            </a:r>
          </a:p>
        </p:txBody>
      </p:sp>
      <p:sp>
        <p:nvSpPr>
          <p:cNvPr id="6" name="Content Placeholder 2"/>
          <p:cNvSpPr txBox="1">
            <a:spLocks/>
          </p:cNvSpPr>
          <p:nvPr/>
        </p:nvSpPr>
        <p:spPr>
          <a:xfrm>
            <a:off x="162305" y="1551215"/>
            <a:ext cx="8802081" cy="4195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Other than food and drink, what things might be on the table in front of you at a party?</a:t>
            </a:r>
          </a:p>
          <a:p>
            <a:r>
              <a:rPr lang="en-GB" sz="2400" dirty="0"/>
              <a:t>Why would these things be there?</a:t>
            </a:r>
          </a:p>
          <a:p>
            <a:r>
              <a:rPr lang="en-GB" sz="2400" dirty="0"/>
              <a:t>Make a list of the things you need in the place setting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262" y="3222527"/>
            <a:ext cx="4099452" cy="274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D0057B8-CCDB-4720-912D-0ED7139195C3}"/>
              </a:ext>
            </a:extLst>
          </p:cNvPr>
          <p:cNvPicPr>
            <a:picLocks noChangeAspect="1"/>
          </p:cNvPicPr>
          <p:nvPr/>
        </p:nvPicPr>
        <p:blipFill>
          <a:blip r:embed="rId4"/>
          <a:stretch>
            <a:fillRect/>
          </a:stretch>
        </p:blipFill>
        <p:spPr>
          <a:xfrm>
            <a:off x="5929795" y="3342399"/>
            <a:ext cx="2062451" cy="2629267"/>
          </a:xfrm>
          <a:prstGeom prst="rect">
            <a:avLst/>
          </a:prstGeom>
        </p:spPr>
      </p:pic>
    </p:spTree>
    <p:extLst>
      <p:ext uri="{BB962C8B-B14F-4D97-AF65-F5344CB8AC3E}">
        <p14:creationId xmlns:p14="http://schemas.microsoft.com/office/powerpoint/2010/main" val="282166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32933"/>
            <a:ext cx="9144000" cy="657756"/>
          </a:xfrm>
        </p:spPr>
        <p:txBody>
          <a:bodyPr vert="horz" lIns="91440" tIns="45720" rIns="91440" bIns="45720" rtlCol="0" anchor="ctr">
            <a:normAutofit/>
          </a:bodyPr>
          <a:lstStyle/>
          <a:p>
            <a:pPr>
              <a:spcBef>
                <a:spcPts val="1000"/>
              </a:spcBef>
              <a:buFont typeface="Arial" panose="020B0604020202020204" pitchFamily="34" charset="0"/>
            </a:pPr>
            <a:r>
              <a:rPr lang="en-GB" sz="3600" b="1" dirty="0">
                <a:latin typeface="+mn-lt"/>
                <a:ea typeface="+mn-ea"/>
                <a:cs typeface="+mn-cs"/>
              </a:rPr>
              <a:t>How much space will each person need?</a:t>
            </a:r>
          </a:p>
        </p:txBody>
      </p:sp>
      <p:sp>
        <p:nvSpPr>
          <p:cNvPr id="3" name="Content Placeholder 2"/>
          <p:cNvSpPr>
            <a:spLocks noGrp="1"/>
          </p:cNvSpPr>
          <p:nvPr>
            <p:ph idx="1"/>
          </p:nvPr>
        </p:nvSpPr>
        <p:spPr>
          <a:xfrm>
            <a:off x="304800" y="1981200"/>
            <a:ext cx="8746067" cy="2582334"/>
          </a:xfrm>
        </p:spPr>
        <p:txBody>
          <a:bodyPr>
            <a:normAutofit/>
          </a:bodyPr>
          <a:lstStyle/>
          <a:p>
            <a:r>
              <a:rPr lang="en-GB" dirty="0"/>
              <a:t>Sit round a table with some friends.</a:t>
            </a:r>
          </a:p>
          <a:p>
            <a:r>
              <a:rPr lang="en-GB" dirty="0"/>
              <a:t>How close together can you get before you are bumping into each other?</a:t>
            </a:r>
          </a:p>
          <a:p>
            <a:r>
              <a:rPr lang="en-GB" dirty="0"/>
              <a:t>Use a ruler to measure the space you need to eat comfortably.</a:t>
            </a:r>
          </a:p>
        </p:txBody>
      </p:sp>
      <p:sp>
        <p:nvSpPr>
          <p:cNvPr id="4" name="Rectangle 3"/>
          <p:cNvSpPr/>
          <p:nvPr/>
        </p:nvSpPr>
        <p:spPr>
          <a:xfrm>
            <a:off x="3455611" y="4569964"/>
            <a:ext cx="5688390" cy="1815882"/>
          </a:xfrm>
          <a:prstGeom prst="rect">
            <a:avLst/>
          </a:prstGeom>
        </p:spPr>
        <p:txBody>
          <a:bodyPr wrap="square">
            <a:spAutoFit/>
          </a:bodyPr>
          <a:lstStyle/>
          <a:p>
            <a:r>
              <a:rPr lang="en-GB" sz="2800" dirty="0">
                <a:solidFill>
                  <a:srgbClr val="FF0000"/>
                </a:solidFill>
              </a:rPr>
              <a:t>⚠ Be careful not to be too close to anyone with those elbows as you pretend to eat!</a:t>
            </a:r>
            <a:br>
              <a:rPr lang="en-GB" sz="2800" dirty="0">
                <a:solidFill>
                  <a:srgbClr val="FF0000"/>
                </a:solidFill>
              </a:rPr>
            </a:br>
            <a:endParaRPr lang="en-GB" sz="2800" dirty="0">
              <a:solidFill>
                <a:srgbClr val="FF0000"/>
              </a:solidFill>
            </a:endParaRPr>
          </a:p>
        </p:txBody>
      </p:sp>
    </p:spTree>
    <p:extLst>
      <p:ext uri="{BB962C8B-B14F-4D97-AF65-F5344CB8AC3E}">
        <p14:creationId xmlns:p14="http://schemas.microsoft.com/office/powerpoint/2010/main" val="410529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32933"/>
            <a:ext cx="9144000" cy="657756"/>
          </a:xfrm>
        </p:spPr>
        <p:txBody>
          <a:bodyPr vert="horz" lIns="91440" tIns="45720" rIns="91440" bIns="45720" rtlCol="0" anchor="ctr">
            <a:normAutofit/>
          </a:bodyPr>
          <a:lstStyle/>
          <a:p>
            <a:pPr>
              <a:spcBef>
                <a:spcPts val="1000"/>
              </a:spcBef>
              <a:buFont typeface="Arial" panose="020B0604020202020204" pitchFamily="34" charset="0"/>
            </a:pPr>
            <a:r>
              <a:rPr lang="en-GB" sz="3600" b="1" dirty="0">
                <a:latin typeface="+mn-lt"/>
                <a:ea typeface="+mn-ea"/>
                <a:cs typeface="+mn-cs"/>
              </a:rPr>
              <a:t>How much space will your place setting need?</a:t>
            </a:r>
          </a:p>
        </p:txBody>
      </p:sp>
      <p:sp>
        <p:nvSpPr>
          <p:cNvPr id="3" name="Content Placeholder 2"/>
          <p:cNvSpPr>
            <a:spLocks noGrp="1"/>
          </p:cNvSpPr>
          <p:nvPr>
            <p:ph idx="1"/>
          </p:nvPr>
        </p:nvSpPr>
        <p:spPr>
          <a:xfrm>
            <a:off x="262467" y="1670581"/>
            <a:ext cx="8610600" cy="4408486"/>
          </a:xfrm>
        </p:spPr>
        <p:txBody>
          <a:bodyPr>
            <a:normAutofit/>
          </a:bodyPr>
          <a:lstStyle/>
          <a:p>
            <a:pPr marL="0" indent="0">
              <a:buNone/>
            </a:pPr>
            <a:endParaRPr lang="en-GB" sz="2400" dirty="0"/>
          </a:p>
          <a:p>
            <a:pPr marL="0" indent="0">
              <a:buNone/>
            </a:pPr>
            <a:r>
              <a:rPr lang="en-GB" sz="2400" dirty="0"/>
              <a:t>Measure the items that need to be included in your place setting. For example: </a:t>
            </a:r>
          </a:p>
          <a:p>
            <a:r>
              <a:rPr lang="en-GB" sz="2400" dirty="0"/>
              <a:t>The diameter of a plate</a:t>
            </a:r>
          </a:p>
          <a:p>
            <a:r>
              <a:rPr lang="en-GB" sz="2400" dirty="0"/>
              <a:t>The diameter of a cup</a:t>
            </a:r>
          </a:p>
          <a:p>
            <a:r>
              <a:rPr lang="en-GB" sz="2400" dirty="0"/>
              <a:t>The length and width of each piece of cutlery.</a:t>
            </a:r>
          </a:p>
          <a:p>
            <a:r>
              <a:rPr lang="en-GB" sz="2400" dirty="0"/>
              <a:t>Keep a note of the measurements!</a:t>
            </a:r>
          </a:p>
        </p:txBody>
      </p:sp>
      <p:pic>
        <p:nvPicPr>
          <p:cNvPr id="5" name="Picture 4" descr="A picture containing text&#10;&#10;Description automatically generated">
            <a:extLst>
              <a:ext uri="{FF2B5EF4-FFF2-40B4-BE49-F238E27FC236}">
                <a16:creationId xmlns:a16="http://schemas.microsoft.com/office/drawing/2014/main" id="{8EB78ABD-376A-4A16-93A2-1C16AA2F0E2E}"/>
              </a:ext>
            </a:extLst>
          </p:cNvPr>
          <p:cNvPicPr>
            <a:picLocks noChangeAspect="1"/>
          </p:cNvPicPr>
          <p:nvPr/>
        </p:nvPicPr>
        <p:blipFill rotWithShape="1">
          <a:blip r:embed="rId3"/>
          <a:srcRect l="6429" t="27562" r="5832" b="38332"/>
          <a:stretch/>
        </p:blipFill>
        <p:spPr>
          <a:xfrm rot="21292765">
            <a:off x="29842" y="4868980"/>
            <a:ext cx="6080881" cy="940598"/>
          </a:xfrm>
          <a:prstGeom prst="rect">
            <a:avLst/>
          </a:prstGeom>
        </p:spPr>
      </p:pic>
      <p:pic>
        <p:nvPicPr>
          <p:cNvPr id="7" name="Picture 6" descr="Shape, circle&#10;&#10;Description automatically generated">
            <a:extLst>
              <a:ext uri="{FF2B5EF4-FFF2-40B4-BE49-F238E27FC236}">
                <a16:creationId xmlns:a16="http://schemas.microsoft.com/office/drawing/2014/main" id="{4CFC81AA-558E-49BE-833B-2633B33AC879}"/>
              </a:ext>
            </a:extLst>
          </p:cNvPr>
          <p:cNvPicPr>
            <a:picLocks noChangeAspect="1"/>
          </p:cNvPicPr>
          <p:nvPr/>
        </p:nvPicPr>
        <p:blipFill>
          <a:blip r:embed="rId4"/>
          <a:stretch>
            <a:fillRect/>
          </a:stretch>
        </p:blipFill>
        <p:spPr>
          <a:xfrm>
            <a:off x="6712195" y="2817867"/>
            <a:ext cx="2224579" cy="1479577"/>
          </a:xfrm>
          <a:prstGeom prst="rect">
            <a:avLst/>
          </a:prstGeom>
        </p:spPr>
      </p:pic>
    </p:spTree>
    <p:extLst>
      <p:ext uri="{BB962C8B-B14F-4D97-AF65-F5344CB8AC3E}">
        <p14:creationId xmlns:p14="http://schemas.microsoft.com/office/powerpoint/2010/main" val="201210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2306" y="886334"/>
            <a:ext cx="5247894" cy="832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mn-lt"/>
                <a:ea typeface="+mn-ea"/>
                <a:cs typeface="+mn-cs"/>
              </a:rPr>
              <a:t>Designing</a:t>
            </a:r>
          </a:p>
        </p:txBody>
      </p:sp>
      <p:sp>
        <p:nvSpPr>
          <p:cNvPr id="6" name="Content Placeholder 2"/>
          <p:cNvSpPr txBox="1">
            <a:spLocks/>
          </p:cNvSpPr>
          <p:nvPr/>
        </p:nvSpPr>
        <p:spPr>
          <a:xfrm>
            <a:off x="0" y="1540933"/>
            <a:ext cx="9144000" cy="4614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You are now ready to design your place setting.</a:t>
            </a:r>
          </a:p>
          <a:p>
            <a:r>
              <a:rPr lang="en-GB" sz="2400" dirty="0"/>
              <a:t>On a large piece of paper, draw all the things for a place setting. </a:t>
            </a:r>
          </a:p>
          <a:p>
            <a:r>
              <a:rPr lang="en-GB" sz="2400" dirty="0"/>
              <a:t>Make sure you draw it to the right sizes (dimensions).</a:t>
            </a:r>
          </a:p>
          <a:p>
            <a:endParaRPr lang="en-GB" sz="2400" dirty="0"/>
          </a:p>
        </p:txBody>
      </p:sp>
      <p:sp>
        <p:nvSpPr>
          <p:cNvPr id="11" name="Content Placeholder 2"/>
          <p:cNvSpPr txBox="1">
            <a:spLocks/>
          </p:cNvSpPr>
          <p:nvPr/>
        </p:nvSpPr>
        <p:spPr>
          <a:xfrm>
            <a:off x="3534433" y="3428999"/>
            <a:ext cx="5508983" cy="26331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You can:</a:t>
            </a:r>
          </a:p>
          <a:p>
            <a:pPr marL="358775" lvl="1" indent="-277813"/>
            <a:r>
              <a:rPr lang="en-GB" dirty="0"/>
              <a:t>Rearrange the different pieces</a:t>
            </a:r>
          </a:p>
          <a:p>
            <a:pPr marL="358775" lvl="1" indent="-277813"/>
            <a:r>
              <a:rPr lang="en-GB" dirty="0"/>
              <a:t>Add extra pieces that work for you (chopsticks for example)</a:t>
            </a:r>
          </a:p>
          <a:p>
            <a:pPr marL="358775" lvl="1" indent="-277813"/>
            <a:r>
              <a:rPr lang="en-GB" dirty="0"/>
              <a:t>Put your name on it</a:t>
            </a:r>
          </a:p>
          <a:p>
            <a:pPr marL="358775" lvl="1" indent="-277813"/>
            <a:r>
              <a:rPr lang="en-GB" dirty="0"/>
              <a:t>Swap it all round if you are left handed.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70" y="3848099"/>
            <a:ext cx="2892293" cy="168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46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0501" y="1701289"/>
            <a:ext cx="3659797" cy="4107145"/>
          </a:xfrm>
        </p:spPr>
        <p:txBody>
          <a:bodyPr numCol="1">
            <a:noAutofit/>
          </a:bodyPr>
          <a:lstStyle/>
          <a:p>
            <a:r>
              <a:rPr lang="en-GB" sz="2400" dirty="0"/>
              <a:t>Paper and card</a:t>
            </a:r>
          </a:p>
          <a:p>
            <a:r>
              <a:rPr lang="en-GB" sz="2400" dirty="0"/>
              <a:t>Colouring pencils or pens</a:t>
            </a:r>
          </a:p>
          <a:p>
            <a:r>
              <a:rPr lang="en-GB" sz="2400" dirty="0"/>
              <a:t>Scissors</a:t>
            </a:r>
          </a:p>
          <a:p>
            <a:r>
              <a:rPr lang="en-GB" sz="2400" dirty="0"/>
              <a:t>Pencils and rulers</a:t>
            </a:r>
          </a:p>
          <a:p>
            <a:r>
              <a:rPr lang="en-GB" sz="2400" dirty="0"/>
              <a:t>Glue sticks (if needed)</a:t>
            </a:r>
          </a:p>
          <a:p>
            <a:endParaRPr lang="en-GB" sz="2000" dirty="0"/>
          </a:p>
          <a:p>
            <a:endParaRPr lang="en-GB" sz="2000" dirty="0"/>
          </a:p>
          <a:p>
            <a:endParaRPr lang="en-GB" sz="2000" dirty="0"/>
          </a:p>
        </p:txBody>
      </p:sp>
      <p:sp>
        <p:nvSpPr>
          <p:cNvPr id="8" name="Title 1">
            <a:extLst>
              <a:ext uri="{FF2B5EF4-FFF2-40B4-BE49-F238E27FC236}">
                <a16:creationId xmlns:a16="http://schemas.microsoft.com/office/drawing/2014/main" id="{FBC3AA24-BCC5-4F68-AA7E-1BE6A41F1319}"/>
              </a:ext>
            </a:extLst>
          </p:cNvPr>
          <p:cNvSpPr>
            <a:spLocks noGrp="1"/>
          </p:cNvSpPr>
          <p:nvPr>
            <p:ph type="title"/>
          </p:nvPr>
        </p:nvSpPr>
        <p:spPr>
          <a:xfrm>
            <a:off x="190459" y="977875"/>
            <a:ext cx="5549941" cy="723414"/>
          </a:xfrm>
        </p:spPr>
        <p:txBody>
          <a:bodyPr vert="horz" lIns="91440" tIns="45720" rIns="91440" bIns="45720" rtlCol="0" anchor="ctr">
            <a:noAutofit/>
          </a:bodyPr>
          <a:lstStyle/>
          <a:p>
            <a:r>
              <a:rPr lang="en-GB" sz="3600" b="1" dirty="0">
                <a:latin typeface="+mn-lt"/>
                <a:cs typeface="Arial" panose="020B0604020202020204" pitchFamily="34" charset="0"/>
              </a:rPr>
              <a:t>Equipment and Resources</a:t>
            </a:r>
          </a:p>
        </p:txBody>
      </p:sp>
      <p:pic>
        <p:nvPicPr>
          <p:cNvPr id="4" name="Picture 3" descr="A picture containing scissors&#10;&#10;Description automatically generated">
            <a:extLst>
              <a:ext uri="{FF2B5EF4-FFF2-40B4-BE49-F238E27FC236}">
                <a16:creationId xmlns:a16="http://schemas.microsoft.com/office/drawing/2014/main" id="{98B415CC-2DBB-4DFE-9B56-8B1DC6340CF5}"/>
              </a:ext>
            </a:extLst>
          </p:cNvPr>
          <p:cNvPicPr>
            <a:picLocks noChangeAspect="1"/>
          </p:cNvPicPr>
          <p:nvPr/>
        </p:nvPicPr>
        <p:blipFill rotWithShape="1">
          <a:blip r:embed="rId3"/>
          <a:srcRect t="2880" b="10496"/>
          <a:stretch/>
        </p:blipFill>
        <p:spPr>
          <a:xfrm>
            <a:off x="190459" y="1701289"/>
            <a:ext cx="3287527" cy="4255038"/>
          </a:xfrm>
          <a:prstGeom prst="rect">
            <a:avLst/>
          </a:prstGeom>
        </p:spPr>
      </p:pic>
    </p:spTree>
    <p:extLst>
      <p:ext uri="{BB962C8B-B14F-4D97-AF65-F5344CB8AC3E}">
        <p14:creationId xmlns:p14="http://schemas.microsoft.com/office/powerpoint/2010/main" val="442256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656</TotalTime>
  <Words>630</Words>
  <Application>Microsoft Office PowerPoint</Application>
  <PresentationFormat>On-screen Show (4:3)</PresentationFormat>
  <Paragraphs>72</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How much space will each person need?</vt:lpstr>
      <vt:lpstr>How much space will your place setting need?</vt:lpstr>
      <vt:lpstr>PowerPoint Presentation</vt:lpstr>
      <vt:lpstr>Equipment and Resources</vt:lpstr>
      <vt:lpstr>Let’s make!⚠</vt:lpstr>
      <vt:lpstr>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 table place setting presentation</dc:title>
  <dc:subject>creating a table place setting for a party</dc:subject>
  <dc:creator>Attainment in Education Ltd</dc:creator>
  <cp:keywords>street party ideas_x000d_
measuring ks1_x000d_
measurement ks2_x000d_
converting measurements ks2_x000d_
measuring length ks1_x000d_
measuring length ks2_x000d_
practical measuring activities ks2_x000d_
practical capacity activities ks2_x000d_
using a ruler ks1_x000d_
scale drawing ks2_x000d_
royal celebration_x000d_
royal party_x000d_
royal festival _x000d_
royal parties_x000d_
school fair ideas_x000d_
school fair activities_x000d_
fun maths_x000d_
teacher resources_x000d_
lesson plan_x000d_
maths ks2 games_x000d_
primary maths_x000d_
teaching activities_x000d_
fun math worksheets_x000d_
teacher worksheets_x000d_
teaching ideas_x000d_
lesson plans for teachers_x000d_
fun math problems_x000d_
classroom resources_x000d_
mathematics explained for primary teachers_x000d_
easy math worksheets_x000d_
maths games for 5 year olds</cp:keywords>
  <cp:lastModifiedBy>Holly Margerison-Smith</cp:lastModifiedBy>
  <cp:revision>45</cp:revision>
  <cp:lastPrinted>2022-03-29T15:10:40Z</cp:lastPrinted>
  <dcterms:created xsi:type="dcterms:W3CDTF">2017-06-28T15:11:57Z</dcterms:created>
  <dcterms:modified xsi:type="dcterms:W3CDTF">2023-03-13T14:37:55Z</dcterms:modified>
</cp:coreProperties>
</file>