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68" r:id="rId3"/>
    <p:sldId id="257" r:id="rId4"/>
    <p:sldId id="258" r:id="rId5"/>
    <p:sldId id="263" r:id="rId6"/>
    <p:sldId id="264" r:id="rId7"/>
    <p:sldId id="260" r:id="rId8"/>
    <p:sldId id="262" r:id="rId9"/>
    <p:sldId id="261"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AA06C7-E492-44C5-8154-4A1C35D3E037}" v="36" dt="2022-03-31T09:17:52.9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7"/>
    <p:restoredTop sz="94766"/>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656C6B-66FC-4E87-B481-B088B78611F8}" type="datetimeFigureOut">
              <a:rPr lang="en-GB" smtClean="0"/>
              <a:t>13/03/2023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1AC757-83DB-4C91-974C-A318103533F8}" type="slidenum">
              <a:rPr lang="en-GB" smtClean="0"/>
              <a:t>‹#›</a:t>
            </a:fld>
            <a:endParaRPr lang="en-GB"/>
          </a:p>
        </p:txBody>
      </p:sp>
    </p:spTree>
    <p:extLst>
      <p:ext uri="{BB962C8B-B14F-4D97-AF65-F5344CB8AC3E}">
        <p14:creationId xmlns:p14="http://schemas.microsoft.com/office/powerpoint/2010/main" val="1361206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C1AC757-83DB-4C91-974C-A318103533F8}" type="slidenum">
              <a:rPr lang="en-GB" smtClean="0"/>
              <a:t>3</a:t>
            </a:fld>
            <a:endParaRPr lang="en-GB"/>
          </a:p>
        </p:txBody>
      </p:sp>
    </p:spTree>
    <p:extLst>
      <p:ext uri="{BB962C8B-B14F-4D97-AF65-F5344CB8AC3E}">
        <p14:creationId xmlns:p14="http://schemas.microsoft.com/office/powerpoint/2010/main" val="2572900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44B4B1-A42A-4444-84DF-6000170BA3BE}"/>
              </a:ext>
            </a:extLst>
          </p:cNvPr>
          <p:cNvSpPr txBox="1"/>
          <p:nvPr/>
        </p:nvSpPr>
        <p:spPr>
          <a:xfrm>
            <a:off x="281676" y="1335815"/>
            <a:ext cx="8928992" cy="707886"/>
          </a:xfrm>
          <a:prstGeom prst="rect">
            <a:avLst/>
          </a:prstGeom>
          <a:noFill/>
        </p:spPr>
        <p:txBody>
          <a:bodyPr wrap="square" rtlCol="0">
            <a:spAutoFit/>
          </a:bodyPr>
          <a:lstStyle/>
          <a:p>
            <a:pPr algn="ctr"/>
            <a:r>
              <a:rPr lang="en-GB" sz="4000" b="1" dirty="0">
                <a:latin typeface="Arial"/>
                <a:cs typeface="Arial"/>
              </a:rPr>
              <a:t>KS2 Times Table Cake Challenge</a:t>
            </a:r>
          </a:p>
        </p:txBody>
      </p:sp>
      <p:sp>
        <p:nvSpPr>
          <p:cNvPr id="5" name="TextBox 4">
            <a:extLst>
              <a:ext uri="{FF2B5EF4-FFF2-40B4-BE49-F238E27FC236}">
                <a16:creationId xmlns:a16="http://schemas.microsoft.com/office/drawing/2014/main" id="{37E5C611-8345-4ACF-8E91-F98E9B727FEE}"/>
              </a:ext>
            </a:extLst>
          </p:cNvPr>
          <p:cNvSpPr txBox="1"/>
          <p:nvPr/>
        </p:nvSpPr>
        <p:spPr>
          <a:xfrm>
            <a:off x="989858" y="4960344"/>
            <a:ext cx="7512627" cy="1015663"/>
          </a:xfrm>
          <a:prstGeom prst="rect">
            <a:avLst/>
          </a:prstGeom>
          <a:noFill/>
        </p:spPr>
        <p:txBody>
          <a:bodyPr wrap="square" rtlCol="0">
            <a:spAutoFit/>
          </a:bodyPr>
          <a:lstStyle/>
          <a:p>
            <a:pPr algn="ctr"/>
            <a:r>
              <a:rPr lang="en-GB" sz="2000" dirty="0">
                <a:latin typeface="Arial"/>
                <a:cs typeface="Arial"/>
              </a:rPr>
              <a:t>A challenge for 7-9 year olds</a:t>
            </a:r>
          </a:p>
          <a:p>
            <a:pPr algn="ctr"/>
            <a:endParaRPr lang="en-GB" sz="2000" dirty="0">
              <a:latin typeface="Arial"/>
              <a:cs typeface="Arial"/>
            </a:endParaRPr>
          </a:p>
          <a:p>
            <a:pPr algn="ctr"/>
            <a:r>
              <a:rPr lang="en-GB" sz="2000" dirty="0">
                <a:latin typeface="Arial"/>
                <a:cs typeface="Arial"/>
              </a:rPr>
              <a:t>A pattern spotting problem using multiplication knowledge</a:t>
            </a:r>
          </a:p>
        </p:txBody>
      </p:sp>
      <p:pic>
        <p:nvPicPr>
          <p:cNvPr id="6" name="Picture 5" descr="A cupcake with frosting and sprinkles&#10;&#10;Description automatically generated">
            <a:extLst>
              <a:ext uri="{FF2B5EF4-FFF2-40B4-BE49-F238E27FC236}">
                <a16:creationId xmlns:a16="http://schemas.microsoft.com/office/drawing/2014/main" id="{E9F597CB-84B1-41F2-A96F-8B21A2E4B067}"/>
              </a:ext>
            </a:extLst>
          </p:cNvPr>
          <p:cNvPicPr>
            <a:picLocks noChangeAspect="1"/>
          </p:cNvPicPr>
          <p:nvPr/>
        </p:nvPicPr>
        <p:blipFill rotWithShape="1">
          <a:blip r:embed="rId2"/>
          <a:srcRect l="13986" t="22601" r="15701" b="26658"/>
          <a:stretch/>
        </p:blipFill>
        <p:spPr>
          <a:xfrm>
            <a:off x="3429000" y="2345638"/>
            <a:ext cx="2286000" cy="2474500"/>
          </a:xfrm>
          <a:prstGeom prst="rect">
            <a:avLst/>
          </a:prstGeom>
        </p:spPr>
      </p:pic>
    </p:spTree>
    <p:extLst>
      <p:ext uri="{BB962C8B-B14F-4D97-AF65-F5344CB8AC3E}">
        <p14:creationId xmlns:p14="http://schemas.microsoft.com/office/powerpoint/2010/main" val="1123473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D2028-03C8-4500-8C79-DFF27BC72873}"/>
              </a:ext>
            </a:extLst>
          </p:cNvPr>
          <p:cNvSpPr>
            <a:spLocks noGrp="1"/>
          </p:cNvSpPr>
          <p:nvPr>
            <p:ph type="title"/>
          </p:nvPr>
        </p:nvSpPr>
        <p:spPr>
          <a:xfrm>
            <a:off x="628650" y="976745"/>
            <a:ext cx="7886700" cy="713944"/>
          </a:xfrm>
        </p:spPr>
        <p:txBody>
          <a:bodyPr>
            <a:normAutofit fontScale="90000"/>
          </a:bodyPr>
          <a:lstStyle/>
          <a:p>
            <a:br>
              <a:rPr lang="en-GB" b="1" dirty="0"/>
            </a:br>
            <a:r>
              <a:rPr lang="en-GB" b="1" dirty="0"/>
              <a:t>Now try this….</a:t>
            </a:r>
          </a:p>
        </p:txBody>
      </p:sp>
      <p:sp>
        <p:nvSpPr>
          <p:cNvPr id="3" name="Content Placeholder 2">
            <a:extLst>
              <a:ext uri="{FF2B5EF4-FFF2-40B4-BE49-F238E27FC236}">
                <a16:creationId xmlns:a16="http://schemas.microsoft.com/office/drawing/2014/main" id="{155A9710-DFAF-4CC0-A4CC-12E4B651E8B2}"/>
              </a:ext>
            </a:extLst>
          </p:cNvPr>
          <p:cNvSpPr>
            <a:spLocks noGrp="1"/>
          </p:cNvSpPr>
          <p:nvPr>
            <p:ph idx="1"/>
          </p:nvPr>
        </p:nvSpPr>
        <p:spPr>
          <a:xfrm>
            <a:off x="628650" y="1991880"/>
            <a:ext cx="7886700" cy="3151620"/>
          </a:xfrm>
        </p:spPr>
        <p:txBody>
          <a:bodyPr>
            <a:normAutofit lnSpcReduction="10000"/>
          </a:bodyPr>
          <a:lstStyle/>
          <a:p>
            <a:pPr marL="514350" indent="-514350">
              <a:buFont typeface="+mj-lt"/>
              <a:buAutoNum type="arabicPeriod"/>
            </a:pPr>
            <a:endParaRPr lang="en-GB" dirty="0"/>
          </a:p>
          <a:p>
            <a:pPr marL="514350" indent="-514350">
              <a:buFont typeface="+mj-lt"/>
              <a:buAutoNum type="arabicPeriod"/>
            </a:pPr>
            <a:r>
              <a:rPr lang="en-GB" dirty="0"/>
              <a:t>You have 15 minutes to decorate 24 cakes</a:t>
            </a:r>
          </a:p>
          <a:p>
            <a:pPr marL="514350" indent="-514350">
              <a:buFont typeface="+mj-lt"/>
              <a:buAutoNum type="arabicPeriod"/>
            </a:pPr>
            <a:r>
              <a:rPr lang="en-GB" dirty="0"/>
              <a:t>Place your cakes in a line</a:t>
            </a:r>
          </a:p>
          <a:p>
            <a:pPr marL="514350" indent="-514350">
              <a:buFont typeface="+mj-lt"/>
              <a:buAutoNum type="arabicPeriod"/>
            </a:pPr>
            <a:r>
              <a:rPr lang="en-GB" dirty="0"/>
              <a:t>Put a spoonful of white icing onto every third cake</a:t>
            </a:r>
          </a:p>
          <a:p>
            <a:pPr marL="514350" indent="-514350">
              <a:buFont typeface="+mj-lt"/>
              <a:buAutoNum type="arabicPeriod"/>
            </a:pPr>
            <a:r>
              <a:rPr lang="en-GB" dirty="0"/>
              <a:t>Put some blue sprinkles onto every fourth cake</a:t>
            </a:r>
          </a:p>
          <a:p>
            <a:pPr marL="514350" indent="-514350">
              <a:buFont typeface="+mj-lt"/>
              <a:buAutoNum type="arabicPeriod"/>
            </a:pPr>
            <a:r>
              <a:rPr lang="en-GB" dirty="0"/>
              <a:t>Put a three red smarties on every eight cake</a:t>
            </a:r>
          </a:p>
          <a:p>
            <a:pPr marL="514350" indent="-514350">
              <a:buFont typeface="+mj-lt"/>
              <a:buAutoNum type="arabicPeriod"/>
            </a:pPr>
            <a:endParaRPr lang="en-GB" dirty="0"/>
          </a:p>
          <a:p>
            <a:pPr marL="514350" indent="-514350">
              <a:buFont typeface="+mj-lt"/>
              <a:buAutoNum type="arabicPeriod"/>
            </a:pPr>
            <a:endParaRPr lang="en-GB" dirty="0"/>
          </a:p>
          <a:p>
            <a:pPr marL="514350" indent="-514350">
              <a:buFont typeface="+mj-lt"/>
              <a:buAutoNum type="arabicPeriod"/>
            </a:pPr>
            <a:endParaRPr lang="en-GB" dirty="0"/>
          </a:p>
        </p:txBody>
      </p:sp>
    </p:spTree>
    <p:extLst>
      <p:ext uri="{BB962C8B-B14F-4D97-AF65-F5344CB8AC3E}">
        <p14:creationId xmlns:p14="http://schemas.microsoft.com/office/powerpoint/2010/main" val="3216423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B9004-7BF8-44FF-B618-819DB86C25F9}"/>
              </a:ext>
            </a:extLst>
          </p:cNvPr>
          <p:cNvSpPr>
            <a:spLocks noGrp="1"/>
          </p:cNvSpPr>
          <p:nvPr>
            <p:ph type="title"/>
          </p:nvPr>
        </p:nvSpPr>
        <p:spPr>
          <a:xfrm>
            <a:off x="301336" y="604117"/>
            <a:ext cx="7886700" cy="1325563"/>
          </a:xfrm>
        </p:spPr>
        <p:txBody>
          <a:bodyPr/>
          <a:lstStyle/>
          <a:p>
            <a:br>
              <a:rPr lang="en-GB" b="1" dirty="0"/>
            </a:br>
            <a:r>
              <a:rPr lang="en-GB" b="1" dirty="0"/>
              <a:t>Exploring the patterns</a:t>
            </a:r>
          </a:p>
        </p:txBody>
      </p:sp>
      <p:sp>
        <p:nvSpPr>
          <p:cNvPr id="3" name="Content Placeholder 2">
            <a:extLst>
              <a:ext uri="{FF2B5EF4-FFF2-40B4-BE49-F238E27FC236}">
                <a16:creationId xmlns:a16="http://schemas.microsoft.com/office/drawing/2014/main" id="{A79A45B1-DD1E-4A74-A229-784F5966496B}"/>
              </a:ext>
            </a:extLst>
          </p:cNvPr>
          <p:cNvSpPr>
            <a:spLocks noGrp="1"/>
          </p:cNvSpPr>
          <p:nvPr>
            <p:ph idx="1"/>
          </p:nvPr>
        </p:nvSpPr>
        <p:spPr>
          <a:xfrm>
            <a:off x="301336" y="1631373"/>
            <a:ext cx="8478982" cy="4436918"/>
          </a:xfrm>
        </p:spPr>
        <p:txBody>
          <a:bodyPr>
            <a:normAutofit fontScale="92500"/>
          </a:bodyPr>
          <a:lstStyle/>
          <a:p>
            <a:pPr marL="0" indent="0">
              <a:buNone/>
            </a:pPr>
            <a:endParaRPr lang="en-GB" sz="3200" dirty="0"/>
          </a:p>
          <a:p>
            <a:pPr marL="342900" lvl="0" indent="-342900">
              <a:lnSpc>
                <a:spcPct val="107000"/>
              </a:lnSpc>
              <a:buFont typeface="Symbol" panose="05050102010706020507" pitchFamily="18" charset="2"/>
              <a:buChar char=""/>
            </a:pPr>
            <a:r>
              <a:rPr lang="en-GB" sz="2400" dirty="0">
                <a:effectLst/>
                <a:ea typeface="Calibri" panose="020F0502020204030204" pitchFamily="34" charset="0"/>
                <a:cs typeface="Times New Roman" panose="02020603050405020304" pitchFamily="18" charset="0"/>
              </a:rPr>
              <a:t>Which cakes have icing on top?</a:t>
            </a:r>
          </a:p>
          <a:p>
            <a:pPr marL="342900" lvl="0" indent="-342900">
              <a:lnSpc>
                <a:spcPct val="107000"/>
              </a:lnSpc>
              <a:spcAft>
                <a:spcPts val="800"/>
              </a:spcAft>
              <a:buFont typeface="Symbol" panose="05050102010706020507" pitchFamily="18" charset="2"/>
              <a:buChar char=""/>
            </a:pPr>
            <a:r>
              <a:rPr lang="en-GB" sz="2400" dirty="0">
                <a:effectLst/>
                <a:ea typeface="Calibri" panose="020F0502020204030204" pitchFamily="34" charset="0"/>
                <a:cs typeface="Times New Roman" panose="02020603050405020304" pitchFamily="18" charset="0"/>
              </a:rPr>
              <a:t>Which cakes have blue sprinkles? </a:t>
            </a:r>
          </a:p>
          <a:p>
            <a:pPr marL="342900" lvl="0" indent="-342900">
              <a:lnSpc>
                <a:spcPct val="107000"/>
              </a:lnSpc>
              <a:buFont typeface="Symbol" panose="05050102010706020507" pitchFamily="18" charset="2"/>
              <a:buChar char=""/>
            </a:pPr>
            <a:r>
              <a:rPr lang="en-GB" sz="2400" dirty="0">
                <a:effectLst/>
                <a:ea typeface="Calibri" panose="020F0502020204030204" pitchFamily="34" charset="0"/>
                <a:cs typeface="Times New Roman" panose="02020603050405020304" pitchFamily="18" charset="0"/>
              </a:rPr>
              <a:t>Which cakes have smartie toppings?</a:t>
            </a:r>
          </a:p>
          <a:p>
            <a:pPr marL="342900" lvl="0" indent="-342900">
              <a:lnSpc>
                <a:spcPct val="107000"/>
              </a:lnSpc>
              <a:buFont typeface="Symbol" panose="05050102010706020507" pitchFamily="18" charset="2"/>
              <a:buChar char=""/>
            </a:pPr>
            <a:r>
              <a:rPr lang="en-GB" sz="2400" dirty="0">
                <a:effectLst/>
                <a:ea typeface="Calibri" panose="020F0502020204030204" pitchFamily="34" charset="0"/>
                <a:cs typeface="Times New Roman" panose="02020603050405020304" pitchFamily="18" charset="0"/>
              </a:rPr>
              <a:t>What do you notice about the cakes with no toppings?</a:t>
            </a:r>
          </a:p>
          <a:p>
            <a:pPr marL="342900" lvl="0" indent="-342900">
              <a:lnSpc>
                <a:spcPct val="107000"/>
              </a:lnSpc>
              <a:buFont typeface="Symbol" panose="05050102010706020507" pitchFamily="18" charset="2"/>
              <a:buChar char=""/>
            </a:pPr>
            <a:r>
              <a:rPr lang="en-GB" sz="2400" dirty="0">
                <a:effectLst/>
                <a:ea typeface="Calibri" panose="020F0502020204030204" pitchFamily="34" charset="0"/>
                <a:cs typeface="Times New Roman" panose="02020603050405020304" pitchFamily="18" charset="0"/>
              </a:rPr>
              <a:t>What do you notice about the cake that has all three toppings?</a:t>
            </a:r>
          </a:p>
          <a:p>
            <a:pPr marL="342900" lvl="0" indent="-342900">
              <a:lnSpc>
                <a:spcPct val="107000"/>
              </a:lnSpc>
              <a:buFont typeface="Symbol" panose="05050102010706020507" pitchFamily="18" charset="2"/>
              <a:buChar char=""/>
            </a:pPr>
            <a:r>
              <a:rPr lang="en-GB" sz="2400" dirty="0">
                <a:ea typeface="Calibri" panose="020F0502020204030204" pitchFamily="34" charset="0"/>
                <a:cs typeface="Times New Roman" panose="02020603050405020304" pitchFamily="18" charset="0"/>
              </a:rPr>
              <a:t>How many cakes might we need to make to have another cake with</a:t>
            </a:r>
            <a:r>
              <a:rPr lang="en-GB" sz="2400" dirty="0">
                <a:effectLst/>
                <a:ea typeface="Calibri" panose="020F0502020204030204" pitchFamily="34" charset="0"/>
                <a:cs typeface="Times New Roman" panose="02020603050405020304" pitchFamily="18" charset="0"/>
              </a:rPr>
              <a:t> 3 toppings?</a:t>
            </a:r>
          </a:p>
          <a:p>
            <a:pPr marL="342900" lvl="0" indent="-342900">
              <a:lnSpc>
                <a:spcPct val="107000"/>
              </a:lnSpc>
              <a:spcAft>
                <a:spcPts val="800"/>
              </a:spcAft>
              <a:buFont typeface="Symbol" panose="05050102010706020507" pitchFamily="18" charset="2"/>
              <a:buChar char=""/>
            </a:pPr>
            <a:r>
              <a:rPr lang="en-GB" sz="2400" dirty="0">
                <a:effectLst/>
                <a:ea typeface="Calibri" panose="020F0502020204030204" pitchFamily="34" charset="0"/>
                <a:cs typeface="Times New Roman" panose="02020603050405020304" pitchFamily="18" charset="0"/>
              </a:rPr>
              <a:t>Why do all the cakes that have red smarties also have blue sprinkles?</a:t>
            </a:r>
          </a:p>
        </p:txBody>
      </p:sp>
    </p:spTree>
    <p:extLst>
      <p:ext uri="{BB962C8B-B14F-4D97-AF65-F5344CB8AC3E}">
        <p14:creationId xmlns:p14="http://schemas.microsoft.com/office/powerpoint/2010/main" val="147156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100 square | Teaching Resources">
            <a:extLst>
              <a:ext uri="{FF2B5EF4-FFF2-40B4-BE49-F238E27FC236}">
                <a16:creationId xmlns:a16="http://schemas.microsoft.com/office/drawing/2014/main" id="{AF2FAC51-ABAD-493C-967E-73920E788F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118" t="4810" r="8245" b="4998"/>
          <a:stretch/>
        </p:blipFill>
        <p:spPr bwMode="auto">
          <a:xfrm>
            <a:off x="3460173" y="1091045"/>
            <a:ext cx="5683827" cy="467590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04C8786-9DE1-477E-B7D2-5E6998423A8D}"/>
              </a:ext>
            </a:extLst>
          </p:cNvPr>
          <p:cNvSpPr txBox="1"/>
          <p:nvPr/>
        </p:nvSpPr>
        <p:spPr>
          <a:xfrm>
            <a:off x="363682" y="1353188"/>
            <a:ext cx="3138054" cy="369332"/>
          </a:xfrm>
          <a:prstGeom prst="rect">
            <a:avLst/>
          </a:prstGeom>
          <a:noFill/>
        </p:spPr>
        <p:txBody>
          <a:bodyPr wrap="square">
            <a:spAutoFit/>
          </a:bodyPr>
          <a:lstStyle/>
          <a:p>
            <a:r>
              <a:rPr lang="en-GB" sz="1800" b="1" dirty="0"/>
              <a:t>Additional Image for Reference</a:t>
            </a:r>
          </a:p>
        </p:txBody>
      </p:sp>
    </p:spTree>
    <p:extLst>
      <p:ext uri="{BB962C8B-B14F-4D97-AF65-F5344CB8AC3E}">
        <p14:creationId xmlns:p14="http://schemas.microsoft.com/office/powerpoint/2010/main" val="63542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15B105B-864E-46F9-8C1C-5FF9F8CA42AE}"/>
              </a:ext>
            </a:extLst>
          </p:cNvPr>
          <p:cNvSpPr txBox="1"/>
          <p:nvPr/>
        </p:nvSpPr>
        <p:spPr>
          <a:xfrm>
            <a:off x="622169" y="1536174"/>
            <a:ext cx="7622239" cy="3170099"/>
          </a:xfrm>
          <a:prstGeom prst="rect">
            <a:avLst/>
          </a:prstGeom>
          <a:noFill/>
        </p:spPr>
        <p:txBody>
          <a:bodyPr wrap="square">
            <a:spAutoFit/>
          </a:bodyPr>
          <a:lstStyle/>
          <a:p>
            <a:pPr fontAlgn="base"/>
            <a:r>
              <a:rPr lang="en-GB" sz="1600" b="1" u="sng" dirty="0">
                <a:effectLst/>
                <a:latin typeface="Arial" panose="020B0604020202020204" pitchFamily="34" charset="0"/>
                <a:ea typeface="Times New Roman" panose="02020603050405020304" pitchFamily="18" charset="0"/>
              </a:rPr>
              <a:t>Stay </a:t>
            </a:r>
            <a:r>
              <a:rPr lang="en-GB" sz="1600" b="1" u="sng">
                <a:effectLst/>
                <a:latin typeface="Arial" panose="020B0604020202020204" pitchFamily="34" charset="0"/>
                <a:ea typeface="Times New Roman" panose="02020603050405020304" pitchFamily="18" charset="0"/>
              </a:rPr>
              <a:t>safe</a:t>
            </a:r>
            <a:r>
              <a:rPr lang="en-GB" sz="1600" b="1">
                <a:effectLst/>
                <a:latin typeface="Arial" panose="020B0604020202020204" pitchFamily="34" charset="0"/>
                <a:ea typeface="Times New Roman" panose="02020603050405020304" pitchFamily="18" charset="0"/>
              </a:rPr>
              <a:t>  </a:t>
            </a:r>
          </a:p>
          <a:p>
            <a:pPr fontAlgn="base"/>
            <a:endParaRPr lang="en-GB" sz="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800" dirty="0">
              <a:effectLst/>
              <a:latin typeface="Times New Roman" panose="02020603050405020304" pitchFamily="18" charset="0"/>
              <a:ea typeface="Times New Roman" panose="02020603050405020304" pitchFamily="18" charset="0"/>
            </a:endParaRPr>
          </a:p>
          <a:p>
            <a:pPr fontAlgn="base"/>
            <a:r>
              <a:rPr lang="en-US"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16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59567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6A147-E442-4430-A97F-146E6DDB079F}"/>
              </a:ext>
            </a:extLst>
          </p:cNvPr>
          <p:cNvSpPr>
            <a:spLocks noGrp="1"/>
          </p:cNvSpPr>
          <p:nvPr>
            <p:ph type="title"/>
          </p:nvPr>
        </p:nvSpPr>
        <p:spPr>
          <a:xfrm>
            <a:off x="628650" y="1039091"/>
            <a:ext cx="7886700" cy="651598"/>
          </a:xfrm>
        </p:spPr>
        <p:txBody>
          <a:bodyPr>
            <a:normAutofit fontScale="90000"/>
          </a:bodyPr>
          <a:lstStyle/>
          <a:p>
            <a:r>
              <a:rPr lang="en-GB" b="1" dirty="0"/>
              <a:t>Decorating cakes</a:t>
            </a:r>
          </a:p>
        </p:txBody>
      </p:sp>
      <p:sp>
        <p:nvSpPr>
          <p:cNvPr id="3" name="Content Placeholder 2">
            <a:extLst>
              <a:ext uri="{FF2B5EF4-FFF2-40B4-BE49-F238E27FC236}">
                <a16:creationId xmlns:a16="http://schemas.microsoft.com/office/drawing/2014/main" id="{D82D3D57-F7E8-4CAE-8340-9E7117DAC0FC}"/>
              </a:ext>
            </a:extLst>
          </p:cNvPr>
          <p:cNvSpPr>
            <a:spLocks noGrp="1"/>
          </p:cNvSpPr>
          <p:nvPr>
            <p:ph idx="1"/>
          </p:nvPr>
        </p:nvSpPr>
        <p:spPr>
          <a:xfrm>
            <a:off x="628650" y="1825625"/>
            <a:ext cx="7886700" cy="792884"/>
          </a:xfrm>
        </p:spPr>
        <p:txBody>
          <a:bodyPr>
            <a:normAutofit lnSpcReduction="10000"/>
          </a:bodyPr>
          <a:lstStyle/>
          <a:p>
            <a:pPr marL="0" indent="0">
              <a:buNone/>
            </a:pPr>
            <a:r>
              <a:rPr lang="en-GB" dirty="0"/>
              <a:t>We can use different toppings to decorate our cakes and make them more appealing.</a:t>
            </a:r>
          </a:p>
        </p:txBody>
      </p:sp>
      <p:pic>
        <p:nvPicPr>
          <p:cNvPr id="12" name="Picture 11" descr="A cupcake with frosting and sprinkles&#10;&#10;Description automatically generated">
            <a:extLst>
              <a:ext uri="{FF2B5EF4-FFF2-40B4-BE49-F238E27FC236}">
                <a16:creationId xmlns:a16="http://schemas.microsoft.com/office/drawing/2014/main" id="{0CCD8E9C-527B-46D9-BAFB-066B303CF98E}"/>
              </a:ext>
            </a:extLst>
          </p:cNvPr>
          <p:cNvPicPr>
            <a:picLocks noChangeAspect="1"/>
          </p:cNvPicPr>
          <p:nvPr/>
        </p:nvPicPr>
        <p:blipFill rotWithShape="1">
          <a:blip r:embed="rId3"/>
          <a:srcRect l="13986" t="22601" r="15701" b="26658"/>
          <a:stretch/>
        </p:blipFill>
        <p:spPr>
          <a:xfrm>
            <a:off x="3429000" y="2753445"/>
            <a:ext cx="2286000" cy="2474500"/>
          </a:xfrm>
          <a:prstGeom prst="rect">
            <a:avLst/>
          </a:prstGeom>
        </p:spPr>
      </p:pic>
    </p:spTree>
    <p:extLst>
      <p:ext uri="{BB962C8B-B14F-4D97-AF65-F5344CB8AC3E}">
        <p14:creationId xmlns:p14="http://schemas.microsoft.com/office/powerpoint/2010/main" val="3268795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0C0-CA59-425A-9E35-D749DC7DF7FB}"/>
              </a:ext>
            </a:extLst>
          </p:cNvPr>
          <p:cNvSpPr>
            <a:spLocks noGrp="1"/>
          </p:cNvSpPr>
          <p:nvPr>
            <p:ph type="title"/>
          </p:nvPr>
        </p:nvSpPr>
        <p:spPr>
          <a:xfrm>
            <a:off x="311295" y="604117"/>
            <a:ext cx="7886700" cy="1325563"/>
          </a:xfrm>
        </p:spPr>
        <p:txBody>
          <a:bodyPr/>
          <a:lstStyle/>
          <a:p>
            <a:br>
              <a:rPr lang="en-GB" b="1" dirty="0"/>
            </a:br>
            <a:r>
              <a:rPr lang="en-GB" b="1" dirty="0"/>
              <a:t>Different toppings</a:t>
            </a:r>
          </a:p>
        </p:txBody>
      </p:sp>
      <p:sp>
        <p:nvSpPr>
          <p:cNvPr id="3" name="Content Placeholder 2">
            <a:extLst>
              <a:ext uri="{FF2B5EF4-FFF2-40B4-BE49-F238E27FC236}">
                <a16:creationId xmlns:a16="http://schemas.microsoft.com/office/drawing/2014/main" id="{A4E7523D-D7D6-4827-A039-19D9FF28E525}"/>
              </a:ext>
            </a:extLst>
          </p:cNvPr>
          <p:cNvSpPr>
            <a:spLocks noGrp="1"/>
          </p:cNvSpPr>
          <p:nvPr>
            <p:ph idx="1"/>
          </p:nvPr>
        </p:nvSpPr>
        <p:spPr>
          <a:xfrm>
            <a:off x="311295" y="3089708"/>
            <a:ext cx="2619375" cy="678584"/>
          </a:xfrm>
        </p:spPr>
        <p:txBody>
          <a:bodyPr/>
          <a:lstStyle/>
          <a:p>
            <a:pPr marL="0" indent="0" algn="ctr">
              <a:buNone/>
            </a:pPr>
            <a:r>
              <a:rPr lang="en-GB" dirty="0"/>
              <a:t>White icing</a:t>
            </a:r>
          </a:p>
        </p:txBody>
      </p:sp>
      <p:sp>
        <p:nvSpPr>
          <p:cNvPr id="6" name="Content Placeholder 2">
            <a:extLst>
              <a:ext uri="{FF2B5EF4-FFF2-40B4-BE49-F238E27FC236}">
                <a16:creationId xmlns:a16="http://schemas.microsoft.com/office/drawing/2014/main" id="{E33ACEED-029D-4890-826E-FD665BE9CA0B}"/>
              </a:ext>
            </a:extLst>
          </p:cNvPr>
          <p:cNvSpPr txBox="1">
            <a:spLocks/>
          </p:cNvSpPr>
          <p:nvPr/>
        </p:nvSpPr>
        <p:spPr>
          <a:xfrm>
            <a:off x="6048240" y="4118085"/>
            <a:ext cx="2619375" cy="6785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Red Sweets</a:t>
            </a:r>
          </a:p>
        </p:txBody>
      </p:sp>
      <p:sp>
        <p:nvSpPr>
          <p:cNvPr id="7" name="Content Placeholder 2">
            <a:extLst>
              <a:ext uri="{FF2B5EF4-FFF2-40B4-BE49-F238E27FC236}">
                <a16:creationId xmlns:a16="http://schemas.microsoft.com/office/drawing/2014/main" id="{D9BC00FD-13A6-43F9-B6CF-6BBCC8F9E3A1}"/>
              </a:ext>
            </a:extLst>
          </p:cNvPr>
          <p:cNvSpPr txBox="1">
            <a:spLocks/>
          </p:cNvSpPr>
          <p:nvPr/>
        </p:nvSpPr>
        <p:spPr>
          <a:xfrm>
            <a:off x="5418196" y="2083048"/>
            <a:ext cx="2619375" cy="6785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Blue sprinkles</a:t>
            </a:r>
          </a:p>
        </p:txBody>
      </p:sp>
      <p:pic>
        <p:nvPicPr>
          <p:cNvPr id="9" name="Picture 8" descr="A cupcake with frosting and sprinkles&#10;&#10;Description automatically generated">
            <a:extLst>
              <a:ext uri="{FF2B5EF4-FFF2-40B4-BE49-F238E27FC236}">
                <a16:creationId xmlns:a16="http://schemas.microsoft.com/office/drawing/2014/main" id="{0B8D55B6-993C-485A-95C2-D7109F18DE61}"/>
              </a:ext>
            </a:extLst>
          </p:cNvPr>
          <p:cNvPicPr>
            <a:picLocks noChangeAspect="1"/>
          </p:cNvPicPr>
          <p:nvPr/>
        </p:nvPicPr>
        <p:blipFill rotWithShape="1">
          <a:blip r:embed="rId2"/>
          <a:srcRect l="13986" t="22601" r="15701" b="26658"/>
          <a:stretch/>
        </p:blipFill>
        <p:spPr>
          <a:xfrm>
            <a:off x="3427703" y="2868433"/>
            <a:ext cx="2286000" cy="2474500"/>
          </a:xfrm>
          <a:prstGeom prst="rect">
            <a:avLst/>
          </a:prstGeom>
        </p:spPr>
      </p:pic>
      <p:cxnSp>
        <p:nvCxnSpPr>
          <p:cNvPr id="5" name="Straight Arrow Connector 4">
            <a:extLst>
              <a:ext uri="{FF2B5EF4-FFF2-40B4-BE49-F238E27FC236}">
                <a16:creationId xmlns:a16="http://schemas.microsoft.com/office/drawing/2014/main" id="{A061985F-98ED-41E4-91C9-BA534DF64845}"/>
              </a:ext>
            </a:extLst>
          </p:cNvPr>
          <p:cNvCxnSpPr>
            <a:stCxn id="3" idx="3"/>
          </p:cNvCxnSpPr>
          <p:nvPr/>
        </p:nvCxnSpPr>
        <p:spPr>
          <a:xfrm>
            <a:off x="2930670" y="3429000"/>
            <a:ext cx="916501" cy="507380"/>
          </a:xfrm>
          <a:prstGeom prst="straightConnector1">
            <a:avLst/>
          </a:prstGeom>
          <a:ln w="28575">
            <a:solidFill>
              <a:srgbClr val="00B0E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147FEE2-D81B-463C-AF67-BDCE209D70BC}"/>
              </a:ext>
            </a:extLst>
          </p:cNvPr>
          <p:cNvCxnSpPr>
            <a:stCxn id="7" idx="2"/>
          </p:cNvCxnSpPr>
          <p:nvPr/>
        </p:nvCxnSpPr>
        <p:spPr>
          <a:xfrm flipH="1">
            <a:off x="4951141" y="2761632"/>
            <a:ext cx="1776743" cy="505675"/>
          </a:xfrm>
          <a:prstGeom prst="straightConnector1">
            <a:avLst/>
          </a:prstGeom>
          <a:ln w="28575">
            <a:solidFill>
              <a:srgbClr val="00B0E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B31BE650-C557-4C81-9678-1697C1F97199}"/>
              </a:ext>
            </a:extLst>
          </p:cNvPr>
          <p:cNvCxnSpPr>
            <a:stCxn id="6" idx="1"/>
          </p:cNvCxnSpPr>
          <p:nvPr/>
        </p:nvCxnSpPr>
        <p:spPr>
          <a:xfrm flipH="1" flipV="1">
            <a:off x="4650059" y="3936380"/>
            <a:ext cx="1398181" cy="520997"/>
          </a:xfrm>
          <a:prstGeom prst="straightConnector1">
            <a:avLst/>
          </a:prstGeom>
          <a:ln w="28575">
            <a:solidFill>
              <a:srgbClr val="00B0E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82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ECC0D-D005-45B1-B6F5-C0527946E2CC}"/>
              </a:ext>
            </a:extLst>
          </p:cNvPr>
          <p:cNvSpPr>
            <a:spLocks noGrp="1"/>
          </p:cNvSpPr>
          <p:nvPr>
            <p:ph type="title"/>
          </p:nvPr>
        </p:nvSpPr>
        <p:spPr>
          <a:xfrm>
            <a:off x="628650" y="1049482"/>
            <a:ext cx="7886700" cy="765898"/>
          </a:xfrm>
        </p:spPr>
        <p:txBody>
          <a:bodyPr>
            <a:normAutofit fontScale="90000"/>
          </a:bodyPr>
          <a:lstStyle/>
          <a:p>
            <a:br>
              <a:rPr lang="en-GB" b="1" dirty="0"/>
            </a:br>
            <a:r>
              <a:rPr lang="en-GB" b="1" dirty="0"/>
              <a:t>Practice example:</a:t>
            </a:r>
            <a:br>
              <a:rPr lang="en-GB" b="1" dirty="0"/>
            </a:br>
            <a:r>
              <a:rPr lang="en-GB" b="1" dirty="0"/>
              <a:t>Rules for decorating our cakes</a:t>
            </a:r>
          </a:p>
        </p:txBody>
      </p:sp>
      <p:sp>
        <p:nvSpPr>
          <p:cNvPr id="3" name="Content Placeholder 2">
            <a:extLst>
              <a:ext uri="{FF2B5EF4-FFF2-40B4-BE49-F238E27FC236}">
                <a16:creationId xmlns:a16="http://schemas.microsoft.com/office/drawing/2014/main" id="{B3DDE14D-55DE-4B67-B9F7-D4784571D20E}"/>
              </a:ext>
            </a:extLst>
          </p:cNvPr>
          <p:cNvSpPr>
            <a:spLocks noGrp="1"/>
          </p:cNvSpPr>
          <p:nvPr>
            <p:ph idx="1"/>
          </p:nvPr>
        </p:nvSpPr>
        <p:spPr>
          <a:xfrm>
            <a:off x="628650" y="2452255"/>
            <a:ext cx="7886700" cy="1226127"/>
          </a:xfrm>
        </p:spPr>
        <p:txBody>
          <a:bodyPr>
            <a:normAutofit fontScale="92500" lnSpcReduction="20000"/>
          </a:bodyPr>
          <a:lstStyle/>
          <a:p>
            <a:pPr marL="514350" indent="-514350">
              <a:buFont typeface="+mj-lt"/>
              <a:buAutoNum type="arabicPeriod"/>
            </a:pPr>
            <a:r>
              <a:rPr lang="en-GB" dirty="0"/>
              <a:t>We need to decorate 6 cakes</a:t>
            </a:r>
          </a:p>
          <a:p>
            <a:pPr marL="514350" indent="-514350">
              <a:buFont typeface="+mj-lt"/>
              <a:buAutoNum type="arabicPeriod"/>
            </a:pPr>
            <a:r>
              <a:rPr lang="en-GB" dirty="0"/>
              <a:t>Every second cake must have white icing</a:t>
            </a:r>
          </a:p>
          <a:p>
            <a:pPr marL="514350" indent="-514350">
              <a:buFont typeface="+mj-lt"/>
              <a:buAutoNum type="arabicPeriod"/>
            </a:pPr>
            <a:r>
              <a:rPr lang="en-GB" dirty="0"/>
              <a:t>Every third cake must have three red sweets</a:t>
            </a:r>
          </a:p>
          <a:p>
            <a:pPr marL="514350" indent="-514350">
              <a:buFont typeface="+mj-lt"/>
              <a:buAutoNum type="arabicPeriod"/>
            </a:pPr>
            <a:endParaRPr lang="en-GB" dirty="0"/>
          </a:p>
        </p:txBody>
      </p:sp>
      <p:grpSp>
        <p:nvGrpSpPr>
          <p:cNvPr id="5" name="Group 4">
            <a:extLst>
              <a:ext uri="{FF2B5EF4-FFF2-40B4-BE49-F238E27FC236}">
                <a16:creationId xmlns:a16="http://schemas.microsoft.com/office/drawing/2014/main" id="{8228FE50-D6D9-4B4B-81FC-393C35F97C5F}"/>
              </a:ext>
            </a:extLst>
          </p:cNvPr>
          <p:cNvGrpSpPr/>
          <p:nvPr/>
        </p:nvGrpSpPr>
        <p:grpSpPr>
          <a:xfrm>
            <a:off x="2691244" y="4582389"/>
            <a:ext cx="3520787" cy="924793"/>
            <a:chOff x="930851" y="4720496"/>
            <a:chExt cx="3520787" cy="924793"/>
          </a:xfrm>
        </p:grpSpPr>
        <p:sp>
          <p:nvSpPr>
            <p:cNvPr id="4" name="Oval 3">
              <a:extLst>
                <a:ext uri="{FF2B5EF4-FFF2-40B4-BE49-F238E27FC236}">
                  <a16:creationId xmlns:a16="http://schemas.microsoft.com/office/drawing/2014/main" id="{F1583004-783A-4AD0-BF1E-85440BE519C9}"/>
                </a:ext>
              </a:extLst>
            </p:cNvPr>
            <p:cNvSpPr/>
            <p:nvPr/>
          </p:nvSpPr>
          <p:spPr>
            <a:xfrm>
              <a:off x="930851" y="4720498"/>
              <a:ext cx="1013113" cy="924791"/>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8E3658C4-5BE5-4BB1-BDFE-8EAD4A5B1690}"/>
                </a:ext>
              </a:extLst>
            </p:cNvPr>
            <p:cNvSpPr/>
            <p:nvPr/>
          </p:nvSpPr>
          <p:spPr>
            <a:xfrm>
              <a:off x="2184688" y="4720497"/>
              <a:ext cx="1013113" cy="924791"/>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44A2CE07-22C4-49AF-9A66-325B3ACDE044}"/>
                </a:ext>
              </a:extLst>
            </p:cNvPr>
            <p:cNvSpPr/>
            <p:nvPr/>
          </p:nvSpPr>
          <p:spPr>
            <a:xfrm>
              <a:off x="3438525" y="4720496"/>
              <a:ext cx="1013113" cy="924791"/>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25D7BC48-405B-4DFE-BD60-2DE92D859D8B}"/>
                </a:ext>
              </a:extLst>
            </p:cNvPr>
            <p:cNvSpPr/>
            <p:nvPr/>
          </p:nvSpPr>
          <p:spPr>
            <a:xfrm>
              <a:off x="2296390" y="4852555"/>
              <a:ext cx="789709" cy="65462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551E2AC9-D029-4E00-B87F-7CCBEB2A8E57}"/>
                </a:ext>
              </a:extLst>
            </p:cNvPr>
            <p:cNvSpPr/>
            <p:nvPr/>
          </p:nvSpPr>
          <p:spPr>
            <a:xfrm>
              <a:off x="3869315" y="5127912"/>
              <a:ext cx="207818" cy="1766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2" name="Oval 21">
            <a:extLst>
              <a:ext uri="{FF2B5EF4-FFF2-40B4-BE49-F238E27FC236}">
                <a16:creationId xmlns:a16="http://schemas.microsoft.com/office/drawing/2014/main" id="{51759C80-6334-4E99-A370-0C054B55531B}"/>
              </a:ext>
            </a:extLst>
          </p:cNvPr>
          <p:cNvSpPr/>
          <p:nvPr/>
        </p:nvSpPr>
        <p:spPr>
          <a:xfrm>
            <a:off x="5782108" y="5142205"/>
            <a:ext cx="207818" cy="1766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Oval 22">
            <a:extLst>
              <a:ext uri="{FF2B5EF4-FFF2-40B4-BE49-F238E27FC236}">
                <a16:creationId xmlns:a16="http://schemas.microsoft.com/office/drawing/2014/main" id="{59E38CD4-19DA-491D-870C-BAB448BF4A07}"/>
              </a:ext>
            </a:extLst>
          </p:cNvPr>
          <p:cNvSpPr/>
          <p:nvPr/>
        </p:nvSpPr>
        <p:spPr>
          <a:xfrm>
            <a:off x="5467782" y="4813159"/>
            <a:ext cx="207818" cy="1766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23481184-7FC8-41BA-AF34-77E9062BE503}"/>
              </a:ext>
            </a:extLst>
          </p:cNvPr>
          <p:cNvSpPr txBox="1"/>
          <p:nvPr/>
        </p:nvSpPr>
        <p:spPr>
          <a:xfrm>
            <a:off x="2878282" y="4088368"/>
            <a:ext cx="540327" cy="369332"/>
          </a:xfrm>
          <a:prstGeom prst="rect">
            <a:avLst/>
          </a:prstGeom>
          <a:noFill/>
          <a:ln>
            <a:solidFill>
              <a:schemeClr val="tx1"/>
            </a:solidFill>
          </a:ln>
        </p:spPr>
        <p:txBody>
          <a:bodyPr wrap="square" rtlCol="0">
            <a:spAutoFit/>
          </a:bodyPr>
          <a:lstStyle/>
          <a:p>
            <a:pPr algn="ctr"/>
            <a:r>
              <a:rPr lang="en-GB" b="1" dirty="0"/>
              <a:t>1</a:t>
            </a:r>
          </a:p>
        </p:txBody>
      </p:sp>
      <p:sp>
        <p:nvSpPr>
          <p:cNvPr id="25" name="TextBox 24">
            <a:extLst>
              <a:ext uri="{FF2B5EF4-FFF2-40B4-BE49-F238E27FC236}">
                <a16:creationId xmlns:a16="http://schemas.microsoft.com/office/drawing/2014/main" id="{CA579835-57A7-43E2-9FC0-6316FC3B7B23}"/>
              </a:ext>
            </a:extLst>
          </p:cNvPr>
          <p:cNvSpPr txBox="1"/>
          <p:nvPr/>
        </p:nvSpPr>
        <p:spPr>
          <a:xfrm>
            <a:off x="4181473" y="4088368"/>
            <a:ext cx="540327" cy="369332"/>
          </a:xfrm>
          <a:prstGeom prst="rect">
            <a:avLst/>
          </a:prstGeom>
          <a:noFill/>
          <a:ln>
            <a:solidFill>
              <a:schemeClr val="tx1"/>
            </a:solidFill>
          </a:ln>
        </p:spPr>
        <p:txBody>
          <a:bodyPr wrap="square" rtlCol="0">
            <a:spAutoFit/>
          </a:bodyPr>
          <a:lstStyle/>
          <a:p>
            <a:pPr algn="ctr"/>
            <a:r>
              <a:rPr lang="en-GB" b="1" dirty="0"/>
              <a:t>2</a:t>
            </a:r>
          </a:p>
        </p:txBody>
      </p:sp>
      <p:sp>
        <p:nvSpPr>
          <p:cNvPr id="26" name="TextBox 25">
            <a:extLst>
              <a:ext uri="{FF2B5EF4-FFF2-40B4-BE49-F238E27FC236}">
                <a16:creationId xmlns:a16="http://schemas.microsoft.com/office/drawing/2014/main" id="{E3E47B82-1E6A-4F6B-BB92-C6BBFF4DFCD5}"/>
              </a:ext>
            </a:extLst>
          </p:cNvPr>
          <p:cNvSpPr txBox="1"/>
          <p:nvPr/>
        </p:nvSpPr>
        <p:spPr>
          <a:xfrm>
            <a:off x="5405436" y="4065014"/>
            <a:ext cx="540327" cy="369332"/>
          </a:xfrm>
          <a:prstGeom prst="rect">
            <a:avLst/>
          </a:prstGeom>
          <a:noFill/>
          <a:ln>
            <a:solidFill>
              <a:schemeClr val="tx1"/>
            </a:solidFill>
          </a:ln>
        </p:spPr>
        <p:txBody>
          <a:bodyPr wrap="square" rtlCol="0">
            <a:spAutoFit/>
          </a:bodyPr>
          <a:lstStyle/>
          <a:p>
            <a:pPr algn="ctr"/>
            <a:r>
              <a:rPr lang="en-GB" b="1" dirty="0"/>
              <a:t>3</a:t>
            </a:r>
          </a:p>
        </p:txBody>
      </p:sp>
    </p:spTree>
    <p:extLst>
      <p:ext uri="{BB962C8B-B14F-4D97-AF65-F5344CB8AC3E}">
        <p14:creationId xmlns:p14="http://schemas.microsoft.com/office/powerpoint/2010/main" val="894407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68A006-40B0-48DA-B22A-76974DA7BCB4}"/>
              </a:ext>
            </a:extLst>
          </p:cNvPr>
          <p:cNvSpPr txBox="1"/>
          <p:nvPr/>
        </p:nvSpPr>
        <p:spPr>
          <a:xfrm>
            <a:off x="1018309" y="1662545"/>
            <a:ext cx="7231387" cy="3108543"/>
          </a:xfrm>
          <a:prstGeom prst="rect">
            <a:avLst/>
          </a:prstGeom>
          <a:noFill/>
        </p:spPr>
        <p:txBody>
          <a:bodyPr wrap="square" rtlCol="0">
            <a:spAutoFit/>
          </a:bodyPr>
          <a:lstStyle/>
          <a:p>
            <a:r>
              <a:rPr lang="en-GB" sz="2800" b="1" u="sng" dirty="0"/>
              <a:t>Prediction questions </a:t>
            </a:r>
          </a:p>
          <a:p>
            <a:endParaRPr lang="en-GB" sz="2800" dirty="0"/>
          </a:p>
          <a:p>
            <a:r>
              <a:rPr lang="en-GB" sz="2800" dirty="0"/>
              <a:t>Will there be any cakes that have no toppings?</a:t>
            </a:r>
          </a:p>
          <a:p>
            <a:r>
              <a:rPr lang="en-GB" sz="2800" b="1" dirty="0"/>
              <a:t>Why do you think this is?</a:t>
            </a:r>
          </a:p>
          <a:p>
            <a:endParaRPr lang="en-GB" sz="2800" dirty="0"/>
          </a:p>
          <a:p>
            <a:r>
              <a:rPr lang="en-GB" sz="2800" dirty="0"/>
              <a:t>Will there be any cakes that have both toppings?</a:t>
            </a:r>
          </a:p>
          <a:p>
            <a:r>
              <a:rPr lang="en-GB" sz="2800" b="1" dirty="0"/>
              <a:t>Why do you think this is?</a:t>
            </a:r>
          </a:p>
        </p:txBody>
      </p:sp>
    </p:spTree>
    <p:extLst>
      <p:ext uri="{BB962C8B-B14F-4D97-AF65-F5344CB8AC3E}">
        <p14:creationId xmlns:p14="http://schemas.microsoft.com/office/powerpoint/2010/main" val="1090712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CA7D7176-7A3B-4DED-924B-B22B937E36ED}"/>
              </a:ext>
            </a:extLst>
          </p:cNvPr>
          <p:cNvSpPr/>
          <p:nvPr/>
        </p:nvSpPr>
        <p:spPr>
          <a:xfrm>
            <a:off x="602673" y="1631371"/>
            <a:ext cx="2244436" cy="1298863"/>
          </a:xfrm>
          <a:prstGeom prst="wedgeRoundRectCallout">
            <a:avLst>
              <a:gd name="adj1" fmla="val -66666"/>
              <a:gd name="adj2" fmla="val 2410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I think that…..</a:t>
            </a:r>
          </a:p>
        </p:txBody>
      </p:sp>
      <p:sp>
        <p:nvSpPr>
          <p:cNvPr id="3" name="Speech Bubble: Rectangle with Corners Rounded 2">
            <a:extLst>
              <a:ext uri="{FF2B5EF4-FFF2-40B4-BE49-F238E27FC236}">
                <a16:creationId xmlns:a16="http://schemas.microsoft.com/office/drawing/2014/main" id="{B1866022-15AF-41DF-80ED-D16B8B6E6A61}"/>
              </a:ext>
            </a:extLst>
          </p:cNvPr>
          <p:cNvSpPr/>
          <p:nvPr/>
        </p:nvSpPr>
        <p:spPr>
          <a:xfrm>
            <a:off x="3449782" y="1631370"/>
            <a:ext cx="2244436" cy="1298863"/>
          </a:xfrm>
          <a:prstGeom prst="wedgeRoundRectCallout">
            <a:avLst>
              <a:gd name="adj1" fmla="val -66666"/>
              <a:gd name="adj2" fmla="val 24100"/>
              <a:gd name="adj3" fmla="val 1666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My prediction is….</a:t>
            </a:r>
          </a:p>
        </p:txBody>
      </p:sp>
      <p:sp>
        <p:nvSpPr>
          <p:cNvPr id="4" name="Speech Bubble: Rectangle with Corners Rounded 3">
            <a:extLst>
              <a:ext uri="{FF2B5EF4-FFF2-40B4-BE49-F238E27FC236}">
                <a16:creationId xmlns:a16="http://schemas.microsoft.com/office/drawing/2014/main" id="{9133B836-6CC0-4C56-8A77-E238FA6B407B}"/>
              </a:ext>
            </a:extLst>
          </p:cNvPr>
          <p:cNvSpPr/>
          <p:nvPr/>
        </p:nvSpPr>
        <p:spPr>
          <a:xfrm>
            <a:off x="966356" y="3428997"/>
            <a:ext cx="2244436" cy="1298863"/>
          </a:xfrm>
          <a:prstGeom prst="wedgeRoundRectCallout">
            <a:avLst>
              <a:gd name="adj1" fmla="val -66666"/>
              <a:gd name="adj2" fmla="val 24100"/>
              <a:gd name="adj3" fmla="val 1666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It must be because….</a:t>
            </a:r>
          </a:p>
        </p:txBody>
      </p:sp>
      <p:sp>
        <p:nvSpPr>
          <p:cNvPr id="5" name="Speech Bubble: Rectangle with Corners Rounded 4">
            <a:extLst>
              <a:ext uri="{FF2B5EF4-FFF2-40B4-BE49-F238E27FC236}">
                <a16:creationId xmlns:a16="http://schemas.microsoft.com/office/drawing/2014/main" id="{7B1B6BDA-15E4-4B43-8DFE-A4B1A3571C75}"/>
              </a:ext>
            </a:extLst>
          </p:cNvPr>
          <p:cNvSpPr/>
          <p:nvPr/>
        </p:nvSpPr>
        <p:spPr>
          <a:xfrm>
            <a:off x="3766705" y="3428999"/>
            <a:ext cx="2244436" cy="1298863"/>
          </a:xfrm>
          <a:prstGeom prst="wedgeRoundRectCallout">
            <a:avLst>
              <a:gd name="adj1" fmla="val -66666"/>
              <a:gd name="adj2" fmla="val 2410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If…. then…..</a:t>
            </a:r>
          </a:p>
        </p:txBody>
      </p:sp>
      <p:sp>
        <p:nvSpPr>
          <p:cNvPr id="6" name="Speech Bubble: Rectangle with Corners Rounded 5">
            <a:extLst>
              <a:ext uri="{FF2B5EF4-FFF2-40B4-BE49-F238E27FC236}">
                <a16:creationId xmlns:a16="http://schemas.microsoft.com/office/drawing/2014/main" id="{0831CF6A-65AB-470B-9DE3-7893977F1C64}"/>
              </a:ext>
            </a:extLst>
          </p:cNvPr>
          <p:cNvSpPr/>
          <p:nvPr/>
        </p:nvSpPr>
        <p:spPr>
          <a:xfrm>
            <a:off x="6296891" y="1631369"/>
            <a:ext cx="2244436" cy="1298863"/>
          </a:xfrm>
          <a:prstGeom prst="wedgeRoundRectCallout">
            <a:avLst>
              <a:gd name="adj1" fmla="val -66666"/>
              <a:gd name="adj2" fmla="val 2410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I noticed that…..</a:t>
            </a:r>
          </a:p>
        </p:txBody>
      </p:sp>
      <p:sp>
        <p:nvSpPr>
          <p:cNvPr id="7" name="Speech Bubble: Rectangle with Corners Rounded 6">
            <a:extLst>
              <a:ext uri="{FF2B5EF4-FFF2-40B4-BE49-F238E27FC236}">
                <a16:creationId xmlns:a16="http://schemas.microsoft.com/office/drawing/2014/main" id="{56EC241F-5334-4059-9806-0106B681BA91}"/>
              </a:ext>
            </a:extLst>
          </p:cNvPr>
          <p:cNvSpPr/>
          <p:nvPr/>
        </p:nvSpPr>
        <p:spPr>
          <a:xfrm>
            <a:off x="6567054" y="3428999"/>
            <a:ext cx="2244436" cy="1298863"/>
          </a:xfrm>
          <a:prstGeom prst="wedgeRoundRectCallout">
            <a:avLst>
              <a:gd name="adj1" fmla="val -66666"/>
              <a:gd name="adj2" fmla="val 24100"/>
              <a:gd name="adj3" fmla="val 1666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2400" dirty="0">
                <a:solidFill>
                  <a:schemeClr val="tx1"/>
                </a:solidFill>
              </a:rPr>
              <a:t>I already know….. so……..</a:t>
            </a:r>
          </a:p>
        </p:txBody>
      </p:sp>
    </p:spTree>
    <p:extLst>
      <p:ext uri="{BB962C8B-B14F-4D97-AF65-F5344CB8AC3E}">
        <p14:creationId xmlns:p14="http://schemas.microsoft.com/office/powerpoint/2010/main" val="741144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ECC0D-D005-45B1-B6F5-C0527946E2CC}"/>
              </a:ext>
            </a:extLst>
          </p:cNvPr>
          <p:cNvSpPr>
            <a:spLocks noGrp="1"/>
          </p:cNvSpPr>
          <p:nvPr>
            <p:ph type="title"/>
          </p:nvPr>
        </p:nvSpPr>
        <p:spPr>
          <a:xfrm>
            <a:off x="628650" y="1049482"/>
            <a:ext cx="7886700" cy="765898"/>
          </a:xfrm>
        </p:spPr>
        <p:txBody>
          <a:bodyPr>
            <a:normAutofit fontScale="90000"/>
          </a:bodyPr>
          <a:lstStyle/>
          <a:p>
            <a:br>
              <a:rPr lang="en-GB" b="1" dirty="0"/>
            </a:br>
            <a:r>
              <a:rPr lang="en-GB" b="1" dirty="0"/>
              <a:t>Practice example:</a:t>
            </a:r>
            <a:br>
              <a:rPr lang="en-GB" b="1" dirty="0"/>
            </a:br>
            <a:r>
              <a:rPr lang="en-GB" b="1" dirty="0"/>
              <a:t>Rules for decorating our cakes</a:t>
            </a:r>
          </a:p>
        </p:txBody>
      </p:sp>
      <p:sp>
        <p:nvSpPr>
          <p:cNvPr id="3" name="Content Placeholder 2">
            <a:extLst>
              <a:ext uri="{FF2B5EF4-FFF2-40B4-BE49-F238E27FC236}">
                <a16:creationId xmlns:a16="http://schemas.microsoft.com/office/drawing/2014/main" id="{B3DDE14D-55DE-4B67-B9F7-D4784571D20E}"/>
              </a:ext>
            </a:extLst>
          </p:cNvPr>
          <p:cNvSpPr>
            <a:spLocks noGrp="1"/>
          </p:cNvSpPr>
          <p:nvPr>
            <p:ph idx="1"/>
          </p:nvPr>
        </p:nvSpPr>
        <p:spPr>
          <a:xfrm>
            <a:off x="628650" y="2452255"/>
            <a:ext cx="7886700" cy="1226127"/>
          </a:xfrm>
        </p:spPr>
        <p:txBody>
          <a:bodyPr/>
          <a:lstStyle/>
          <a:p>
            <a:pPr marL="514350" indent="-514350">
              <a:buFont typeface="+mj-lt"/>
              <a:buAutoNum type="arabicPeriod"/>
            </a:pPr>
            <a:r>
              <a:rPr lang="en-GB" dirty="0"/>
              <a:t>Every other cake must have white icing</a:t>
            </a:r>
          </a:p>
          <a:p>
            <a:pPr marL="514350" indent="-514350">
              <a:buFont typeface="+mj-lt"/>
              <a:buAutoNum type="arabicPeriod"/>
            </a:pPr>
            <a:r>
              <a:rPr lang="en-GB" dirty="0"/>
              <a:t>Every third cake must have three red smarties</a:t>
            </a:r>
          </a:p>
          <a:p>
            <a:pPr marL="514350" indent="-514350">
              <a:buFont typeface="+mj-lt"/>
              <a:buAutoNum type="arabicPeriod"/>
            </a:pPr>
            <a:endParaRPr lang="en-GB" dirty="0"/>
          </a:p>
        </p:txBody>
      </p:sp>
      <p:grpSp>
        <p:nvGrpSpPr>
          <p:cNvPr id="14" name="Group 13">
            <a:extLst>
              <a:ext uri="{FF2B5EF4-FFF2-40B4-BE49-F238E27FC236}">
                <a16:creationId xmlns:a16="http://schemas.microsoft.com/office/drawing/2014/main" id="{34F4AB4F-3687-4FDF-BA25-161CA15981FD}"/>
              </a:ext>
            </a:extLst>
          </p:cNvPr>
          <p:cNvGrpSpPr/>
          <p:nvPr/>
        </p:nvGrpSpPr>
        <p:grpSpPr>
          <a:xfrm>
            <a:off x="930851" y="4720494"/>
            <a:ext cx="7282298" cy="924795"/>
            <a:chOff x="244187" y="4720498"/>
            <a:chExt cx="7282298" cy="924795"/>
          </a:xfrm>
        </p:grpSpPr>
        <p:sp>
          <p:nvSpPr>
            <p:cNvPr id="4" name="Oval 3">
              <a:extLst>
                <a:ext uri="{FF2B5EF4-FFF2-40B4-BE49-F238E27FC236}">
                  <a16:creationId xmlns:a16="http://schemas.microsoft.com/office/drawing/2014/main" id="{F1583004-783A-4AD0-BF1E-85440BE519C9}"/>
                </a:ext>
              </a:extLst>
            </p:cNvPr>
            <p:cNvSpPr/>
            <p:nvPr/>
          </p:nvSpPr>
          <p:spPr>
            <a:xfrm>
              <a:off x="244187" y="4720502"/>
              <a:ext cx="1013113" cy="924791"/>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8E3658C4-5BE5-4BB1-BDFE-8EAD4A5B1690}"/>
                </a:ext>
              </a:extLst>
            </p:cNvPr>
            <p:cNvSpPr/>
            <p:nvPr/>
          </p:nvSpPr>
          <p:spPr>
            <a:xfrm>
              <a:off x="1498024" y="4720501"/>
              <a:ext cx="1013113" cy="924791"/>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44A2CE07-22C4-49AF-9A66-325B3ACDE044}"/>
                </a:ext>
              </a:extLst>
            </p:cNvPr>
            <p:cNvSpPr/>
            <p:nvPr/>
          </p:nvSpPr>
          <p:spPr>
            <a:xfrm>
              <a:off x="2751861" y="4720500"/>
              <a:ext cx="1013113" cy="924791"/>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EE6FDA41-7D61-4B01-A6D9-746CE5066F3E}"/>
                </a:ext>
              </a:extLst>
            </p:cNvPr>
            <p:cNvSpPr/>
            <p:nvPr/>
          </p:nvSpPr>
          <p:spPr>
            <a:xfrm>
              <a:off x="4005698" y="4720502"/>
              <a:ext cx="1013113" cy="924791"/>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23F41225-051D-4DD9-A362-A8B6FEF45796}"/>
                </a:ext>
              </a:extLst>
            </p:cNvPr>
            <p:cNvSpPr/>
            <p:nvPr/>
          </p:nvSpPr>
          <p:spPr>
            <a:xfrm>
              <a:off x="5259535" y="4720499"/>
              <a:ext cx="1013113" cy="924791"/>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16AA58A8-469E-4E7D-9968-A3F6926540E0}"/>
                </a:ext>
              </a:extLst>
            </p:cNvPr>
            <p:cNvSpPr/>
            <p:nvPr/>
          </p:nvSpPr>
          <p:spPr>
            <a:xfrm>
              <a:off x="6513372" y="4720498"/>
              <a:ext cx="1013113" cy="924791"/>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81A982ED-6208-4073-ABDD-65772CD37382}"/>
              </a:ext>
            </a:extLst>
          </p:cNvPr>
          <p:cNvGrpSpPr/>
          <p:nvPr/>
        </p:nvGrpSpPr>
        <p:grpSpPr>
          <a:xfrm>
            <a:off x="2296390" y="4852554"/>
            <a:ext cx="5805056" cy="654628"/>
            <a:chOff x="2296390" y="4852554"/>
            <a:chExt cx="5805056" cy="654628"/>
          </a:xfrm>
        </p:grpSpPr>
        <p:sp>
          <p:nvSpPr>
            <p:cNvPr id="15" name="Oval 14">
              <a:extLst>
                <a:ext uri="{FF2B5EF4-FFF2-40B4-BE49-F238E27FC236}">
                  <a16:creationId xmlns:a16="http://schemas.microsoft.com/office/drawing/2014/main" id="{25D7BC48-405B-4DFE-BD60-2DE92D859D8B}"/>
                </a:ext>
              </a:extLst>
            </p:cNvPr>
            <p:cNvSpPr/>
            <p:nvPr/>
          </p:nvSpPr>
          <p:spPr>
            <a:xfrm>
              <a:off x="2296390" y="4852555"/>
              <a:ext cx="789709" cy="65462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3A899732-2E7C-494F-BC3D-0675A7E7EC65}"/>
                </a:ext>
              </a:extLst>
            </p:cNvPr>
            <p:cNvSpPr/>
            <p:nvPr/>
          </p:nvSpPr>
          <p:spPr>
            <a:xfrm>
              <a:off x="4804064" y="4852554"/>
              <a:ext cx="789709" cy="65462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6A75C381-6B28-46A6-A526-61B4A32307D4}"/>
                </a:ext>
              </a:extLst>
            </p:cNvPr>
            <p:cNvSpPr/>
            <p:nvPr/>
          </p:nvSpPr>
          <p:spPr>
            <a:xfrm>
              <a:off x="7311737" y="4852555"/>
              <a:ext cx="789709" cy="65462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9" name="Oval 18">
            <a:extLst>
              <a:ext uri="{FF2B5EF4-FFF2-40B4-BE49-F238E27FC236}">
                <a16:creationId xmlns:a16="http://schemas.microsoft.com/office/drawing/2014/main" id="{551E2AC9-D029-4E00-B87F-7CCBEB2A8E57}"/>
              </a:ext>
            </a:extLst>
          </p:cNvPr>
          <p:cNvSpPr/>
          <p:nvPr/>
        </p:nvSpPr>
        <p:spPr>
          <a:xfrm>
            <a:off x="3869315" y="5127912"/>
            <a:ext cx="207818" cy="1766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a:extLst>
              <a:ext uri="{FF2B5EF4-FFF2-40B4-BE49-F238E27FC236}">
                <a16:creationId xmlns:a16="http://schemas.microsoft.com/office/drawing/2014/main" id="{88B58495-9458-42FE-85D7-11B79FB254A7}"/>
              </a:ext>
            </a:extLst>
          </p:cNvPr>
          <p:cNvSpPr/>
          <p:nvPr/>
        </p:nvSpPr>
        <p:spPr>
          <a:xfrm>
            <a:off x="7602682" y="5091544"/>
            <a:ext cx="207818" cy="1766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3AEC367E-C898-4079-B02C-C015EB4E9D6C}"/>
              </a:ext>
            </a:extLst>
          </p:cNvPr>
          <p:cNvSpPr/>
          <p:nvPr/>
        </p:nvSpPr>
        <p:spPr>
          <a:xfrm>
            <a:off x="4021715" y="5280312"/>
            <a:ext cx="207818" cy="1766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Oval 22">
            <a:extLst>
              <a:ext uri="{FF2B5EF4-FFF2-40B4-BE49-F238E27FC236}">
                <a16:creationId xmlns:a16="http://schemas.microsoft.com/office/drawing/2014/main" id="{EA0C1661-65A9-4913-A257-CACA5DCA9331}"/>
              </a:ext>
            </a:extLst>
          </p:cNvPr>
          <p:cNvSpPr/>
          <p:nvPr/>
        </p:nvSpPr>
        <p:spPr>
          <a:xfrm>
            <a:off x="3661497" y="4951266"/>
            <a:ext cx="207818" cy="1766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Oval 23">
            <a:extLst>
              <a:ext uri="{FF2B5EF4-FFF2-40B4-BE49-F238E27FC236}">
                <a16:creationId xmlns:a16="http://schemas.microsoft.com/office/drawing/2014/main" id="{E9E84837-8D9E-4606-89D1-3C982BFFF013}"/>
              </a:ext>
            </a:extLst>
          </p:cNvPr>
          <p:cNvSpPr/>
          <p:nvPr/>
        </p:nvSpPr>
        <p:spPr>
          <a:xfrm>
            <a:off x="7810500" y="5238528"/>
            <a:ext cx="207818" cy="1766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Oval 24">
            <a:extLst>
              <a:ext uri="{FF2B5EF4-FFF2-40B4-BE49-F238E27FC236}">
                <a16:creationId xmlns:a16="http://schemas.microsoft.com/office/drawing/2014/main" id="{ED18ACCB-5F92-4523-892D-0492C705D11F}"/>
              </a:ext>
            </a:extLst>
          </p:cNvPr>
          <p:cNvSpPr/>
          <p:nvPr/>
        </p:nvSpPr>
        <p:spPr>
          <a:xfrm>
            <a:off x="7394864" y="4944560"/>
            <a:ext cx="207818" cy="1766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20050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68A006-40B0-48DA-B22A-76974DA7BCB4}"/>
              </a:ext>
            </a:extLst>
          </p:cNvPr>
          <p:cNvSpPr txBox="1"/>
          <p:nvPr/>
        </p:nvSpPr>
        <p:spPr>
          <a:xfrm>
            <a:off x="394856" y="1106575"/>
            <a:ext cx="8177644" cy="5016758"/>
          </a:xfrm>
          <a:prstGeom prst="rect">
            <a:avLst/>
          </a:prstGeom>
          <a:noFill/>
        </p:spPr>
        <p:txBody>
          <a:bodyPr wrap="square" rtlCol="0">
            <a:spAutoFit/>
          </a:bodyPr>
          <a:lstStyle/>
          <a:p>
            <a:r>
              <a:rPr lang="en-GB" sz="2800" b="1" u="sng" dirty="0"/>
              <a:t>Reflection questions</a:t>
            </a:r>
          </a:p>
          <a:p>
            <a:endParaRPr lang="en-GB" sz="2800" b="1" u="sng" dirty="0"/>
          </a:p>
          <a:p>
            <a:r>
              <a:rPr lang="en-GB" sz="2400" dirty="0"/>
              <a:t>Which cakes have no toppings?</a:t>
            </a:r>
          </a:p>
          <a:p>
            <a:endParaRPr lang="en-GB" sz="2400" dirty="0"/>
          </a:p>
          <a:p>
            <a:r>
              <a:rPr lang="en-GB" sz="2400" dirty="0"/>
              <a:t>Why do you think this is?</a:t>
            </a:r>
          </a:p>
          <a:p>
            <a:endParaRPr lang="en-GB" sz="2400" dirty="0"/>
          </a:p>
          <a:p>
            <a:r>
              <a:rPr lang="en-GB" sz="2400" dirty="0"/>
              <a:t>Which are the cakes that have icing on?</a:t>
            </a:r>
          </a:p>
          <a:p>
            <a:endParaRPr lang="en-GB" sz="2400" dirty="0"/>
          </a:p>
          <a:p>
            <a:r>
              <a:rPr lang="en-GB" sz="2400" dirty="0"/>
              <a:t>Which are the cakes that have smartie toppings?</a:t>
            </a:r>
          </a:p>
          <a:p>
            <a:endParaRPr lang="en-GB" sz="2400" dirty="0"/>
          </a:p>
          <a:p>
            <a:r>
              <a:rPr lang="en-GB" sz="2400" dirty="0"/>
              <a:t>Which cake has both toppings?</a:t>
            </a:r>
          </a:p>
          <a:p>
            <a:endParaRPr lang="en-GB" sz="2400" dirty="0"/>
          </a:p>
          <a:p>
            <a:r>
              <a:rPr lang="en-GB" sz="2400" dirty="0"/>
              <a:t>What do you notice?</a:t>
            </a:r>
          </a:p>
        </p:txBody>
      </p:sp>
    </p:spTree>
    <p:extLst>
      <p:ext uri="{BB962C8B-B14F-4D97-AF65-F5344CB8AC3E}">
        <p14:creationId xmlns:p14="http://schemas.microsoft.com/office/powerpoint/2010/main" val="20355897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TotalTime>
  <Words>454</Words>
  <Application>Microsoft Office PowerPoint</Application>
  <PresentationFormat>On-screen Show (4:3)</PresentationFormat>
  <Paragraphs>73</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Segoe UI Emoji</vt:lpstr>
      <vt:lpstr>Symbol</vt:lpstr>
      <vt:lpstr>Times New Roman</vt:lpstr>
      <vt:lpstr>Office Theme</vt:lpstr>
      <vt:lpstr>PowerPoint Presentation</vt:lpstr>
      <vt:lpstr>PowerPoint Presentation</vt:lpstr>
      <vt:lpstr>Decorating cakes</vt:lpstr>
      <vt:lpstr> Different toppings</vt:lpstr>
      <vt:lpstr> Practice example: Rules for decorating our cakes</vt:lpstr>
      <vt:lpstr>PowerPoint Presentation</vt:lpstr>
      <vt:lpstr>PowerPoint Presentation</vt:lpstr>
      <vt:lpstr> Practice example: Rules for decorating our cakes</vt:lpstr>
      <vt:lpstr>PowerPoint Presentation</vt:lpstr>
      <vt:lpstr> Now try this….</vt:lpstr>
      <vt:lpstr> Exploring the patterns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Holly Margerison-Smith</cp:lastModifiedBy>
  <cp:revision>19</cp:revision>
  <dcterms:created xsi:type="dcterms:W3CDTF">2017-06-28T15:11:57Z</dcterms:created>
  <dcterms:modified xsi:type="dcterms:W3CDTF">2023-03-13T14:43:43Z</dcterms:modified>
</cp:coreProperties>
</file>