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9" r:id="rId2"/>
    <p:sldId id="268" r:id="rId3"/>
    <p:sldId id="276" r:id="rId4"/>
    <p:sldId id="277" r:id="rId5"/>
    <p:sldId id="27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9001" autoAdjust="0"/>
  </p:normalViewPr>
  <p:slideViewPr>
    <p:cSldViewPr snapToGrid="0" snapToObjects="1">
      <p:cViewPr varScale="1">
        <p:scale>
          <a:sx n="128" d="100"/>
          <a:sy n="128" d="100"/>
        </p:scale>
        <p:origin x="529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5A6A2-D1CF-4E22-B6F9-C48F0F16B29A}" type="datetimeFigureOut">
              <a:rPr lang="en-GB" smtClean="0"/>
              <a:t>15/03/2023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7E84F-45E6-4385-A61E-2A903B5C237C}" type="slidenum">
              <a:rPr lang="en-GB" smtClean="0"/>
              <a:t>‹#›</a:t>
            </a:fld>
            <a:endParaRPr lang="en-GB"/>
          </a:p>
        </p:txBody>
      </p:sp>
    </p:spTree>
    <p:extLst>
      <p:ext uri="{BB962C8B-B14F-4D97-AF65-F5344CB8AC3E}">
        <p14:creationId xmlns:p14="http://schemas.microsoft.com/office/powerpoint/2010/main" val="97063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plastic bag acts as the ‘skin’ of the drum. Any container, bowl, bucket or other similar object can be used as the body of the drum, as long as it has an open top. The ‘skin’ of the drum should be secured as tightly as possible to achieve the best sound. </a:t>
            </a:r>
          </a:p>
        </p:txBody>
      </p:sp>
      <p:sp>
        <p:nvSpPr>
          <p:cNvPr id="4" name="Slide Number Placeholder 3"/>
          <p:cNvSpPr>
            <a:spLocks noGrp="1"/>
          </p:cNvSpPr>
          <p:nvPr>
            <p:ph type="sldNum" sz="quarter" idx="5"/>
          </p:nvPr>
        </p:nvSpPr>
        <p:spPr/>
        <p:txBody>
          <a:bodyPr/>
          <a:lstStyle/>
          <a:p>
            <a:fld id="{A207E84F-45E6-4385-A61E-2A903B5C237C}" type="slidenum">
              <a:rPr lang="en-GB" smtClean="0"/>
              <a:t>2</a:t>
            </a:fld>
            <a:endParaRPr lang="en-GB"/>
          </a:p>
        </p:txBody>
      </p:sp>
    </p:spTree>
    <p:extLst>
      <p:ext uri="{BB962C8B-B14F-4D97-AF65-F5344CB8AC3E}">
        <p14:creationId xmlns:p14="http://schemas.microsoft.com/office/powerpoint/2010/main" val="115812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could think about the difference in loudness, pitch etc of each material. Different materials could include tissue paper, normal paper, different fabrics etc. Pencils or small pieces of wood could be used as drumsticks. Alternatively, learners could tap with their hands.</a:t>
            </a:r>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370094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cold use PVA glue to attach the cotton wool or tape it in place. The earmuffs need to cover the whole of each ear to be effective, so will need to be sized appropriately. Learners could also decorate their earmuffs for extra visual appeal and/or to personalise them.</a:t>
            </a:r>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322682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cotton wool should dampen the sound – i.e. it cannot be heard as loudly as when the earmuffs are not being worn. Different materials could include cardboard, foam material or polystyrene. Get learners to think about which materials work well and which don’t, and why that is. E.g. polystyrene does not dampen the sound well because it has holes in it and therefore the sound vibrations can get through more easily. As an extension, get learners to think about different applications for earmuffs.</a:t>
            </a:r>
          </a:p>
        </p:txBody>
      </p:sp>
      <p:sp>
        <p:nvSpPr>
          <p:cNvPr id="4" name="Slide Number Placeholder 3"/>
          <p:cNvSpPr>
            <a:spLocks noGrp="1"/>
          </p:cNvSpPr>
          <p:nvPr>
            <p:ph type="sldNum" sz="quarter" idx="5"/>
          </p:nvPr>
        </p:nvSpPr>
        <p:spPr/>
        <p:txBody>
          <a:bodyPr/>
          <a:lstStyle/>
          <a:p>
            <a:fld id="{A207E84F-45E6-4385-A61E-2A903B5C237C}" type="slidenum">
              <a:rPr lang="en-GB" smtClean="0"/>
              <a:t>5</a:t>
            </a:fld>
            <a:endParaRPr lang="en-GB"/>
          </a:p>
        </p:txBody>
      </p:sp>
    </p:spTree>
    <p:extLst>
      <p:ext uri="{BB962C8B-B14F-4D97-AF65-F5344CB8AC3E}">
        <p14:creationId xmlns:p14="http://schemas.microsoft.com/office/powerpoint/2010/main" val="29984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278B7-95B6-4F4B-8579-C61CB55F93EE}"/>
              </a:ext>
            </a:extLst>
          </p:cNvPr>
          <p:cNvSpPr txBox="1"/>
          <p:nvPr/>
        </p:nvSpPr>
        <p:spPr>
          <a:xfrm>
            <a:off x="748145" y="1137400"/>
            <a:ext cx="7746652" cy="707886"/>
          </a:xfrm>
          <a:prstGeom prst="rect">
            <a:avLst/>
          </a:prstGeom>
          <a:noFill/>
        </p:spPr>
        <p:txBody>
          <a:bodyPr wrap="square" rtlCol="0">
            <a:spAutoFit/>
          </a:bodyPr>
          <a:lstStyle/>
          <a:p>
            <a:pPr algn="ctr"/>
            <a:r>
              <a:rPr lang="en-GB" sz="4000" b="1" dirty="0">
                <a:solidFill>
                  <a:srgbClr val="0093D3"/>
                </a:solidFill>
                <a:latin typeface="Arial"/>
                <a:cs typeface="Arial"/>
              </a:rPr>
              <a:t>Homemade drum and earmuffs</a:t>
            </a:r>
          </a:p>
        </p:txBody>
      </p:sp>
      <p:sp>
        <p:nvSpPr>
          <p:cNvPr id="3" name="TextBox 2">
            <a:extLst>
              <a:ext uri="{FF2B5EF4-FFF2-40B4-BE49-F238E27FC236}">
                <a16:creationId xmlns:a16="http://schemas.microsoft.com/office/drawing/2014/main" id="{B02D9146-B32D-4498-BA59-6585B694DA5E}"/>
              </a:ext>
            </a:extLst>
          </p:cNvPr>
          <p:cNvSpPr txBox="1"/>
          <p:nvPr/>
        </p:nvSpPr>
        <p:spPr>
          <a:xfrm>
            <a:off x="748145" y="5046646"/>
            <a:ext cx="768366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drums and earmuffs from different materials, to test the amount of noise they make and dampen</a:t>
            </a:r>
          </a:p>
        </p:txBody>
      </p:sp>
      <p:pic>
        <p:nvPicPr>
          <p:cNvPr id="5" name="Picture 4" descr="A picture containing seat, stool, sitting, table&#10;&#10;Description automatically generated">
            <a:extLst>
              <a:ext uri="{FF2B5EF4-FFF2-40B4-BE49-F238E27FC236}">
                <a16:creationId xmlns:a16="http://schemas.microsoft.com/office/drawing/2014/main" id="{FB864849-89CA-4858-836F-98B4FF1ACD88}"/>
              </a:ext>
            </a:extLst>
          </p:cNvPr>
          <p:cNvPicPr>
            <a:picLocks noChangeAspect="1"/>
          </p:cNvPicPr>
          <p:nvPr/>
        </p:nvPicPr>
        <p:blipFill>
          <a:blip r:embed="rId3"/>
          <a:stretch>
            <a:fillRect/>
          </a:stretch>
        </p:blipFill>
        <p:spPr>
          <a:xfrm>
            <a:off x="748145" y="2147570"/>
            <a:ext cx="3582373" cy="2686779"/>
          </a:xfrm>
          <a:prstGeom prst="rect">
            <a:avLst/>
          </a:prstGeom>
        </p:spPr>
      </p:pic>
      <p:pic>
        <p:nvPicPr>
          <p:cNvPr id="9" name="Picture 8" descr="A picture containing building, sitting, white, floor&#10;&#10;Description automatically generated">
            <a:extLst>
              <a:ext uri="{FF2B5EF4-FFF2-40B4-BE49-F238E27FC236}">
                <a16:creationId xmlns:a16="http://schemas.microsoft.com/office/drawing/2014/main" id="{D833B3E6-7F8D-4CFD-A1E5-4D090F61D300}"/>
              </a:ext>
            </a:extLst>
          </p:cNvPr>
          <p:cNvPicPr>
            <a:picLocks noChangeAspect="1"/>
          </p:cNvPicPr>
          <p:nvPr/>
        </p:nvPicPr>
        <p:blipFill rotWithShape="1">
          <a:blip r:embed="rId4"/>
          <a:srcRect l="13052" t="10510" r="9494" b="15235"/>
          <a:stretch/>
        </p:blipFill>
        <p:spPr>
          <a:xfrm>
            <a:off x="4813482" y="2147570"/>
            <a:ext cx="3582373" cy="2688986"/>
          </a:xfrm>
          <a:prstGeom prst="rect">
            <a:avLst/>
          </a:prstGeom>
        </p:spPr>
      </p:pic>
    </p:spTree>
    <p:extLst>
      <p:ext uri="{BB962C8B-B14F-4D97-AF65-F5344CB8AC3E}">
        <p14:creationId xmlns:p14="http://schemas.microsoft.com/office/powerpoint/2010/main" val="378787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628650" y="1036949"/>
            <a:ext cx="7886700" cy="926933"/>
          </a:xfrm>
        </p:spPr>
        <p:txBody>
          <a:bodyPr/>
          <a:lstStyle/>
          <a:p>
            <a:r>
              <a:rPr lang="en-GB" b="1" dirty="0"/>
              <a:t>Making a drum </a:t>
            </a:r>
          </a:p>
        </p:txBody>
      </p:sp>
      <p:sp>
        <p:nvSpPr>
          <p:cNvPr id="5" name="Content Placeholder 2">
            <a:extLst>
              <a:ext uri="{FF2B5EF4-FFF2-40B4-BE49-F238E27FC236}">
                <a16:creationId xmlns:a16="http://schemas.microsoft.com/office/drawing/2014/main" id="{0DFF47A9-DAB6-4F6B-8C62-424554E4C6EE}"/>
              </a:ext>
            </a:extLst>
          </p:cNvPr>
          <p:cNvSpPr>
            <a:spLocks noGrp="1"/>
          </p:cNvSpPr>
          <p:nvPr>
            <p:ph idx="1"/>
          </p:nvPr>
        </p:nvSpPr>
        <p:spPr>
          <a:xfrm>
            <a:off x="628649" y="1974273"/>
            <a:ext cx="4920095" cy="3440140"/>
          </a:xfrm>
        </p:spPr>
        <p:txBody>
          <a:bodyPr>
            <a:noAutofit/>
          </a:bodyPr>
          <a:lstStyle/>
          <a:p>
            <a:r>
              <a:rPr lang="en-GB" sz="3400" b="1" dirty="0"/>
              <a:t>Cut </a:t>
            </a:r>
            <a:r>
              <a:rPr lang="en-GB" sz="3400" dirty="0"/>
              <a:t>out your </a:t>
            </a:r>
            <a:r>
              <a:rPr lang="en-GB" sz="3400" b="1" dirty="0"/>
              <a:t>plastic bag </a:t>
            </a:r>
            <a:r>
              <a:rPr lang="en-GB" sz="3400" dirty="0"/>
              <a:t>into a </a:t>
            </a:r>
            <a:r>
              <a:rPr lang="en-GB" sz="3400" b="1" dirty="0"/>
              <a:t>circle shape. </a:t>
            </a:r>
            <a:r>
              <a:rPr lang="en-GB" sz="3400" dirty="0"/>
              <a:t>Make sure it is big enough to </a:t>
            </a:r>
            <a:r>
              <a:rPr lang="en-GB" sz="3400" b="1" dirty="0"/>
              <a:t>fold down the sides </a:t>
            </a:r>
            <a:r>
              <a:rPr lang="en-GB" sz="3400" dirty="0"/>
              <a:t>of your </a:t>
            </a:r>
            <a:r>
              <a:rPr lang="en-GB" sz="3400" b="1" dirty="0"/>
              <a:t>container. </a:t>
            </a:r>
          </a:p>
          <a:p>
            <a:r>
              <a:rPr lang="en-GB" sz="3400" dirty="0"/>
              <a:t>Wrap round an </a:t>
            </a:r>
            <a:r>
              <a:rPr lang="en-GB" sz="3400" b="1" dirty="0"/>
              <a:t>elastic band </a:t>
            </a:r>
            <a:r>
              <a:rPr lang="en-GB" sz="3400" dirty="0"/>
              <a:t>to </a:t>
            </a:r>
            <a:r>
              <a:rPr lang="en-GB" sz="3400" b="1" dirty="0"/>
              <a:t>hold </a:t>
            </a:r>
            <a:r>
              <a:rPr lang="en-GB" sz="3400" dirty="0"/>
              <a:t>the plastic bag in place.</a:t>
            </a:r>
          </a:p>
        </p:txBody>
      </p:sp>
      <p:pic>
        <p:nvPicPr>
          <p:cNvPr id="6" name="Picture 5">
            <a:extLst>
              <a:ext uri="{FF2B5EF4-FFF2-40B4-BE49-F238E27FC236}">
                <a16:creationId xmlns:a16="http://schemas.microsoft.com/office/drawing/2014/main" id="{797433B6-A695-4B6C-ADF3-A5A2CDD9C0AB}"/>
              </a:ext>
            </a:extLst>
          </p:cNvPr>
          <p:cNvPicPr>
            <a:picLocks noChangeAspect="1"/>
          </p:cNvPicPr>
          <p:nvPr/>
        </p:nvPicPr>
        <p:blipFill>
          <a:blip r:embed="rId4"/>
          <a:stretch>
            <a:fillRect/>
          </a:stretch>
        </p:blipFill>
        <p:spPr>
          <a:xfrm>
            <a:off x="5888608" y="1655450"/>
            <a:ext cx="2628900" cy="1971674"/>
          </a:xfrm>
          <a:prstGeom prst="rect">
            <a:avLst/>
          </a:prstGeom>
        </p:spPr>
      </p:pic>
      <p:pic>
        <p:nvPicPr>
          <p:cNvPr id="7" name="Picture 6">
            <a:extLst>
              <a:ext uri="{FF2B5EF4-FFF2-40B4-BE49-F238E27FC236}">
                <a16:creationId xmlns:a16="http://schemas.microsoft.com/office/drawing/2014/main" id="{E1ABC024-8CF9-4D98-BB08-4CD92C66EC90}"/>
              </a:ext>
            </a:extLst>
          </p:cNvPr>
          <p:cNvPicPr>
            <a:picLocks noChangeAspect="1"/>
          </p:cNvPicPr>
          <p:nvPr/>
        </p:nvPicPr>
        <p:blipFill rotWithShape="1">
          <a:blip r:embed="rId5"/>
          <a:srcRect l="13052" t="10510" r="9494" b="15235"/>
          <a:stretch/>
        </p:blipFill>
        <p:spPr>
          <a:xfrm>
            <a:off x="5888608" y="3849377"/>
            <a:ext cx="2626742" cy="1971674"/>
          </a:xfrm>
          <a:prstGeom prst="rect">
            <a:avLst/>
          </a:prstGeom>
        </p:spPr>
      </p:pic>
    </p:spTree>
    <p:extLst>
      <p:ext uri="{BB962C8B-B14F-4D97-AF65-F5344CB8AC3E}">
        <p14:creationId xmlns:p14="http://schemas.microsoft.com/office/powerpoint/2010/main" val="111892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628650" y="1036949"/>
            <a:ext cx="7886700" cy="926933"/>
          </a:xfrm>
        </p:spPr>
        <p:txBody>
          <a:bodyPr/>
          <a:lstStyle/>
          <a:p>
            <a:r>
              <a:rPr lang="en-GB" b="1" dirty="0"/>
              <a:t>Testing your drum </a:t>
            </a:r>
          </a:p>
        </p:txBody>
      </p:sp>
      <p:sp>
        <p:nvSpPr>
          <p:cNvPr id="5" name="Content Placeholder 2">
            <a:extLst>
              <a:ext uri="{FF2B5EF4-FFF2-40B4-BE49-F238E27FC236}">
                <a16:creationId xmlns:a16="http://schemas.microsoft.com/office/drawing/2014/main" id="{0DFF47A9-DAB6-4F6B-8C62-424554E4C6EE}"/>
              </a:ext>
            </a:extLst>
          </p:cNvPr>
          <p:cNvSpPr>
            <a:spLocks noGrp="1"/>
          </p:cNvSpPr>
          <p:nvPr>
            <p:ph idx="1"/>
          </p:nvPr>
        </p:nvSpPr>
        <p:spPr>
          <a:xfrm>
            <a:off x="628648" y="1907054"/>
            <a:ext cx="5138307" cy="3440140"/>
          </a:xfrm>
        </p:spPr>
        <p:txBody>
          <a:bodyPr>
            <a:noAutofit/>
          </a:bodyPr>
          <a:lstStyle/>
          <a:p>
            <a:r>
              <a:rPr lang="en-GB" sz="3400" dirty="0"/>
              <a:t>Use your </a:t>
            </a:r>
            <a:r>
              <a:rPr lang="en-GB" sz="3400" b="1" dirty="0"/>
              <a:t>drumsticks </a:t>
            </a:r>
            <a:r>
              <a:rPr lang="en-GB" sz="3400" dirty="0"/>
              <a:t>to tap the </a:t>
            </a:r>
            <a:r>
              <a:rPr lang="en-GB" sz="3400" b="1" dirty="0"/>
              <a:t>‘skin’ </a:t>
            </a:r>
            <a:r>
              <a:rPr lang="en-GB" sz="3400" dirty="0"/>
              <a:t>of the drum a few times. </a:t>
            </a:r>
            <a:r>
              <a:rPr lang="en-GB" sz="3400" b="1" dirty="0"/>
              <a:t>What happens?</a:t>
            </a:r>
          </a:p>
          <a:p>
            <a:r>
              <a:rPr lang="en-GB" sz="3400" b="1" dirty="0"/>
              <a:t>Replace</a:t>
            </a:r>
            <a:r>
              <a:rPr lang="en-GB" sz="3400" dirty="0"/>
              <a:t> the </a:t>
            </a:r>
            <a:r>
              <a:rPr lang="en-GB" sz="3400" b="1" dirty="0"/>
              <a:t>‘skin’ </a:t>
            </a:r>
            <a:r>
              <a:rPr lang="en-GB" sz="3400" dirty="0"/>
              <a:t>with </a:t>
            </a:r>
            <a:r>
              <a:rPr lang="en-GB" sz="3400" b="1" dirty="0"/>
              <a:t>different materials</a:t>
            </a:r>
            <a:r>
              <a:rPr lang="en-GB" sz="3400" dirty="0"/>
              <a:t>. What is the </a:t>
            </a:r>
            <a:r>
              <a:rPr lang="en-GB" sz="3400" b="1" dirty="0"/>
              <a:t>difference</a:t>
            </a:r>
            <a:r>
              <a:rPr lang="en-GB" sz="3400" dirty="0"/>
              <a:t> in the </a:t>
            </a:r>
            <a:r>
              <a:rPr lang="en-GB" sz="3400" b="1" dirty="0"/>
              <a:t>sound </a:t>
            </a:r>
            <a:r>
              <a:rPr lang="en-GB" sz="3400" dirty="0"/>
              <a:t>of each material?</a:t>
            </a:r>
          </a:p>
        </p:txBody>
      </p:sp>
      <p:pic>
        <p:nvPicPr>
          <p:cNvPr id="6" name="Picture 5">
            <a:extLst>
              <a:ext uri="{FF2B5EF4-FFF2-40B4-BE49-F238E27FC236}">
                <a16:creationId xmlns:a16="http://schemas.microsoft.com/office/drawing/2014/main" id="{797433B6-A695-4B6C-ADF3-A5A2CDD9C0AB}"/>
              </a:ext>
            </a:extLst>
          </p:cNvPr>
          <p:cNvPicPr>
            <a:picLocks noChangeAspect="1"/>
          </p:cNvPicPr>
          <p:nvPr/>
        </p:nvPicPr>
        <p:blipFill>
          <a:blip r:embed="rId4"/>
          <a:stretch>
            <a:fillRect/>
          </a:stretch>
        </p:blipFill>
        <p:spPr>
          <a:xfrm>
            <a:off x="5992517" y="1640935"/>
            <a:ext cx="2628900" cy="1971674"/>
          </a:xfrm>
          <a:prstGeom prst="rect">
            <a:avLst/>
          </a:prstGeom>
        </p:spPr>
      </p:pic>
      <p:pic>
        <p:nvPicPr>
          <p:cNvPr id="7" name="Picture 6">
            <a:extLst>
              <a:ext uri="{FF2B5EF4-FFF2-40B4-BE49-F238E27FC236}">
                <a16:creationId xmlns:a16="http://schemas.microsoft.com/office/drawing/2014/main" id="{E1ABC024-8CF9-4D98-BB08-4CD92C66EC90}"/>
              </a:ext>
            </a:extLst>
          </p:cNvPr>
          <p:cNvPicPr>
            <a:picLocks noChangeAspect="1"/>
          </p:cNvPicPr>
          <p:nvPr/>
        </p:nvPicPr>
        <p:blipFill rotWithShape="1">
          <a:blip r:embed="rId5"/>
          <a:srcRect l="13052" t="10510" r="9494" b="15235"/>
          <a:stretch/>
        </p:blipFill>
        <p:spPr>
          <a:xfrm>
            <a:off x="5992517" y="3834862"/>
            <a:ext cx="2626742" cy="1971674"/>
          </a:xfrm>
          <a:prstGeom prst="rect">
            <a:avLst/>
          </a:prstGeom>
        </p:spPr>
      </p:pic>
    </p:spTree>
    <p:extLst>
      <p:ext uri="{BB962C8B-B14F-4D97-AF65-F5344CB8AC3E}">
        <p14:creationId xmlns:p14="http://schemas.microsoft.com/office/powerpoint/2010/main" val="256796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628650" y="1036949"/>
            <a:ext cx="7886700" cy="926933"/>
          </a:xfrm>
        </p:spPr>
        <p:txBody>
          <a:bodyPr/>
          <a:lstStyle/>
          <a:p>
            <a:r>
              <a:rPr lang="en-GB" b="1" dirty="0"/>
              <a:t>Making earmuffs</a:t>
            </a:r>
          </a:p>
        </p:txBody>
      </p:sp>
      <p:sp>
        <p:nvSpPr>
          <p:cNvPr id="5" name="Content Placeholder 2">
            <a:extLst>
              <a:ext uri="{FF2B5EF4-FFF2-40B4-BE49-F238E27FC236}">
                <a16:creationId xmlns:a16="http://schemas.microsoft.com/office/drawing/2014/main" id="{0DFF47A9-DAB6-4F6B-8C62-424554E4C6EE}"/>
              </a:ext>
            </a:extLst>
          </p:cNvPr>
          <p:cNvSpPr>
            <a:spLocks noGrp="1"/>
          </p:cNvSpPr>
          <p:nvPr>
            <p:ph idx="1"/>
          </p:nvPr>
        </p:nvSpPr>
        <p:spPr>
          <a:xfrm>
            <a:off x="628649" y="1974273"/>
            <a:ext cx="5086351" cy="3440140"/>
          </a:xfrm>
        </p:spPr>
        <p:txBody>
          <a:bodyPr>
            <a:noAutofit/>
          </a:bodyPr>
          <a:lstStyle/>
          <a:p>
            <a:r>
              <a:rPr lang="en-GB" sz="3200" b="1" dirty="0"/>
              <a:t>Cut </a:t>
            </a:r>
            <a:r>
              <a:rPr lang="en-GB" sz="3200" dirty="0"/>
              <a:t>out a </a:t>
            </a:r>
            <a:r>
              <a:rPr lang="en-GB" sz="3200" b="1" dirty="0"/>
              <a:t>strip of card </a:t>
            </a:r>
            <a:r>
              <a:rPr lang="en-GB" sz="3200" dirty="0"/>
              <a:t>long enough to go from </a:t>
            </a:r>
            <a:r>
              <a:rPr lang="en-GB" sz="3200" b="1" dirty="0"/>
              <a:t>ear to ear </a:t>
            </a:r>
            <a:r>
              <a:rPr lang="en-GB" sz="3200" dirty="0"/>
              <a:t>when placed over your head.</a:t>
            </a:r>
            <a:endParaRPr lang="en-GB" sz="3200" b="1" dirty="0"/>
          </a:p>
          <a:p>
            <a:r>
              <a:rPr lang="en-GB" sz="3200" dirty="0"/>
              <a:t>At </a:t>
            </a:r>
            <a:r>
              <a:rPr lang="en-GB" sz="3200" b="1" dirty="0"/>
              <a:t>each end </a:t>
            </a:r>
            <a:r>
              <a:rPr lang="en-GB" sz="3200" dirty="0"/>
              <a:t>of the card glue a circular piece of card.</a:t>
            </a:r>
          </a:p>
          <a:p>
            <a:r>
              <a:rPr lang="en-GB" sz="3200" dirty="0"/>
              <a:t>Glue </a:t>
            </a:r>
            <a:r>
              <a:rPr lang="en-GB" sz="3200" b="1" dirty="0"/>
              <a:t>cotton wool </a:t>
            </a:r>
            <a:r>
              <a:rPr lang="en-GB" sz="3200" dirty="0"/>
              <a:t>to each circular piece.</a:t>
            </a:r>
          </a:p>
        </p:txBody>
      </p:sp>
      <p:grpSp>
        <p:nvGrpSpPr>
          <p:cNvPr id="12" name="Group 11">
            <a:extLst>
              <a:ext uri="{FF2B5EF4-FFF2-40B4-BE49-F238E27FC236}">
                <a16:creationId xmlns:a16="http://schemas.microsoft.com/office/drawing/2014/main" id="{0C5AC3AC-D54F-477F-B79E-DEC453D876EE}"/>
              </a:ext>
            </a:extLst>
          </p:cNvPr>
          <p:cNvGrpSpPr/>
          <p:nvPr/>
        </p:nvGrpSpPr>
        <p:grpSpPr>
          <a:xfrm>
            <a:off x="6386511" y="1328258"/>
            <a:ext cx="1079357" cy="4367465"/>
            <a:chOff x="7077507" y="1328258"/>
            <a:chExt cx="1079357" cy="4367465"/>
          </a:xfrm>
          <a:solidFill>
            <a:schemeClr val="bg1">
              <a:lumMod val="85000"/>
            </a:schemeClr>
          </a:solidFill>
        </p:grpSpPr>
        <p:sp>
          <p:nvSpPr>
            <p:cNvPr id="2" name="Rectangle 1">
              <a:extLst>
                <a:ext uri="{FF2B5EF4-FFF2-40B4-BE49-F238E27FC236}">
                  <a16:creationId xmlns:a16="http://schemas.microsoft.com/office/drawing/2014/main" id="{971FCC5A-E0D2-471C-854D-9C680E5875FE}"/>
                </a:ext>
              </a:extLst>
            </p:cNvPr>
            <p:cNvSpPr/>
            <p:nvPr/>
          </p:nvSpPr>
          <p:spPr>
            <a:xfrm>
              <a:off x="7465868" y="1694813"/>
              <a:ext cx="301336" cy="3503878"/>
            </a:xfrm>
            <a:prstGeom prst="rect">
              <a:avLst/>
            </a:prstGeom>
            <a:grpFill/>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33BDCEC9-2807-4964-B95C-FE12362B7BA3}"/>
                </a:ext>
              </a:extLst>
            </p:cNvPr>
            <p:cNvSpPr/>
            <p:nvPr/>
          </p:nvSpPr>
          <p:spPr>
            <a:xfrm>
              <a:off x="7078806" y="1328258"/>
              <a:ext cx="1078058" cy="994065"/>
            </a:xfrm>
            <a:prstGeom prst="ellipse">
              <a:avLst/>
            </a:prstGeom>
            <a:grpFill/>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71727B0B-16D4-46C1-9364-C2921DEE536E}"/>
                </a:ext>
              </a:extLst>
            </p:cNvPr>
            <p:cNvSpPr/>
            <p:nvPr/>
          </p:nvSpPr>
          <p:spPr>
            <a:xfrm>
              <a:off x="7077507" y="4701658"/>
              <a:ext cx="1078058" cy="994065"/>
            </a:xfrm>
            <a:prstGeom prst="ellipse">
              <a:avLst/>
            </a:prstGeom>
            <a:grpFill/>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pSp>
      <p:sp>
        <p:nvSpPr>
          <p:cNvPr id="13" name="TextBox 12">
            <a:extLst>
              <a:ext uri="{FF2B5EF4-FFF2-40B4-BE49-F238E27FC236}">
                <a16:creationId xmlns:a16="http://schemas.microsoft.com/office/drawing/2014/main" id="{1F662E9B-4677-4053-8A7B-32DFF99D2142}"/>
              </a:ext>
            </a:extLst>
          </p:cNvPr>
          <p:cNvSpPr txBox="1"/>
          <p:nvPr/>
        </p:nvSpPr>
        <p:spPr>
          <a:xfrm>
            <a:off x="8055553" y="2985087"/>
            <a:ext cx="1031297" cy="830997"/>
          </a:xfrm>
          <a:prstGeom prst="rect">
            <a:avLst/>
          </a:prstGeom>
          <a:noFill/>
        </p:spPr>
        <p:txBody>
          <a:bodyPr wrap="square" rtlCol="0">
            <a:spAutoFit/>
          </a:bodyPr>
          <a:lstStyle/>
          <a:p>
            <a:pPr algn="ctr"/>
            <a:r>
              <a:rPr lang="en-GB" sz="2400" dirty="0"/>
              <a:t>Card strip</a:t>
            </a:r>
          </a:p>
        </p:txBody>
      </p:sp>
      <p:cxnSp>
        <p:nvCxnSpPr>
          <p:cNvPr id="14" name="Straight Connector 13">
            <a:extLst>
              <a:ext uri="{FF2B5EF4-FFF2-40B4-BE49-F238E27FC236}">
                <a16:creationId xmlns:a16="http://schemas.microsoft.com/office/drawing/2014/main" id="{399FDFFF-868F-4EF0-9035-D38BA25C9510}"/>
              </a:ext>
            </a:extLst>
          </p:cNvPr>
          <p:cNvCxnSpPr>
            <a:cxnSpLocks/>
          </p:cNvCxnSpPr>
          <p:nvPr/>
        </p:nvCxnSpPr>
        <p:spPr>
          <a:xfrm flipH="1">
            <a:off x="7252855" y="3446752"/>
            <a:ext cx="903552" cy="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E9C4B388-369F-402F-BCEE-C11955502844}"/>
              </a:ext>
            </a:extLst>
          </p:cNvPr>
          <p:cNvSpPr txBox="1"/>
          <p:nvPr/>
        </p:nvSpPr>
        <p:spPr>
          <a:xfrm>
            <a:off x="8055553" y="1084916"/>
            <a:ext cx="1078059" cy="830997"/>
          </a:xfrm>
          <a:prstGeom prst="rect">
            <a:avLst/>
          </a:prstGeom>
          <a:noFill/>
        </p:spPr>
        <p:txBody>
          <a:bodyPr wrap="square" rtlCol="0">
            <a:spAutoFit/>
          </a:bodyPr>
          <a:lstStyle/>
          <a:p>
            <a:pPr algn="ctr"/>
            <a:r>
              <a:rPr lang="en-GB" sz="2400" dirty="0"/>
              <a:t>Cotton wool</a:t>
            </a:r>
          </a:p>
        </p:txBody>
      </p:sp>
      <p:cxnSp>
        <p:nvCxnSpPr>
          <p:cNvPr id="18" name="Straight Connector 17">
            <a:extLst>
              <a:ext uri="{FF2B5EF4-FFF2-40B4-BE49-F238E27FC236}">
                <a16:creationId xmlns:a16="http://schemas.microsoft.com/office/drawing/2014/main" id="{0E27E9CE-3C7D-4C16-B92F-2830C1AF91F5}"/>
              </a:ext>
            </a:extLst>
          </p:cNvPr>
          <p:cNvCxnSpPr>
            <a:cxnSpLocks/>
            <a:stCxn id="17" idx="1"/>
          </p:cNvCxnSpPr>
          <p:nvPr/>
        </p:nvCxnSpPr>
        <p:spPr>
          <a:xfrm flipH="1">
            <a:off x="7564583" y="1500415"/>
            <a:ext cx="490970" cy="271366"/>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AB13F3F5-CA28-4D41-9D3D-BDD0D76690C4}"/>
              </a:ext>
            </a:extLst>
          </p:cNvPr>
          <p:cNvSpPr txBox="1"/>
          <p:nvPr/>
        </p:nvSpPr>
        <p:spPr>
          <a:xfrm>
            <a:off x="8034768" y="5071650"/>
            <a:ext cx="1078059" cy="830997"/>
          </a:xfrm>
          <a:prstGeom prst="rect">
            <a:avLst/>
          </a:prstGeom>
          <a:noFill/>
        </p:spPr>
        <p:txBody>
          <a:bodyPr wrap="square" rtlCol="0">
            <a:spAutoFit/>
          </a:bodyPr>
          <a:lstStyle/>
          <a:p>
            <a:pPr algn="ctr"/>
            <a:r>
              <a:rPr lang="en-GB" sz="2400" dirty="0"/>
              <a:t>Cotton wool</a:t>
            </a:r>
          </a:p>
        </p:txBody>
      </p:sp>
      <p:cxnSp>
        <p:nvCxnSpPr>
          <p:cNvPr id="22" name="Straight Connector 21">
            <a:extLst>
              <a:ext uri="{FF2B5EF4-FFF2-40B4-BE49-F238E27FC236}">
                <a16:creationId xmlns:a16="http://schemas.microsoft.com/office/drawing/2014/main" id="{3565D2F4-100F-4A53-BC35-FD2661CFDCCC}"/>
              </a:ext>
            </a:extLst>
          </p:cNvPr>
          <p:cNvCxnSpPr>
            <a:cxnSpLocks/>
            <a:stCxn id="21" idx="1"/>
          </p:cNvCxnSpPr>
          <p:nvPr/>
        </p:nvCxnSpPr>
        <p:spPr>
          <a:xfrm flipH="1" flipV="1">
            <a:off x="7564583" y="5271427"/>
            <a:ext cx="470185" cy="21572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Cloud 24">
            <a:extLst>
              <a:ext uri="{FF2B5EF4-FFF2-40B4-BE49-F238E27FC236}">
                <a16:creationId xmlns:a16="http://schemas.microsoft.com/office/drawing/2014/main" id="{46CFF14B-83BC-453A-8D6D-AB631E064B1C}"/>
              </a:ext>
            </a:extLst>
          </p:cNvPr>
          <p:cNvSpPr/>
          <p:nvPr/>
        </p:nvSpPr>
        <p:spPr>
          <a:xfrm>
            <a:off x="6460549" y="1424596"/>
            <a:ext cx="929981" cy="79451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7" name="Cloud 26">
            <a:extLst>
              <a:ext uri="{FF2B5EF4-FFF2-40B4-BE49-F238E27FC236}">
                <a16:creationId xmlns:a16="http://schemas.microsoft.com/office/drawing/2014/main" id="{5E95849A-9AA6-4762-A5BE-886A8E3AB2F7}"/>
              </a:ext>
            </a:extLst>
          </p:cNvPr>
          <p:cNvSpPr/>
          <p:nvPr/>
        </p:nvSpPr>
        <p:spPr>
          <a:xfrm>
            <a:off x="6450157" y="4801431"/>
            <a:ext cx="929981" cy="79451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0044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628650" y="1036949"/>
            <a:ext cx="7886700" cy="926933"/>
          </a:xfrm>
        </p:spPr>
        <p:txBody>
          <a:bodyPr/>
          <a:lstStyle/>
          <a:p>
            <a:r>
              <a:rPr lang="en-GB" b="1" dirty="0"/>
              <a:t>Testing your earmuffs</a:t>
            </a:r>
          </a:p>
        </p:txBody>
      </p:sp>
      <p:sp>
        <p:nvSpPr>
          <p:cNvPr id="5" name="Content Placeholder 2">
            <a:extLst>
              <a:ext uri="{FF2B5EF4-FFF2-40B4-BE49-F238E27FC236}">
                <a16:creationId xmlns:a16="http://schemas.microsoft.com/office/drawing/2014/main" id="{0DFF47A9-DAB6-4F6B-8C62-424554E4C6EE}"/>
              </a:ext>
            </a:extLst>
          </p:cNvPr>
          <p:cNvSpPr>
            <a:spLocks noGrp="1"/>
          </p:cNvSpPr>
          <p:nvPr>
            <p:ph idx="1"/>
          </p:nvPr>
        </p:nvSpPr>
        <p:spPr>
          <a:xfrm>
            <a:off x="628650" y="1880755"/>
            <a:ext cx="5668241" cy="3440140"/>
          </a:xfrm>
        </p:spPr>
        <p:txBody>
          <a:bodyPr>
            <a:noAutofit/>
          </a:bodyPr>
          <a:lstStyle/>
          <a:p>
            <a:r>
              <a:rPr lang="en-GB" sz="3000" dirty="0"/>
              <a:t>Place the card strip </a:t>
            </a:r>
            <a:r>
              <a:rPr lang="en-GB" sz="3000" b="1" dirty="0"/>
              <a:t>around</a:t>
            </a:r>
            <a:r>
              <a:rPr lang="en-GB" sz="3000" dirty="0"/>
              <a:t> the </a:t>
            </a:r>
            <a:r>
              <a:rPr lang="en-GB" sz="3000" b="1" dirty="0"/>
              <a:t>top of your head </a:t>
            </a:r>
            <a:r>
              <a:rPr lang="en-GB" sz="3000" dirty="0"/>
              <a:t>so that the </a:t>
            </a:r>
            <a:r>
              <a:rPr lang="en-GB" sz="3000" b="1" dirty="0"/>
              <a:t>cotton wool </a:t>
            </a:r>
            <a:r>
              <a:rPr lang="en-GB" sz="3000" dirty="0"/>
              <a:t>is over your </a:t>
            </a:r>
            <a:r>
              <a:rPr lang="en-GB" sz="3000" b="1" dirty="0"/>
              <a:t>ears.</a:t>
            </a:r>
          </a:p>
          <a:p>
            <a:r>
              <a:rPr lang="en-GB" sz="3000" b="1" dirty="0"/>
              <a:t>Clap your hands </a:t>
            </a:r>
            <a:r>
              <a:rPr lang="en-GB" sz="3000" dirty="0"/>
              <a:t>a few times. What </a:t>
            </a:r>
            <a:r>
              <a:rPr lang="en-GB" sz="3000" b="1" dirty="0"/>
              <a:t>effect</a:t>
            </a:r>
            <a:r>
              <a:rPr lang="en-GB" sz="3000" dirty="0"/>
              <a:t> do the </a:t>
            </a:r>
            <a:r>
              <a:rPr lang="en-GB" sz="3000" b="1" dirty="0"/>
              <a:t>earmuffs </a:t>
            </a:r>
            <a:r>
              <a:rPr lang="en-GB" sz="3000" dirty="0"/>
              <a:t>have on the </a:t>
            </a:r>
            <a:r>
              <a:rPr lang="en-GB" sz="3000" b="1" dirty="0"/>
              <a:t>sound?</a:t>
            </a:r>
          </a:p>
          <a:p>
            <a:r>
              <a:rPr lang="en-GB" sz="3000" dirty="0"/>
              <a:t>Try </a:t>
            </a:r>
            <a:r>
              <a:rPr lang="en-GB" sz="3000" b="1" dirty="0"/>
              <a:t>different materials </a:t>
            </a:r>
            <a:r>
              <a:rPr lang="en-GB" sz="3000" dirty="0"/>
              <a:t>instead of the </a:t>
            </a:r>
            <a:r>
              <a:rPr lang="en-GB" sz="3000" b="1" dirty="0"/>
              <a:t>cotton wool.</a:t>
            </a:r>
            <a:r>
              <a:rPr lang="en-GB" sz="3000" dirty="0"/>
              <a:t> Which </a:t>
            </a:r>
            <a:r>
              <a:rPr lang="en-GB" sz="3000" b="1" dirty="0"/>
              <a:t>works best</a:t>
            </a:r>
            <a:r>
              <a:rPr lang="en-GB" sz="3000" dirty="0"/>
              <a:t> and </a:t>
            </a:r>
            <a:r>
              <a:rPr lang="en-GB" sz="3000" b="1" dirty="0"/>
              <a:t>why?</a:t>
            </a:r>
          </a:p>
          <a:p>
            <a:endParaRPr lang="en-GB" sz="3200" dirty="0"/>
          </a:p>
        </p:txBody>
      </p:sp>
      <p:pic>
        <p:nvPicPr>
          <p:cNvPr id="1026" name="Picture 2" descr="Sound, Listening, Man, Ear, Hearing">
            <a:extLst>
              <a:ext uri="{FF2B5EF4-FFF2-40B4-BE49-F238E27FC236}">
                <a16:creationId xmlns:a16="http://schemas.microsoft.com/office/drawing/2014/main" id="{4CED9AB4-188D-403C-87DE-93ADCA4B7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116" y="2286000"/>
            <a:ext cx="2698702" cy="15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06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1846</TotalTime>
  <Words>478</Words>
  <Application>Microsoft Office PowerPoint</Application>
  <PresentationFormat>On-screen Show (4:3)</PresentationFormat>
  <Paragraphs>27</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Making a drum </vt:lpstr>
      <vt:lpstr>Testing your drum </vt:lpstr>
      <vt:lpstr>Making earmuffs</vt:lpstr>
      <vt:lpstr>Testing your earmuffs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it out</dc:title>
  <dc:creator>Attainment in Education</dc:creator>
  <cp:lastModifiedBy>Holly Margerison-Smith</cp:lastModifiedBy>
  <cp:revision>109</cp:revision>
  <dcterms:created xsi:type="dcterms:W3CDTF">2017-06-28T15:11:57Z</dcterms:created>
  <dcterms:modified xsi:type="dcterms:W3CDTF">2023-03-15T15:55:26Z</dcterms:modified>
</cp:coreProperties>
</file>