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0"/>
  </p:notesMasterIdLst>
  <p:sldIdLst>
    <p:sldId id="256" r:id="rId3"/>
    <p:sldId id="281" r:id="rId4"/>
    <p:sldId id="280" r:id="rId5"/>
    <p:sldId id="282" r:id="rId6"/>
    <p:sldId id="287" r:id="rId7"/>
    <p:sldId id="289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0660" autoAdjust="0"/>
  </p:normalViewPr>
  <p:slideViewPr>
    <p:cSldViewPr snapToObjects="1" showGuides="1">
      <p:cViewPr varScale="1">
        <p:scale>
          <a:sx n="147" d="100"/>
          <a:sy n="147" d="100"/>
        </p:scale>
        <p:origin x="4722" y="12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a hollow cardboard box. Show a finished example when showing where the holes go so learners can see in 3D.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4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corrugated card for stiffness.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 could talk about pivots and how these work, giving examples of their use in mechanical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3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elastic band will form the ‘string’ for the instrument. It can be tied to the box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tying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knot inside the box if the knot is bigger than the hole; alternatively, the elastic band could tie around a matchstick or similar, or a second hole could be made to allow it to loop back to the outside and be tied to itself. This should be tight enough when first fitted so that a clear note is heard when it is plucked, but with some ‘give’ left in it so it can be tightened further without breaking when the handle is lifted.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5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the handle is raised the elastic band will become tighter. The tighter the elastic band, the higher the frequency/pitch of the notes produced. The handle is acting like a string tensioner, or tuner.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could record testing results in a table or write a paragraph summarising their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7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13485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93D3"/>
                </a:solidFill>
                <a:latin typeface="Arial"/>
                <a:cs typeface="Arial"/>
              </a:rPr>
              <a:t>Make a homemade musical instrument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763688" y="526985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single stringed instrument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CAB0C-2403-4C2E-9569-A07984108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2" t="43699" r="19288" b="25851"/>
          <a:stretch/>
        </p:blipFill>
        <p:spPr>
          <a:xfrm>
            <a:off x="4067944" y="2908705"/>
            <a:ext cx="4752528" cy="164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EED10-5CA4-4CB3-9F29-B9D9688F1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8" r="4325"/>
          <a:stretch/>
        </p:blipFill>
        <p:spPr>
          <a:xfrm>
            <a:off x="344867" y="2351620"/>
            <a:ext cx="3384376" cy="2754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5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1 – Preparing the box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98579" y="2035171"/>
            <a:ext cx="418538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Make a </a:t>
            </a:r>
            <a:r>
              <a:rPr lang="en-GB" sz="3200" b="1" dirty="0"/>
              <a:t>hole</a:t>
            </a:r>
            <a:r>
              <a:rPr lang="en-GB" sz="3200" dirty="0"/>
              <a:t> in the </a:t>
            </a:r>
            <a:r>
              <a:rPr lang="en-GB" sz="3200" b="1" dirty="0"/>
              <a:t>middle</a:t>
            </a:r>
            <a:r>
              <a:rPr lang="en-GB" sz="3200" dirty="0"/>
              <a:t> of </a:t>
            </a:r>
            <a:r>
              <a:rPr lang="en-GB" sz="3200" b="1" dirty="0"/>
              <a:t>one side</a:t>
            </a:r>
            <a:r>
              <a:rPr lang="en-GB" sz="3200" dirty="0"/>
              <a:t> of the box as shown.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Make </a:t>
            </a:r>
            <a:r>
              <a:rPr lang="en-GB" sz="3200" b="1" dirty="0"/>
              <a:t>another hole </a:t>
            </a:r>
            <a:r>
              <a:rPr lang="en-GB" sz="3200" dirty="0"/>
              <a:t>on the </a:t>
            </a:r>
            <a:r>
              <a:rPr lang="en-GB" sz="3200" b="1" dirty="0"/>
              <a:t>front </a:t>
            </a:r>
            <a:r>
              <a:rPr lang="en-GB" sz="3200" dirty="0"/>
              <a:t>of the box, but close to the </a:t>
            </a:r>
            <a:r>
              <a:rPr lang="en-GB" sz="3200" b="1" dirty="0"/>
              <a:t>edge</a:t>
            </a:r>
            <a:r>
              <a:rPr lang="en-GB" sz="3200" dirty="0"/>
              <a:t> as shown. </a:t>
            </a:r>
            <a:endParaRPr lang="en-GB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F210C-A229-4E9C-BFA5-F7CDDAF06DBF}"/>
              </a:ext>
            </a:extLst>
          </p:cNvPr>
          <p:cNvGrpSpPr/>
          <p:nvPr/>
        </p:nvGrpSpPr>
        <p:grpSpPr>
          <a:xfrm>
            <a:off x="4716016" y="2779899"/>
            <a:ext cx="4104456" cy="2117348"/>
            <a:chOff x="4936976" y="2414416"/>
            <a:chExt cx="4255588" cy="25558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E8DA96-D5E5-4734-BE1C-6A6ADF07D9A9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10585D-8515-43AB-9BC4-A1411ADB65E6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57E4AE-5EA6-43C1-9616-4DF821646567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80F9EC-CEF3-4F38-9584-F2BCD147D260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EA6CA0-7AA8-4543-AF20-EA5F5767213E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D2EFBF-752E-4ADC-B7F9-AF1B840A54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3502797-CCCC-466B-831F-66B632F25B44}"/>
              </a:ext>
            </a:extLst>
          </p:cNvPr>
          <p:cNvSpPr/>
          <p:nvPr/>
        </p:nvSpPr>
        <p:spPr>
          <a:xfrm>
            <a:off x="6104693" y="410522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37628-E183-484D-880C-880D39B2E420}"/>
              </a:ext>
            </a:extLst>
          </p:cNvPr>
          <p:cNvSpPr txBox="1"/>
          <p:nvPr/>
        </p:nvSpPr>
        <p:spPr>
          <a:xfrm>
            <a:off x="4778655" y="5370428"/>
            <a:ext cx="104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63E0FB-D6F1-4806-BC48-53E0A49F2BD4}"/>
              </a:ext>
            </a:extLst>
          </p:cNvPr>
          <p:cNvCxnSpPr>
            <a:cxnSpLocks/>
          </p:cNvCxnSpPr>
          <p:nvPr/>
        </p:nvCxnSpPr>
        <p:spPr>
          <a:xfrm flipV="1">
            <a:off x="5329857" y="4414502"/>
            <a:ext cx="774836" cy="9559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D0C812-CC2E-4BE1-A919-67D19F46E1D5}"/>
              </a:ext>
            </a:extLst>
          </p:cNvPr>
          <p:cNvSpPr txBox="1"/>
          <p:nvPr/>
        </p:nvSpPr>
        <p:spPr>
          <a:xfrm>
            <a:off x="7452558" y="1545511"/>
            <a:ext cx="100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B7709D-5FED-4534-9888-0343E586D831}"/>
              </a:ext>
            </a:extLst>
          </p:cNvPr>
          <p:cNvCxnSpPr>
            <a:cxnSpLocks/>
          </p:cNvCxnSpPr>
          <p:nvPr/>
        </p:nvCxnSpPr>
        <p:spPr>
          <a:xfrm>
            <a:off x="8109851" y="1973001"/>
            <a:ext cx="496911" cy="13947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27A24F3-C502-410D-B072-7135627F1846}"/>
              </a:ext>
            </a:extLst>
          </p:cNvPr>
          <p:cNvSpPr/>
          <p:nvPr/>
        </p:nvSpPr>
        <p:spPr>
          <a:xfrm>
            <a:off x="8587793" y="3449082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2 – Making the handle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24337" y="1928287"/>
            <a:ext cx="5431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Cut a </a:t>
            </a:r>
            <a:r>
              <a:rPr lang="en-GB" sz="3200" b="1" dirty="0"/>
              <a:t>piece of card </a:t>
            </a:r>
            <a:r>
              <a:rPr lang="en-GB" sz="3200" dirty="0"/>
              <a:t>around the </a:t>
            </a:r>
            <a:r>
              <a:rPr lang="en-GB" sz="3200" b="1" dirty="0"/>
              <a:t>same length</a:t>
            </a:r>
            <a:r>
              <a:rPr lang="en-GB" sz="3200" dirty="0"/>
              <a:t> as the </a:t>
            </a:r>
            <a:r>
              <a:rPr lang="en-GB" sz="3200" b="1" dirty="0"/>
              <a:t>box.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Use a </a:t>
            </a:r>
            <a:r>
              <a:rPr lang="en-GB" sz="3200" b="1" dirty="0"/>
              <a:t>hole punch </a:t>
            </a:r>
            <a:r>
              <a:rPr lang="en-GB" sz="3200" dirty="0"/>
              <a:t>to make a </a:t>
            </a:r>
            <a:r>
              <a:rPr lang="en-GB" sz="3200" b="1" dirty="0"/>
              <a:t>hole</a:t>
            </a:r>
            <a:r>
              <a:rPr lang="en-GB" sz="3200" dirty="0"/>
              <a:t> at </a:t>
            </a:r>
            <a:r>
              <a:rPr lang="en-GB" sz="3200" b="1" dirty="0"/>
              <a:t>either end </a:t>
            </a:r>
            <a:r>
              <a:rPr lang="en-GB" sz="3200" dirty="0"/>
              <a:t>as shown.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Repeat up to </a:t>
            </a:r>
            <a:r>
              <a:rPr lang="en-GB" sz="3200" b="1" dirty="0"/>
              <a:t>four times </a:t>
            </a:r>
            <a:r>
              <a:rPr lang="en-GB" sz="3200" dirty="0"/>
              <a:t>and </a:t>
            </a:r>
            <a:r>
              <a:rPr lang="en-GB" sz="3200" b="1" dirty="0"/>
              <a:t>glue</a:t>
            </a:r>
            <a:r>
              <a:rPr lang="en-GB" sz="3200" dirty="0"/>
              <a:t> the </a:t>
            </a:r>
            <a:r>
              <a:rPr lang="en-GB" sz="3200" b="1" dirty="0"/>
              <a:t>pieces together </a:t>
            </a:r>
            <a:r>
              <a:rPr lang="en-GB" sz="3200" dirty="0"/>
              <a:t>to make a </a:t>
            </a:r>
            <a:r>
              <a:rPr lang="en-GB" sz="3200" b="1" dirty="0"/>
              <a:t>stiff handle</a:t>
            </a:r>
            <a:r>
              <a:rPr lang="en-GB" sz="3200" dirty="0"/>
              <a:t>.</a:t>
            </a:r>
            <a:endParaRPr lang="en-GB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C3857-87B1-4479-9DA4-BC5C215FAB64}"/>
              </a:ext>
            </a:extLst>
          </p:cNvPr>
          <p:cNvGrpSpPr/>
          <p:nvPr/>
        </p:nvGrpSpPr>
        <p:grpSpPr>
          <a:xfrm>
            <a:off x="7488324" y="2037199"/>
            <a:ext cx="936104" cy="3797999"/>
            <a:chOff x="5580112" y="2007264"/>
            <a:chExt cx="936104" cy="37979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B3A87AE-A57E-42F6-A667-1AD61BC9C4E2}"/>
                </a:ext>
              </a:extLst>
            </p:cNvPr>
            <p:cNvSpPr/>
            <p:nvPr/>
          </p:nvSpPr>
          <p:spPr>
            <a:xfrm>
              <a:off x="5580112" y="2007264"/>
              <a:ext cx="936104" cy="3797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DF29966-18C1-4038-A334-80A75C3E4306}"/>
                </a:ext>
              </a:extLst>
            </p:cNvPr>
            <p:cNvSpPr/>
            <p:nvPr/>
          </p:nvSpPr>
          <p:spPr>
            <a:xfrm>
              <a:off x="5940152" y="2167973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5E6566-4A00-41CC-8EBB-9EC73DEC5761}"/>
                </a:ext>
              </a:extLst>
            </p:cNvPr>
            <p:cNvSpPr/>
            <p:nvPr/>
          </p:nvSpPr>
          <p:spPr>
            <a:xfrm>
              <a:off x="5940152" y="5391641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79507A-A926-4AF8-8CB8-0F87B9A0DC7E}"/>
              </a:ext>
            </a:extLst>
          </p:cNvPr>
          <p:cNvSpPr txBox="1"/>
          <p:nvPr/>
        </p:nvSpPr>
        <p:spPr>
          <a:xfrm>
            <a:off x="6156176" y="373328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63DDDB-CB43-4BED-A985-0B9F080EEDD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624228" y="2484319"/>
            <a:ext cx="1113291" cy="12489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D4E4FA-7F2D-4567-8A1B-5548C3E4587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624228" y="4194951"/>
            <a:ext cx="1113291" cy="125454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06702A-09B6-404E-918C-811B83F14F1A}"/>
              </a:ext>
            </a:extLst>
          </p:cNvPr>
          <p:cNvSpPr txBox="1"/>
          <p:nvPr/>
        </p:nvSpPr>
        <p:spPr>
          <a:xfrm>
            <a:off x="5667083" y="1451541"/>
            <a:ext cx="191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Card handle (four layers)</a:t>
            </a:r>
          </a:p>
        </p:txBody>
      </p:sp>
    </p:spTree>
    <p:extLst>
      <p:ext uri="{BB962C8B-B14F-4D97-AF65-F5344CB8AC3E}">
        <p14:creationId xmlns:p14="http://schemas.microsoft.com/office/powerpoint/2010/main" val="88862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3 – Attaching the handle to the box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06341" y="1952988"/>
            <a:ext cx="4604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Push a </a:t>
            </a:r>
            <a:r>
              <a:rPr lang="en-GB" sz="3200" b="1" dirty="0"/>
              <a:t>paper fastener </a:t>
            </a:r>
            <a:r>
              <a:rPr lang="en-GB" sz="3200" dirty="0"/>
              <a:t>through one of the </a:t>
            </a:r>
            <a:r>
              <a:rPr lang="en-GB" sz="3200" b="1" dirty="0"/>
              <a:t>holes</a:t>
            </a:r>
            <a:r>
              <a:rPr lang="en-GB" sz="3200" dirty="0"/>
              <a:t> in the </a:t>
            </a:r>
            <a:r>
              <a:rPr lang="en-GB" sz="3200" b="1" dirty="0"/>
              <a:t>handle.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Then push the </a:t>
            </a:r>
            <a:r>
              <a:rPr lang="en-GB" sz="3200" b="1" dirty="0"/>
              <a:t>fastener </a:t>
            </a:r>
            <a:r>
              <a:rPr lang="en-GB" sz="3200" dirty="0"/>
              <a:t>through </a:t>
            </a:r>
            <a:r>
              <a:rPr lang="en-GB" sz="3200" b="1" dirty="0"/>
              <a:t>hole 1 </a:t>
            </a:r>
            <a:r>
              <a:rPr lang="en-GB" sz="3200" dirty="0"/>
              <a:t>in the box and </a:t>
            </a:r>
            <a:r>
              <a:rPr lang="en-GB" sz="3200" b="1" dirty="0"/>
              <a:t>secure</a:t>
            </a:r>
            <a:r>
              <a:rPr lang="en-GB" sz="3200" dirty="0"/>
              <a:t> it. This will create a </a:t>
            </a:r>
            <a:r>
              <a:rPr lang="en-GB" sz="3200" b="1" dirty="0"/>
              <a:t>pivot</a:t>
            </a:r>
            <a:r>
              <a:rPr lang="en-GB" sz="3200" dirty="0"/>
              <a:t> for the handle.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32EF9-DEB9-4824-B78B-D61DFB01D262}"/>
              </a:ext>
            </a:extLst>
          </p:cNvPr>
          <p:cNvGrpSpPr/>
          <p:nvPr/>
        </p:nvGrpSpPr>
        <p:grpSpPr>
          <a:xfrm>
            <a:off x="5030416" y="2691947"/>
            <a:ext cx="3886288" cy="1685470"/>
            <a:chOff x="4716016" y="2779899"/>
            <a:chExt cx="4617908" cy="2117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473DD6-E8D3-4297-A19C-21CBD78E1A1C}"/>
                </a:ext>
              </a:extLst>
            </p:cNvPr>
            <p:cNvGrpSpPr/>
            <p:nvPr/>
          </p:nvGrpSpPr>
          <p:grpSpPr>
            <a:xfrm>
              <a:off x="4716016" y="2779899"/>
              <a:ext cx="4104456" cy="2117348"/>
              <a:chOff x="4936976" y="2414416"/>
              <a:chExt cx="4255588" cy="255586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9DA826-92E5-4139-9652-3121A4A46C30}"/>
                  </a:ext>
                </a:extLst>
              </p:cNvPr>
              <p:cNvSpPr/>
              <p:nvPr/>
            </p:nvSpPr>
            <p:spPr>
              <a:xfrm>
                <a:off x="4936976" y="3327872"/>
                <a:ext cx="3103599" cy="16334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5677EE-9671-493A-B2C0-28396675634B}"/>
                  </a:ext>
                </a:extLst>
              </p:cNvPr>
              <p:cNvCxnSpPr/>
              <p:nvPr/>
            </p:nvCxnSpPr>
            <p:spPr>
              <a:xfrm flipV="1">
                <a:off x="4936976" y="2420888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D5DFE9-A4CD-4D3C-9CF6-F06925534E76}"/>
                  </a:ext>
                </a:extLst>
              </p:cNvPr>
              <p:cNvCxnSpPr/>
              <p:nvPr/>
            </p:nvCxnSpPr>
            <p:spPr>
              <a:xfrm flipV="1">
                <a:off x="8045372" y="2427361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80B8771-D60A-4630-AE6D-0E7BE9E7CD1F}"/>
                  </a:ext>
                </a:extLst>
              </p:cNvPr>
              <p:cNvCxnSpPr/>
              <p:nvPr/>
            </p:nvCxnSpPr>
            <p:spPr>
              <a:xfrm>
                <a:off x="6084168" y="2420888"/>
                <a:ext cx="307778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E6F1A6A-55FB-41B4-A5EA-809E75C75E0B}"/>
                  </a:ext>
                </a:extLst>
              </p:cNvPr>
              <p:cNvCxnSpPr/>
              <p:nvPr/>
            </p:nvCxnSpPr>
            <p:spPr>
              <a:xfrm flipV="1">
                <a:off x="8040575" y="4063300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17C078B-3E97-4835-9C26-6542AB7D1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86052" y="2414416"/>
                <a:ext cx="1715" cy="16364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A29F5F-D8C1-43F1-BBC2-976D881EE0DC}"/>
                </a:ext>
              </a:extLst>
            </p:cNvPr>
            <p:cNvSpPr/>
            <p:nvPr/>
          </p:nvSpPr>
          <p:spPr>
            <a:xfrm>
              <a:off x="6025355" y="3973204"/>
              <a:ext cx="3308569" cy="4921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A894190-815B-42A0-A8DD-0DA0F60A8F52}"/>
                </a:ext>
              </a:extLst>
            </p:cNvPr>
            <p:cNvSpPr/>
            <p:nvPr/>
          </p:nvSpPr>
          <p:spPr>
            <a:xfrm rot="5400000">
              <a:off x="9012202" y="410158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486C0C-DD9B-49AC-8726-10315927C1FC}"/>
                </a:ext>
              </a:extLst>
            </p:cNvPr>
            <p:cNvSpPr/>
            <p:nvPr/>
          </p:nvSpPr>
          <p:spPr>
            <a:xfrm rot="5400000">
              <a:off x="6199969" y="4105220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E7D6EAF2-5F7E-4934-A8F8-01FFB46A3EB0}"/>
              </a:ext>
            </a:extLst>
          </p:cNvPr>
          <p:cNvSpPr/>
          <p:nvPr/>
        </p:nvSpPr>
        <p:spPr>
          <a:xfrm>
            <a:off x="8263859" y="3278314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ED6BF5-3E04-4169-9A39-B15B18223F58}"/>
              </a:ext>
            </a:extLst>
          </p:cNvPr>
          <p:cNvSpPr txBox="1"/>
          <p:nvPr/>
        </p:nvSpPr>
        <p:spPr>
          <a:xfrm>
            <a:off x="5699742" y="3977208"/>
            <a:ext cx="129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1</a:t>
            </a:r>
          </a:p>
        </p:txBody>
      </p:sp>
    </p:spTree>
    <p:extLst>
      <p:ext uri="{BB962C8B-B14F-4D97-AF65-F5344CB8AC3E}">
        <p14:creationId xmlns:p14="http://schemas.microsoft.com/office/powerpoint/2010/main" val="262807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4 – Attaching the string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48983" y="1981264"/>
            <a:ext cx="44230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Cut an </a:t>
            </a:r>
            <a:r>
              <a:rPr lang="en-GB" sz="2800" b="1" dirty="0"/>
              <a:t>elastic band </a:t>
            </a:r>
            <a:r>
              <a:rPr lang="en-GB" sz="2800" dirty="0"/>
              <a:t>as shown to form a </a:t>
            </a:r>
            <a:r>
              <a:rPr lang="en-GB" sz="2800" b="1" dirty="0"/>
              <a:t>straight piece.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Tie </a:t>
            </a:r>
            <a:r>
              <a:rPr lang="en-GB" sz="2800" b="1" dirty="0"/>
              <a:t>one end </a:t>
            </a:r>
            <a:r>
              <a:rPr lang="en-GB" sz="2800" dirty="0"/>
              <a:t>of the </a:t>
            </a:r>
            <a:r>
              <a:rPr lang="en-GB" sz="2800" b="1" dirty="0"/>
              <a:t>elastic band</a:t>
            </a:r>
            <a:r>
              <a:rPr lang="en-GB" sz="2800" dirty="0"/>
              <a:t> to the </a:t>
            </a:r>
            <a:r>
              <a:rPr lang="en-GB" sz="2800" b="1" dirty="0"/>
              <a:t>free hole </a:t>
            </a:r>
            <a:r>
              <a:rPr lang="en-GB" sz="2800" dirty="0"/>
              <a:t>in the </a:t>
            </a:r>
            <a:r>
              <a:rPr lang="en-GB" sz="2800" b="1" dirty="0"/>
              <a:t>handle.</a:t>
            </a:r>
            <a:r>
              <a:rPr lang="en-GB" sz="2800" dirty="0"/>
              <a:t> Tie the </a:t>
            </a:r>
            <a:r>
              <a:rPr lang="en-GB" sz="2800" b="1" dirty="0"/>
              <a:t>other end </a:t>
            </a:r>
            <a:r>
              <a:rPr lang="en-GB" sz="2800" dirty="0"/>
              <a:t>to </a:t>
            </a:r>
            <a:r>
              <a:rPr lang="en-GB" sz="2800" b="1" dirty="0"/>
              <a:t>hole 2 </a:t>
            </a:r>
            <a:r>
              <a:rPr lang="en-GB" sz="2800" dirty="0"/>
              <a:t>in the </a:t>
            </a:r>
            <a:r>
              <a:rPr lang="en-GB" sz="2800" b="1" dirty="0"/>
              <a:t>box. </a:t>
            </a:r>
            <a:r>
              <a:rPr lang="en-GB" sz="2800" dirty="0"/>
              <a:t>Make sure the </a:t>
            </a:r>
            <a:r>
              <a:rPr lang="en-GB" sz="2800" b="1" dirty="0"/>
              <a:t>elastic band</a:t>
            </a:r>
            <a:r>
              <a:rPr lang="en-GB" sz="2800" dirty="0"/>
              <a:t> is </a:t>
            </a:r>
            <a:r>
              <a:rPr lang="en-GB" sz="2800" b="1" dirty="0"/>
              <a:t>tight.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en-GB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0DBD5D-1F13-4D4A-894D-701EAA1140C7}"/>
              </a:ext>
            </a:extLst>
          </p:cNvPr>
          <p:cNvGrpSpPr/>
          <p:nvPr/>
        </p:nvGrpSpPr>
        <p:grpSpPr>
          <a:xfrm>
            <a:off x="4813789" y="3955487"/>
            <a:ext cx="3886288" cy="1685470"/>
            <a:chOff x="4716016" y="2779899"/>
            <a:chExt cx="4617908" cy="211734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EDAF88-5947-4F94-A2F0-FFFEC1870B0A}"/>
                </a:ext>
              </a:extLst>
            </p:cNvPr>
            <p:cNvGrpSpPr/>
            <p:nvPr/>
          </p:nvGrpSpPr>
          <p:grpSpPr>
            <a:xfrm>
              <a:off x="4716016" y="2779899"/>
              <a:ext cx="4104456" cy="2117348"/>
              <a:chOff x="4936976" y="2414416"/>
              <a:chExt cx="4255588" cy="25558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BA1704-B455-41E1-9368-D44CBFA7BD57}"/>
                  </a:ext>
                </a:extLst>
              </p:cNvPr>
              <p:cNvSpPr/>
              <p:nvPr/>
            </p:nvSpPr>
            <p:spPr>
              <a:xfrm>
                <a:off x="4936976" y="3327872"/>
                <a:ext cx="3103599" cy="16334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CC4630C-B0D6-48C4-84BE-12B77A0809C1}"/>
                  </a:ext>
                </a:extLst>
              </p:cNvPr>
              <p:cNvCxnSpPr/>
              <p:nvPr/>
            </p:nvCxnSpPr>
            <p:spPr>
              <a:xfrm flipV="1">
                <a:off x="4936976" y="2420888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AEC15B1-FB15-49C0-B882-036626AEBD7A}"/>
                  </a:ext>
                </a:extLst>
              </p:cNvPr>
              <p:cNvCxnSpPr/>
              <p:nvPr/>
            </p:nvCxnSpPr>
            <p:spPr>
              <a:xfrm flipV="1">
                <a:off x="8045372" y="2427361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28FEEB9-C44C-49C4-9696-05A9244EC8E2}"/>
                  </a:ext>
                </a:extLst>
              </p:cNvPr>
              <p:cNvCxnSpPr/>
              <p:nvPr/>
            </p:nvCxnSpPr>
            <p:spPr>
              <a:xfrm>
                <a:off x="6084168" y="2420888"/>
                <a:ext cx="307778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EF75150-4098-415C-A697-A8F250DE236F}"/>
                  </a:ext>
                </a:extLst>
              </p:cNvPr>
              <p:cNvCxnSpPr/>
              <p:nvPr/>
            </p:nvCxnSpPr>
            <p:spPr>
              <a:xfrm flipV="1">
                <a:off x="8040575" y="4063300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613A41C-B867-4F02-9172-C17C4B21F3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86052" y="2414416"/>
                <a:ext cx="1715" cy="16364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4BD7CD-A3FE-4CA3-B51A-2464923851BB}"/>
                </a:ext>
              </a:extLst>
            </p:cNvPr>
            <p:cNvSpPr/>
            <p:nvPr/>
          </p:nvSpPr>
          <p:spPr>
            <a:xfrm>
              <a:off x="6025355" y="3973204"/>
              <a:ext cx="3308569" cy="4921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E07DC7-AD5E-48FF-AB40-6028077636AD}"/>
                </a:ext>
              </a:extLst>
            </p:cNvPr>
            <p:cNvSpPr/>
            <p:nvPr/>
          </p:nvSpPr>
          <p:spPr>
            <a:xfrm rot="5400000">
              <a:off x="9012202" y="410158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5C66B7-7AA2-4F23-9A74-95A9DE92818F}"/>
                </a:ext>
              </a:extLst>
            </p:cNvPr>
            <p:cNvSpPr/>
            <p:nvPr/>
          </p:nvSpPr>
          <p:spPr>
            <a:xfrm rot="5400000">
              <a:off x="6199969" y="4105220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6474D61-9F07-47E5-9F40-B0AC96F2C995}"/>
              </a:ext>
            </a:extLst>
          </p:cNvPr>
          <p:cNvSpPr/>
          <p:nvPr/>
        </p:nvSpPr>
        <p:spPr>
          <a:xfrm>
            <a:off x="8047232" y="4541854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AF9F5-E5DC-4892-9E70-D15264523B4C}"/>
              </a:ext>
            </a:extLst>
          </p:cNvPr>
          <p:cNvCxnSpPr>
            <a:cxnSpLocks/>
            <a:stCxn id="20" idx="7"/>
            <a:endCxn id="29" idx="0"/>
          </p:cNvCxnSpPr>
          <p:nvPr/>
        </p:nvCxnSpPr>
        <p:spPr>
          <a:xfrm flipH="1" flipV="1">
            <a:off x="8126914" y="4541854"/>
            <a:ext cx="457587" cy="612514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4ADDFA-3CFF-4C42-BD68-3B65C4408125}"/>
              </a:ext>
            </a:extLst>
          </p:cNvPr>
          <p:cNvSpPr txBox="1"/>
          <p:nvPr/>
        </p:nvSpPr>
        <p:spPr>
          <a:xfrm>
            <a:off x="8201403" y="4124991"/>
            <a:ext cx="99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1B60CB-43B5-4303-AF0B-98F2F89D514D}"/>
              </a:ext>
            </a:extLst>
          </p:cNvPr>
          <p:cNvSpPr/>
          <p:nvPr/>
        </p:nvSpPr>
        <p:spPr>
          <a:xfrm>
            <a:off x="5159604" y="2184057"/>
            <a:ext cx="1512168" cy="119507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13C76A-181B-403E-9EB0-4036BCEFD36C}"/>
              </a:ext>
            </a:extLst>
          </p:cNvPr>
          <p:cNvCxnSpPr>
            <a:cxnSpLocks/>
          </p:cNvCxnSpPr>
          <p:nvPr/>
        </p:nvCxnSpPr>
        <p:spPr>
          <a:xfrm flipH="1">
            <a:off x="7037486" y="2784122"/>
            <a:ext cx="1886993" cy="0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A4765-3242-417E-8A12-CA3E3659F0D4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5915688" y="3379136"/>
            <a:ext cx="103257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15BAFE-B83A-42C2-9FD6-AE6EF3723D0C}"/>
              </a:ext>
            </a:extLst>
          </p:cNvPr>
          <p:cNvSpPr txBox="1"/>
          <p:nvPr/>
        </p:nvSpPr>
        <p:spPr>
          <a:xfrm>
            <a:off x="6737269" y="3127379"/>
            <a:ext cx="177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7AD518-EBF9-47DE-86B9-60C96AF9718A}"/>
              </a:ext>
            </a:extLst>
          </p:cNvPr>
          <p:cNvSpPr txBox="1"/>
          <p:nvPr/>
        </p:nvSpPr>
        <p:spPr>
          <a:xfrm>
            <a:off x="7024469" y="2215402"/>
            <a:ext cx="194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Straight piece</a:t>
            </a:r>
          </a:p>
        </p:txBody>
      </p:sp>
    </p:spTree>
    <p:extLst>
      <p:ext uri="{BB962C8B-B14F-4D97-AF65-F5344CB8AC3E}">
        <p14:creationId xmlns:p14="http://schemas.microsoft.com/office/powerpoint/2010/main" val="113442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153089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5 – Testing the instrument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33568" y="1772816"/>
            <a:ext cx="486922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Pluck the </a:t>
            </a:r>
            <a:r>
              <a:rPr lang="en-GB" sz="2400" b="1" dirty="0"/>
              <a:t>elastic band</a:t>
            </a:r>
            <a:r>
              <a:rPr lang="en-GB" sz="2400" dirty="0"/>
              <a:t>. Write down the </a:t>
            </a:r>
            <a:r>
              <a:rPr lang="en-GB" sz="2400" b="1" dirty="0"/>
              <a:t>pitch</a:t>
            </a:r>
            <a:r>
              <a:rPr lang="en-GB" sz="2400" dirty="0"/>
              <a:t> of the </a:t>
            </a:r>
            <a:r>
              <a:rPr lang="en-GB" sz="2400" b="1" dirty="0"/>
              <a:t>note</a:t>
            </a:r>
            <a:r>
              <a:rPr lang="en-GB" sz="2400" dirty="0"/>
              <a:t> that you hear. Is it </a:t>
            </a:r>
            <a:r>
              <a:rPr lang="en-GB" sz="2400" b="1" dirty="0"/>
              <a:t>high</a:t>
            </a:r>
            <a:r>
              <a:rPr lang="en-GB" sz="2400" dirty="0"/>
              <a:t> or </a:t>
            </a:r>
            <a:r>
              <a:rPr lang="en-GB" sz="2400" b="1" dirty="0"/>
              <a:t>low?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Move the </a:t>
            </a:r>
            <a:r>
              <a:rPr lang="en-GB" sz="2400" b="1" dirty="0"/>
              <a:t>handle upwards </a:t>
            </a:r>
            <a:r>
              <a:rPr lang="en-GB" sz="2400" dirty="0"/>
              <a:t>so that the </a:t>
            </a:r>
            <a:r>
              <a:rPr lang="en-GB" sz="2400" b="1" dirty="0"/>
              <a:t>elastic band </a:t>
            </a:r>
            <a:r>
              <a:rPr lang="en-GB" sz="2400" dirty="0"/>
              <a:t>begins to </a:t>
            </a:r>
            <a:r>
              <a:rPr lang="en-GB" sz="2400" b="1" dirty="0"/>
              <a:t>stretch</a:t>
            </a:r>
            <a:r>
              <a:rPr lang="en-GB" sz="2400" dirty="0"/>
              <a:t> and repeat </a:t>
            </a:r>
            <a:r>
              <a:rPr lang="en-GB" sz="2400" b="1" dirty="0"/>
              <a:t>step 1.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Keep moving the </a:t>
            </a:r>
            <a:r>
              <a:rPr lang="en-GB" sz="2400" b="1" dirty="0"/>
              <a:t>handle upwards </a:t>
            </a:r>
            <a:r>
              <a:rPr lang="en-GB" sz="2400" dirty="0"/>
              <a:t>and repeating </a:t>
            </a:r>
            <a:r>
              <a:rPr lang="en-GB" sz="2400" b="1" dirty="0"/>
              <a:t>step 1.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What happens to the </a:t>
            </a:r>
            <a:r>
              <a:rPr lang="en-GB" sz="2400" b="1" dirty="0"/>
              <a:t>pitch</a:t>
            </a:r>
            <a:r>
              <a:rPr lang="en-GB" sz="2400" dirty="0"/>
              <a:t> of the </a:t>
            </a:r>
            <a:r>
              <a:rPr lang="en-GB" sz="2400" b="1" dirty="0"/>
              <a:t>notes </a:t>
            </a:r>
            <a:r>
              <a:rPr lang="en-GB" sz="2400" dirty="0"/>
              <a:t>produced as the </a:t>
            </a:r>
            <a:r>
              <a:rPr lang="en-GB" sz="2400" b="1" dirty="0"/>
              <a:t>handle</a:t>
            </a:r>
            <a:r>
              <a:rPr lang="en-GB" sz="2400" dirty="0"/>
              <a:t> is </a:t>
            </a:r>
            <a:r>
              <a:rPr lang="en-GB" sz="2400" b="1" dirty="0"/>
              <a:t>raised. Why</a:t>
            </a:r>
            <a:r>
              <a:rPr lang="en-GB" sz="2400" dirty="0"/>
              <a:t> is this happening?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EDAF88-5947-4F94-A2F0-FFFEC1870B0A}"/>
              </a:ext>
            </a:extLst>
          </p:cNvPr>
          <p:cNvGrpSpPr/>
          <p:nvPr/>
        </p:nvGrpSpPr>
        <p:grpSpPr>
          <a:xfrm>
            <a:off x="5006192" y="1940244"/>
            <a:ext cx="3454183" cy="1685470"/>
            <a:chOff x="4936976" y="2414416"/>
            <a:chExt cx="4255588" cy="25558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BA1704-B455-41E1-9368-D44CBFA7BD57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C4630C-B0D6-48C4-84BE-12B77A0809C1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EC15B1-FB15-49C0-B882-036626AEBD7A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8FEEB9-C44C-49C4-9696-05A9244EC8E2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F75150-4098-415C-A697-A8F250DE236F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13A41C-B867-4F02-9172-C17C4B21F3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6474D61-9F07-47E5-9F40-B0AC96F2C995}"/>
              </a:ext>
            </a:extLst>
          </p:cNvPr>
          <p:cNvSpPr/>
          <p:nvPr/>
        </p:nvSpPr>
        <p:spPr>
          <a:xfrm>
            <a:off x="8239635" y="2526611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AF9F5-E5DC-4892-9E70-D15264523B4C}"/>
              </a:ext>
            </a:extLst>
          </p:cNvPr>
          <p:cNvCxnSpPr>
            <a:cxnSpLocks/>
          </p:cNvCxnSpPr>
          <p:nvPr/>
        </p:nvCxnSpPr>
        <p:spPr>
          <a:xfrm flipH="1" flipV="1">
            <a:off x="8315165" y="2607861"/>
            <a:ext cx="457587" cy="612514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A80815-63A3-4D65-99D9-C272771F8373}"/>
              </a:ext>
            </a:extLst>
          </p:cNvPr>
          <p:cNvGrpSpPr/>
          <p:nvPr/>
        </p:nvGrpSpPr>
        <p:grpSpPr>
          <a:xfrm>
            <a:off x="4922359" y="4323882"/>
            <a:ext cx="3454183" cy="1685470"/>
            <a:chOff x="4936976" y="2414416"/>
            <a:chExt cx="4255588" cy="25558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C16225D-8A8D-463A-ACFA-21F334552560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29B868-9285-4FC8-ABB1-760D964EB910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5E24BA-F68D-48DD-ACC2-D803758BB9CB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A9CA76-F64B-47FC-872B-D38169E88BA4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10F0D0-DB47-482E-ADE6-78231B60D020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832EB5-02B3-49F6-B94E-9C5EC9B69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3248EC77-9896-43B6-A23A-90295D49624D}"/>
              </a:ext>
            </a:extLst>
          </p:cNvPr>
          <p:cNvSpPr/>
          <p:nvPr/>
        </p:nvSpPr>
        <p:spPr>
          <a:xfrm>
            <a:off x="8155802" y="4910249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B179F1-5F7C-4634-8379-888F2E97361D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7979614" y="3664061"/>
            <a:ext cx="273990" cy="127497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E604CA-0E25-4D07-96A1-F47C53C20B74}"/>
              </a:ext>
            </a:extLst>
          </p:cNvPr>
          <p:cNvCxnSpPr/>
          <p:nvPr/>
        </p:nvCxnSpPr>
        <p:spPr>
          <a:xfrm flipH="1" flipV="1">
            <a:off x="8758893" y="3683839"/>
            <a:ext cx="9144" cy="14229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BD7CD-A3FE-4CA3-B51A-2464923851BB}"/>
              </a:ext>
            </a:extLst>
          </p:cNvPr>
          <p:cNvSpPr/>
          <p:nvPr/>
        </p:nvSpPr>
        <p:spPr>
          <a:xfrm>
            <a:off x="6108091" y="2882509"/>
            <a:ext cx="2784389" cy="391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DFA7D1-F974-4CC3-86F2-9B038321BDCB}"/>
              </a:ext>
            </a:extLst>
          </p:cNvPr>
          <p:cNvCxnSpPr>
            <a:cxnSpLocks/>
          </p:cNvCxnSpPr>
          <p:nvPr/>
        </p:nvCxnSpPr>
        <p:spPr>
          <a:xfrm flipH="1" flipV="1">
            <a:off x="8660224" y="3019419"/>
            <a:ext cx="94906" cy="123951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A465A5F-3910-43BD-8210-6EF490308E65}"/>
              </a:ext>
            </a:extLst>
          </p:cNvPr>
          <p:cNvSpPr/>
          <p:nvPr/>
        </p:nvSpPr>
        <p:spPr>
          <a:xfrm rot="18872840">
            <a:off x="5717137" y="4418299"/>
            <a:ext cx="2784389" cy="391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C66B7-7AA2-4F23-9A74-95A9DE92818F}"/>
              </a:ext>
            </a:extLst>
          </p:cNvPr>
          <p:cNvSpPr/>
          <p:nvPr/>
        </p:nvSpPr>
        <p:spPr>
          <a:xfrm rot="5400000">
            <a:off x="6259960" y="2990319"/>
            <a:ext cx="171961" cy="181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C1209A-76A8-4B19-92A8-C2FD0116171B}"/>
              </a:ext>
            </a:extLst>
          </p:cNvPr>
          <p:cNvSpPr/>
          <p:nvPr/>
        </p:nvSpPr>
        <p:spPr>
          <a:xfrm rot="5400000">
            <a:off x="6176127" y="5373957"/>
            <a:ext cx="171961" cy="181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7687E3-2FF1-4DC1-8262-8660B24805D6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7979614" y="3664061"/>
            <a:ext cx="35624" cy="16748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6526181-0926-406B-B872-A10151231458}"/>
              </a:ext>
            </a:extLst>
          </p:cNvPr>
          <p:cNvSpPr/>
          <p:nvPr/>
        </p:nvSpPr>
        <p:spPr>
          <a:xfrm rot="5400000">
            <a:off x="7893634" y="3659142"/>
            <a:ext cx="171961" cy="1817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07DC7-AD5E-48FF-AB40-6028077636AD}"/>
              </a:ext>
            </a:extLst>
          </p:cNvPr>
          <p:cNvSpPr/>
          <p:nvPr/>
        </p:nvSpPr>
        <p:spPr>
          <a:xfrm rot="5400000">
            <a:off x="8618733" y="2991531"/>
            <a:ext cx="171961" cy="1817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5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 made by a student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F8165-4ADA-46FE-AA8A-842085063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2" t="43699" r="19288" b="25851"/>
          <a:stretch/>
        </p:blipFill>
        <p:spPr>
          <a:xfrm>
            <a:off x="5462410" y="2287918"/>
            <a:ext cx="3240360" cy="11186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CA4AAD-A2CA-4EB5-A984-3F3A7BF04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8" r="4325"/>
          <a:stretch/>
        </p:blipFill>
        <p:spPr>
          <a:xfrm>
            <a:off x="539552" y="2060848"/>
            <a:ext cx="4668728" cy="3800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B6F27-52F0-4468-A291-C7E41E7B5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2" t="14534" r="3538" b="14534"/>
          <a:stretch/>
        </p:blipFill>
        <p:spPr>
          <a:xfrm>
            <a:off x="5456657" y="3573016"/>
            <a:ext cx="3246113" cy="2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771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520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electricity</dc:title>
  <dc:creator>Attainment in Education</dc:creator>
  <cp:lastModifiedBy>Holly Margerison-Smith</cp:lastModifiedBy>
  <cp:revision>312</cp:revision>
  <dcterms:created xsi:type="dcterms:W3CDTF">2012-08-07T14:34:21Z</dcterms:created>
  <dcterms:modified xsi:type="dcterms:W3CDTF">2023-03-15T15:53:05Z</dcterms:modified>
</cp:coreProperties>
</file>