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74" r:id="rId5"/>
    <p:sldId id="259" r:id="rId6"/>
    <p:sldId id="260" r:id="rId7"/>
    <p:sldId id="261" r:id="rId8"/>
    <p:sldId id="265" r:id="rId9"/>
    <p:sldId id="262" r:id="rId10"/>
    <p:sldId id="263" r:id="rId11"/>
    <p:sldId id="264" r:id="rId12"/>
    <p:sldId id="266" r:id="rId13"/>
    <p:sldId id="267" r:id="rId14"/>
    <p:sldId id="268" r:id="rId15"/>
    <p:sldId id="269" r:id="rId16"/>
    <p:sldId id="270" r:id="rId17"/>
    <p:sldId id="271" r:id="rId18"/>
    <p:sldId id="272" r:id="rId19"/>
    <p:sldId id="273" r:id="rId20"/>
  </p:sldIdLst>
  <p:sldSz cx="9144000" cy="6858000" type="screen4x3"/>
  <p:notesSz cx="7104063" cy="10234613"/>
  <p:embeddedFontLst>
    <p:embeddedFont>
      <p:font typeface="Calibri" panose="020F0502020204030204" pitchFamily="34"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9" roundtripDataSignature="AMtx7mgY1A559ryUIZCpWSQUZbkbMpky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364F6F-1D2E-48E9-93BA-986FB067C779}">
  <a:tblStyle styleId="{9F364F6F-1D2E-48E9-93BA-986FB067C7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485" autoAdjust="0"/>
  </p:normalViewPr>
  <p:slideViewPr>
    <p:cSldViewPr snapToGrid="0">
      <p:cViewPr varScale="1">
        <p:scale>
          <a:sx n="56" d="100"/>
          <a:sy n="56" d="100"/>
        </p:scale>
        <p:origin x="158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1731"/>
          </a:xfrm>
          <a:prstGeom prst="rect">
            <a:avLst/>
          </a:prstGeom>
          <a:noFill/>
          <a:ln>
            <a:noFill/>
          </a:ln>
        </p:spPr>
        <p:txBody>
          <a:bodyPr spcFirstLastPara="1" wrap="square" lIns="99075" tIns="49525" rIns="99075" bIns="4952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1731"/>
          </a:xfrm>
          <a:prstGeom prst="rect">
            <a:avLst/>
          </a:prstGeom>
          <a:noFill/>
          <a:ln>
            <a:noFill/>
          </a:ln>
        </p:spPr>
        <p:txBody>
          <a:bodyPr spcFirstLastPara="1" wrap="square" lIns="99075" tIns="49525" rIns="99075" bIns="4952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8427" cy="511731"/>
          </a:xfrm>
          <a:prstGeom prst="rect">
            <a:avLst/>
          </a:prstGeom>
          <a:noFill/>
          <a:ln>
            <a:noFill/>
          </a:ln>
        </p:spPr>
        <p:txBody>
          <a:bodyPr spcFirstLastPara="1" wrap="square" lIns="99075" tIns="49525" rIns="99075" bIns="4952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marR="0" lvl="0" indent="0" algn="r" rtl="0">
              <a:spcBef>
                <a:spcPts val="0"/>
              </a:spcBef>
              <a:spcAft>
                <a:spcPts val="0"/>
              </a:spcAft>
              <a:buNone/>
            </a:pPr>
            <a:fld id="{00000000-1234-1234-1234-123412341234}" type="slidenum">
              <a:rPr lang="en-GB"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23328af1a3_0_56: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23328af1a3_0_56:notes"/>
          <p:cNvSpPr txBox="1">
            <a:spLocks noGrp="1"/>
          </p:cNvSpPr>
          <p:nvPr>
            <p:ph type="body" idx="1"/>
          </p:nvPr>
        </p:nvSpPr>
        <p:spPr>
          <a:xfrm>
            <a:off x="710407" y="4861441"/>
            <a:ext cx="5683200" cy="46056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dirty="0"/>
          </a:p>
        </p:txBody>
      </p:sp>
      <p:sp>
        <p:nvSpPr>
          <p:cNvPr id="135" name="Google Shape;135;g223328af1a3_0_56:notes"/>
          <p:cNvSpPr txBox="1">
            <a:spLocks noGrp="1"/>
          </p:cNvSpPr>
          <p:nvPr>
            <p:ph type="sldNum" idx="12"/>
          </p:nvPr>
        </p:nvSpPr>
        <p:spPr>
          <a:xfrm>
            <a:off x="4023992" y="9721106"/>
            <a:ext cx="3078300" cy="511800"/>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0: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10: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Discuss the image - Crown, Robe, Sceptre</a:t>
            </a:r>
            <a:endParaRPr dirty="0">
              <a:latin typeface="+mn-lt"/>
            </a:endParaRPr>
          </a:p>
        </p:txBody>
      </p:sp>
      <p:sp>
        <p:nvSpPr>
          <p:cNvPr id="143" name="Google Shape;143;p10: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Why is the portrait made from recycled and reused materials? Discuss that King Charles is a keen environmentalist. </a:t>
            </a:r>
            <a:endParaRPr dirty="0">
              <a:latin typeface="+mn-lt"/>
            </a:endParaRPr>
          </a:p>
        </p:txBody>
      </p:sp>
      <p:sp>
        <p:nvSpPr>
          <p:cNvPr id="158" name="Google Shape;158;p9: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23328af1a3_0_18: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23328af1a3_0_18:notes"/>
          <p:cNvSpPr txBox="1">
            <a:spLocks noGrp="1"/>
          </p:cNvSpPr>
          <p:nvPr>
            <p:ph type="body" idx="1"/>
          </p:nvPr>
        </p:nvSpPr>
        <p:spPr>
          <a:xfrm>
            <a:off x="710407" y="4861441"/>
            <a:ext cx="5683200" cy="46056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66" name="Google Shape;166;g223328af1a3_0_18:notes"/>
          <p:cNvSpPr txBox="1">
            <a:spLocks noGrp="1"/>
          </p:cNvSpPr>
          <p:nvPr>
            <p:ph type="sldNum" idx="12"/>
          </p:nvPr>
        </p:nvSpPr>
        <p:spPr>
          <a:xfrm>
            <a:off x="4023992" y="9721106"/>
            <a:ext cx="3078300" cy="511800"/>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3: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3: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74" name="Google Shape;174;p13: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Discuss the grid on the paper - this will help pupils to place items and they can divide the picture of King Charles they have been given in to squares. Will also help when making a bigger version. </a:t>
            </a:r>
            <a:endParaRPr dirty="0">
              <a:latin typeface="+mn-lt"/>
            </a:endParaRPr>
          </a:p>
        </p:txBody>
      </p:sp>
      <p:sp>
        <p:nvSpPr>
          <p:cNvPr id="182" name="Google Shape;182;p11: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23328af1a3_0_69: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23328af1a3_0_69:notes"/>
          <p:cNvSpPr txBox="1">
            <a:spLocks noGrp="1"/>
          </p:cNvSpPr>
          <p:nvPr>
            <p:ph type="body" idx="1"/>
          </p:nvPr>
        </p:nvSpPr>
        <p:spPr>
          <a:xfrm>
            <a:off x="710407" y="4861441"/>
            <a:ext cx="5683200" cy="46056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Discuss the grid on the paper - this will help pupils to place items and they can divide the picture of King Charles they have been given in to squares. Will also help when making a bigger version. </a:t>
            </a:r>
            <a:endParaRPr dirty="0">
              <a:latin typeface="+mn-lt"/>
            </a:endParaRPr>
          </a:p>
        </p:txBody>
      </p:sp>
      <p:sp>
        <p:nvSpPr>
          <p:cNvPr id="189" name="Google Shape;189;g223328af1a3_0_69:notes"/>
          <p:cNvSpPr txBox="1">
            <a:spLocks noGrp="1"/>
          </p:cNvSpPr>
          <p:nvPr>
            <p:ph type="sldNum" idx="12"/>
          </p:nvPr>
        </p:nvSpPr>
        <p:spPr>
          <a:xfrm>
            <a:off x="4023992" y="9721106"/>
            <a:ext cx="3078300" cy="511800"/>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97" name="Google Shape;197;p15: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23328af1a3_0_42: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223328af1a3_0_42:notes"/>
          <p:cNvSpPr txBox="1">
            <a:spLocks noGrp="1"/>
          </p:cNvSpPr>
          <p:nvPr>
            <p:ph type="body" idx="1"/>
          </p:nvPr>
        </p:nvSpPr>
        <p:spPr>
          <a:xfrm>
            <a:off x="710407" y="4861441"/>
            <a:ext cx="5683200" cy="46056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Using grid paper on the smaller portraits will help when producing the selected portrait on a bigger scale. Explain to pupils this method. </a:t>
            </a:r>
            <a:endParaRPr dirty="0">
              <a:latin typeface="+mn-lt"/>
            </a:endParaRPr>
          </a:p>
          <a:p>
            <a:pPr marL="0" lvl="0" indent="0" algn="l" rtl="0">
              <a:spcBef>
                <a:spcPts val="0"/>
              </a:spcBef>
              <a:spcAft>
                <a:spcPts val="0"/>
              </a:spcAft>
              <a:buNone/>
            </a:pPr>
            <a:endParaRPr dirty="0"/>
          </a:p>
        </p:txBody>
      </p:sp>
      <p:sp>
        <p:nvSpPr>
          <p:cNvPr id="206" name="Google Shape;206;g223328af1a3_0_42:notes"/>
          <p:cNvSpPr txBox="1">
            <a:spLocks noGrp="1"/>
          </p:cNvSpPr>
          <p:nvPr>
            <p:ph type="sldNum" idx="12"/>
          </p:nvPr>
        </p:nvSpPr>
        <p:spPr>
          <a:xfrm>
            <a:off x="4023992" y="9721106"/>
            <a:ext cx="3078300" cy="511800"/>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23328af1a3_0_34: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23328af1a3_0_34:notes"/>
          <p:cNvSpPr txBox="1">
            <a:spLocks noGrp="1"/>
          </p:cNvSpPr>
          <p:nvPr>
            <p:ph type="body" idx="1"/>
          </p:nvPr>
        </p:nvSpPr>
        <p:spPr>
          <a:xfrm>
            <a:off x="710407" y="4861441"/>
            <a:ext cx="5683200" cy="4605600"/>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The first and third images were collages made using old clothes, shopping bags and pages cut from magazines. The middle image was made from old clothes and shopping bags on a floor.</a:t>
            </a:r>
            <a:endParaRPr dirty="0">
              <a:latin typeface="+mn-lt"/>
            </a:endParaRPr>
          </a:p>
        </p:txBody>
      </p:sp>
      <p:sp>
        <p:nvSpPr>
          <p:cNvPr id="217" name="Google Shape;217;g223328af1a3_0_34:notes"/>
          <p:cNvSpPr txBox="1">
            <a:spLocks noGrp="1"/>
          </p:cNvSpPr>
          <p:nvPr>
            <p:ph type="sldNum" idx="12"/>
          </p:nvPr>
        </p:nvSpPr>
        <p:spPr>
          <a:xfrm>
            <a:off x="4023992" y="9721106"/>
            <a:ext cx="3078300" cy="511800"/>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Safety Warning</a:t>
            </a:r>
            <a:endParaRPr dirty="0">
              <a:latin typeface="+mn-lt"/>
            </a:endParaRPr>
          </a:p>
        </p:txBody>
      </p:sp>
      <p:sp>
        <p:nvSpPr>
          <p:cNvPr id="91" name="Google Shape;91;p2: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3: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97" name="Google Shape;97;p3: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8123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710407" y="4861441"/>
            <a:ext cx="5683250" cy="4605576"/>
          </a:xfrm>
          <a:prstGeom prst="rect">
            <a:avLst/>
          </a:prstGeom>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Queen Elizabeth I</a:t>
            </a:r>
            <a:endParaRPr dirty="0">
              <a:latin typeface="+mn-lt"/>
            </a:endParaRPr>
          </a:p>
          <a:p>
            <a:pPr marL="0" lvl="0" indent="0" algn="l" rtl="0">
              <a:spcBef>
                <a:spcPts val="0"/>
              </a:spcBef>
              <a:spcAft>
                <a:spcPts val="0"/>
              </a:spcAft>
              <a:buNone/>
            </a:pPr>
            <a:r>
              <a:rPr lang="en-GB" dirty="0">
                <a:latin typeface="+mn-lt"/>
              </a:rPr>
              <a:t>Queen Elizabeth II</a:t>
            </a:r>
            <a:endParaRPr dirty="0">
              <a:latin typeface="+mn-lt"/>
            </a:endParaRPr>
          </a:p>
          <a:p>
            <a:pPr marL="0" lvl="0" indent="0" algn="l" rtl="0">
              <a:spcBef>
                <a:spcPts val="0"/>
              </a:spcBef>
              <a:spcAft>
                <a:spcPts val="0"/>
              </a:spcAft>
              <a:buNone/>
            </a:pPr>
            <a:r>
              <a:rPr lang="en-GB" dirty="0">
                <a:latin typeface="+mn-lt"/>
              </a:rPr>
              <a:t>King Henry 8th </a:t>
            </a:r>
            <a:endParaRPr dirty="0">
              <a:latin typeface="+mn-lt"/>
            </a:endParaRPr>
          </a:p>
        </p:txBody>
      </p:sp>
      <p:sp>
        <p:nvSpPr>
          <p:cNvPr id="110" name="Google Shape;110;p6: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7: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7: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endParaRPr/>
          </a:p>
        </p:txBody>
      </p:sp>
      <p:sp>
        <p:nvSpPr>
          <p:cNvPr id="119" name="Google Shape;119;p7: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4: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4: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Recycle - Recycling is the process of converting waste materials into new materials and objects</a:t>
            </a:r>
            <a:endParaRPr dirty="0">
              <a:latin typeface="+mn-lt"/>
            </a:endParaRPr>
          </a:p>
          <a:p>
            <a:pPr marL="0" lvl="0" indent="0" algn="l" rtl="0">
              <a:spcBef>
                <a:spcPts val="0"/>
              </a:spcBef>
              <a:spcAft>
                <a:spcPts val="0"/>
              </a:spcAft>
              <a:buNone/>
            </a:pPr>
            <a:r>
              <a:rPr lang="en-GB" dirty="0">
                <a:latin typeface="+mn-lt"/>
              </a:rPr>
              <a:t>Reuse – to use a material again especially in a different way </a:t>
            </a:r>
            <a:endParaRPr dirty="0">
              <a:latin typeface="+mn-lt"/>
            </a:endParaRPr>
          </a:p>
        </p:txBody>
      </p:sp>
      <p:sp>
        <p:nvSpPr>
          <p:cNvPr id="150" name="Google Shape;150;p4: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8:notes"/>
          <p:cNvSpPr>
            <a:spLocks noGrp="1" noRot="1" noChangeAspect="1"/>
          </p:cNvSpPr>
          <p:nvPr>
            <p:ph type="sldImg" idx="2"/>
          </p:nvPr>
        </p:nvSpPr>
        <p:spPr>
          <a:xfrm>
            <a:off x="995363" y="768350"/>
            <a:ext cx="5113337" cy="38369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8:notes"/>
          <p:cNvSpPr txBox="1">
            <a:spLocks noGrp="1"/>
          </p:cNvSpPr>
          <p:nvPr>
            <p:ph type="body" idx="1"/>
          </p:nvPr>
        </p:nvSpPr>
        <p:spPr>
          <a:xfrm>
            <a:off x="710407" y="4861441"/>
            <a:ext cx="5683250" cy="4605576"/>
          </a:xfrm>
          <a:prstGeom prst="rect">
            <a:avLst/>
          </a:prstGeom>
          <a:noFill/>
          <a:ln>
            <a:noFill/>
          </a:ln>
        </p:spPr>
        <p:txBody>
          <a:bodyPr spcFirstLastPara="1" wrap="square" lIns="99075" tIns="49525" rIns="99075" bIns="49525" anchor="t" anchorCtr="0">
            <a:noAutofit/>
          </a:bodyPr>
          <a:lstStyle/>
          <a:p>
            <a:pPr marL="0" lvl="0" indent="0" algn="l" rtl="0">
              <a:spcBef>
                <a:spcPts val="0"/>
              </a:spcBef>
              <a:spcAft>
                <a:spcPts val="0"/>
              </a:spcAft>
              <a:buNone/>
            </a:pPr>
            <a:r>
              <a:rPr lang="en-GB" dirty="0">
                <a:latin typeface="+mn-lt"/>
              </a:rPr>
              <a:t>Hand out mirrors to pupils and get them into pairs. Get them to look in detail at their faces and features. They can draw their own face and their partners. Discuss with pupils if they will draw the portrait from the side or the front, are they going to include shoulders or any other items. Get pupils to talk about their face/partners and discuss eye colours, nose shapes, freckles, ears, hair…. And so on. </a:t>
            </a:r>
            <a:endParaRPr dirty="0">
              <a:latin typeface="+mn-lt"/>
            </a:endParaRPr>
          </a:p>
        </p:txBody>
      </p:sp>
      <p:sp>
        <p:nvSpPr>
          <p:cNvPr id="128" name="Google Shape;128;p8:notes"/>
          <p:cNvSpPr txBox="1">
            <a:spLocks noGrp="1"/>
          </p:cNvSpPr>
          <p:nvPr>
            <p:ph type="sldNum" idx="12"/>
          </p:nvPr>
        </p:nvSpPr>
        <p:spPr>
          <a:xfrm>
            <a:off x="4023992" y="9721106"/>
            <a:ext cx="3078427" cy="511731"/>
          </a:xfrm>
          <a:prstGeom prst="rect">
            <a:avLst/>
          </a:prstGeom>
          <a:noFill/>
          <a:ln>
            <a:noFill/>
          </a:ln>
        </p:spPr>
        <p:txBody>
          <a:bodyPr spcFirstLastPara="1" wrap="square" lIns="99075" tIns="49525" rIns="99075" bIns="49525"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18"/>
          <p:cNvSpPr txBox="1">
            <a:spLocks noGrp="1"/>
          </p:cNvSpPr>
          <p:nvPr>
            <p:ph type="title"/>
          </p:nvPr>
        </p:nvSpPr>
        <p:spPr>
          <a:xfrm>
            <a:off x="628650" y="1032933"/>
            <a:ext cx="7886700" cy="657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 name="Google Shape;15;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Calibri"/>
                <a:ea typeface="Calibri"/>
                <a:cs typeface="Calibri"/>
                <a:sym typeface="Calibri"/>
              </a:defRPr>
            </a:lvl1pPr>
            <a:lvl2pPr marL="0" marR="0" lvl="1" indent="0" algn="l" rtl="0">
              <a:spcBef>
                <a:spcPts val="0"/>
              </a:spcBef>
              <a:buNone/>
              <a:defRPr sz="1800" b="0" i="0" u="none" strike="noStrike" cap="none">
                <a:solidFill>
                  <a:schemeClr val="dk1"/>
                </a:solidFill>
                <a:latin typeface="Calibri"/>
                <a:ea typeface="Calibri"/>
                <a:cs typeface="Calibri"/>
                <a:sym typeface="Calibri"/>
              </a:defRPr>
            </a:lvl2pPr>
            <a:lvl3pPr marL="0" marR="0" lvl="2" indent="0" algn="l" rtl="0">
              <a:spcBef>
                <a:spcPts val="0"/>
              </a:spcBef>
              <a:buNone/>
              <a:defRPr sz="1800" b="0" i="0" u="none" strike="noStrike" cap="none">
                <a:solidFill>
                  <a:schemeClr val="dk1"/>
                </a:solidFill>
                <a:latin typeface="Calibri"/>
                <a:ea typeface="Calibri"/>
                <a:cs typeface="Calibri"/>
                <a:sym typeface="Calibri"/>
              </a:defRPr>
            </a:lvl3pPr>
            <a:lvl4pPr marL="0" marR="0" lvl="3" indent="0" algn="l" rtl="0">
              <a:spcBef>
                <a:spcPts val="0"/>
              </a:spcBef>
              <a:buNone/>
              <a:defRPr sz="1800" b="0" i="0" u="none" strike="noStrike" cap="none">
                <a:solidFill>
                  <a:schemeClr val="dk1"/>
                </a:solidFill>
                <a:latin typeface="Calibri"/>
                <a:ea typeface="Calibri"/>
                <a:cs typeface="Calibri"/>
                <a:sym typeface="Calibri"/>
              </a:defRPr>
            </a:lvl4pPr>
            <a:lvl5pPr marL="0" marR="0" lvl="4" indent="0" algn="l" rtl="0">
              <a:spcBef>
                <a:spcPts val="0"/>
              </a:spcBef>
              <a:buNone/>
              <a:defRPr sz="1800" b="0" i="0" u="none" strike="noStrike" cap="none">
                <a:solidFill>
                  <a:schemeClr val="dk1"/>
                </a:solidFill>
                <a:latin typeface="Calibri"/>
                <a:ea typeface="Calibri"/>
                <a:cs typeface="Calibri"/>
                <a:sym typeface="Calibri"/>
              </a:defRPr>
            </a:lvl5pPr>
            <a:lvl6pPr marL="0" marR="0" lvl="5" indent="0" algn="l" rtl="0">
              <a:spcBef>
                <a:spcPts val="0"/>
              </a:spcBef>
              <a:buNone/>
              <a:defRPr sz="1800" b="0" i="0" u="none" strike="noStrike" cap="none">
                <a:solidFill>
                  <a:schemeClr val="dk1"/>
                </a:solidFill>
                <a:latin typeface="Calibri"/>
                <a:ea typeface="Calibri"/>
                <a:cs typeface="Calibri"/>
                <a:sym typeface="Calibri"/>
              </a:defRPr>
            </a:lvl6pPr>
            <a:lvl7pPr marL="0" marR="0" lvl="6" indent="0" algn="l" rtl="0">
              <a:spcBef>
                <a:spcPts val="0"/>
              </a:spcBef>
              <a:buNone/>
              <a:defRPr sz="1800" b="0" i="0" u="none" strike="noStrike" cap="none">
                <a:solidFill>
                  <a:schemeClr val="dk1"/>
                </a:solidFill>
                <a:latin typeface="Calibri"/>
                <a:ea typeface="Calibri"/>
                <a:cs typeface="Calibri"/>
                <a:sym typeface="Calibri"/>
              </a:defRPr>
            </a:lvl7pPr>
            <a:lvl8pPr marL="0" marR="0" lvl="7" indent="0" algn="l" rtl="0">
              <a:spcBef>
                <a:spcPts val="0"/>
              </a:spcBef>
              <a:buNone/>
              <a:defRPr sz="1800" b="0" i="0" u="none" strike="noStrike" cap="none">
                <a:solidFill>
                  <a:schemeClr val="dk1"/>
                </a:solidFill>
                <a:latin typeface="Calibri"/>
                <a:ea typeface="Calibri"/>
                <a:cs typeface="Calibri"/>
                <a:sym typeface="Calibri"/>
              </a:defRPr>
            </a:lvl8pPr>
            <a:lvl9pPr marL="0" marR="0" lvl="8" indent="0" algn="l" rtl="0">
              <a:spcBef>
                <a:spcPts val="0"/>
              </a:spcBef>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pic>
        <p:nvPicPr>
          <p:cNvPr id="2" name="Picture 1" descr="Logo&#10;&#10;Description automatically generated with low confidence">
            <a:extLst>
              <a:ext uri="{FF2B5EF4-FFF2-40B4-BE49-F238E27FC236}">
                <a16:creationId xmlns:a16="http://schemas.microsoft.com/office/drawing/2014/main" id="{25BF5AA7-781A-631F-0207-359CE8A44ADB}"/>
              </a:ext>
            </a:extLst>
          </p:cNvPr>
          <p:cNvPicPr>
            <a:picLocks noChangeAspect="1"/>
          </p:cNvPicPr>
          <p:nvPr userDrawn="1"/>
        </p:nvPicPr>
        <p:blipFill>
          <a:blip r:embed="rId2"/>
          <a:stretch>
            <a:fillRect/>
          </a:stretch>
        </p:blipFill>
        <p:spPr>
          <a:xfrm>
            <a:off x="7843727" y="6176963"/>
            <a:ext cx="1190846" cy="61782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27"/>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4" name="Google Shape;74;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8"/>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8"/>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0" name="Google Shape;80;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19"/>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19"/>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20"/>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0"/>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21"/>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1"/>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22"/>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2"/>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22"/>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22"/>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22"/>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5"/>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25"/>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26"/>
          <p:cNvSpPr>
            <a:spLocks noGrp="1"/>
          </p:cNvSpPr>
          <p:nvPr>
            <p:ph type="pic" idx="2"/>
          </p:nvPr>
        </p:nvSpPr>
        <p:spPr>
          <a:xfrm>
            <a:off x="3887391" y="987426"/>
            <a:ext cx="4629150" cy="4873625"/>
          </a:xfrm>
          <a:prstGeom prst="rect">
            <a:avLst/>
          </a:prstGeom>
          <a:noFill/>
          <a:ln>
            <a:noFill/>
          </a:ln>
        </p:spPr>
      </p:sp>
      <p:sp>
        <p:nvSpPr>
          <p:cNvPr id="65" name="Google Shape;65;p26"/>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royal.u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
          <p:cNvSpPr/>
          <p:nvPr/>
        </p:nvSpPr>
        <p:spPr>
          <a:xfrm>
            <a:off x="910413" y="1112671"/>
            <a:ext cx="7232942" cy="8002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600" b="1" dirty="0">
                <a:solidFill>
                  <a:schemeClr val="accent6"/>
                </a:solidFill>
                <a:latin typeface="Arial"/>
                <a:ea typeface="Arial"/>
                <a:cs typeface="Arial"/>
                <a:sym typeface="Arial"/>
              </a:rPr>
              <a:t>Create a Royal Portrait</a:t>
            </a:r>
            <a:endParaRPr sz="4600" b="1" dirty="0">
              <a:solidFill>
                <a:schemeClr val="accent6"/>
              </a:solidFill>
              <a:latin typeface="Arial"/>
              <a:ea typeface="Arial"/>
              <a:cs typeface="Arial"/>
              <a:sym typeface="Arial"/>
            </a:endParaRPr>
          </a:p>
        </p:txBody>
      </p:sp>
      <p:sp>
        <p:nvSpPr>
          <p:cNvPr id="86" name="Google Shape;86;p1"/>
          <p:cNvSpPr txBox="1"/>
          <p:nvPr/>
        </p:nvSpPr>
        <p:spPr>
          <a:xfrm>
            <a:off x="650623" y="5136404"/>
            <a:ext cx="7752522"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dirty="0">
                <a:solidFill>
                  <a:schemeClr val="dk1"/>
                </a:solidFill>
                <a:latin typeface="Arial"/>
                <a:ea typeface="Arial"/>
                <a:cs typeface="Arial"/>
                <a:sym typeface="Arial"/>
              </a:rPr>
              <a:t>Create a portrait of King Charles III </a:t>
            </a:r>
          </a:p>
          <a:p>
            <a:pPr marL="0" marR="0" lvl="0" indent="0" algn="ctr" rtl="0">
              <a:spcBef>
                <a:spcPts val="0"/>
              </a:spcBef>
              <a:spcAft>
                <a:spcPts val="0"/>
              </a:spcAft>
              <a:buNone/>
            </a:pPr>
            <a:r>
              <a:rPr lang="en-GB" sz="2400" dirty="0">
                <a:solidFill>
                  <a:schemeClr val="dk1"/>
                </a:solidFill>
                <a:latin typeface="Arial"/>
                <a:ea typeface="Arial"/>
                <a:cs typeface="Arial"/>
                <a:sym typeface="Arial"/>
              </a:rPr>
              <a:t>using reused and recycled material</a:t>
            </a:r>
            <a:endParaRPr sz="2400" dirty="0">
              <a:solidFill>
                <a:schemeClr val="dk1"/>
              </a:solidFill>
              <a:latin typeface="Arial"/>
              <a:ea typeface="Arial"/>
              <a:cs typeface="Arial"/>
              <a:sym typeface="Arial"/>
            </a:endParaRPr>
          </a:p>
        </p:txBody>
      </p:sp>
      <p:pic>
        <p:nvPicPr>
          <p:cNvPr id="87" name="Google Shape;87;p1"/>
          <p:cNvPicPr preferRelativeResize="0"/>
          <p:nvPr/>
        </p:nvPicPr>
        <p:blipFill>
          <a:blip r:embed="rId3">
            <a:alphaModFix/>
          </a:blip>
          <a:stretch>
            <a:fillRect/>
          </a:stretch>
        </p:blipFill>
        <p:spPr>
          <a:xfrm>
            <a:off x="3311300" y="1901403"/>
            <a:ext cx="2431175" cy="30551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23328af1a3_0_56"/>
          <p:cNvSpPr txBox="1">
            <a:spLocks noGrp="1"/>
          </p:cNvSpPr>
          <p:nvPr>
            <p:ph type="title"/>
          </p:nvPr>
        </p:nvSpPr>
        <p:spPr>
          <a:xfrm>
            <a:off x="152400" y="984050"/>
            <a:ext cx="11773200" cy="946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GB" sz="3600" b="1" dirty="0">
                <a:latin typeface="+mn-lt"/>
              </a:rPr>
              <a:t>What does King Charles III look like?</a:t>
            </a:r>
            <a:endParaRPr sz="3600" b="1" dirty="0">
              <a:latin typeface="+mn-lt"/>
            </a:endParaRPr>
          </a:p>
        </p:txBody>
      </p:sp>
      <p:pic>
        <p:nvPicPr>
          <p:cNvPr id="138" name="Google Shape;138;g223328af1a3_0_56"/>
          <p:cNvPicPr preferRelativeResize="0"/>
          <p:nvPr/>
        </p:nvPicPr>
        <p:blipFill>
          <a:blip r:embed="rId3">
            <a:alphaModFix/>
          </a:blip>
          <a:stretch>
            <a:fillRect/>
          </a:stretch>
        </p:blipFill>
        <p:spPr>
          <a:xfrm>
            <a:off x="2524287" y="1804276"/>
            <a:ext cx="3707701" cy="3690349"/>
          </a:xfrm>
          <a:prstGeom prst="rect">
            <a:avLst/>
          </a:prstGeom>
          <a:noFill/>
          <a:ln>
            <a:noFill/>
          </a:ln>
        </p:spPr>
      </p:pic>
      <p:sp>
        <p:nvSpPr>
          <p:cNvPr id="139" name="Google Shape;139;g223328af1a3_0_56"/>
          <p:cNvSpPr txBox="1"/>
          <p:nvPr/>
        </p:nvSpPr>
        <p:spPr>
          <a:xfrm>
            <a:off x="249500" y="5494625"/>
            <a:ext cx="8285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400" dirty="0">
                <a:solidFill>
                  <a:srgbClr val="006D21"/>
                </a:solidFill>
                <a:highlight>
                  <a:srgbClr val="FFFFFF"/>
                </a:highlight>
              </a:rPr>
              <a:t>More pictures can be found here: </a:t>
            </a:r>
            <a:r>
              <a:rPr lang="en-GB" sz="2400" u="sng" dirty="0">
                <a:solidFill>
                  <a:schemeClr val="hlink"/>
                </a:solidFill>
                <a:highlight>
                  <a:srgbClr val="FFFFFF"/>
                </a:highlight>
                <a:hlinkClick r:id="rId4"/>
              </a:rPr>
              <a:t>https://www.royal.uk</a:t>
            </a:r>
            <a:r>
              <a:rPr lang="en-GB" sz="2400" dirty="0">
                <a:solidFill>
                  <a:srgbClr val="006D21"/>
                </a:solidFill>
                <a:highlight>
                  <a:srgbClr val="FFFFFF"/>
                </a:highlight>
              </a:rPr>
              <a:t> </a:t>
            </a:r>
            <a:endParaRPr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0"/>
          <p:cNvSpPr txBox="1">
            <a:spLocks noGrp="1"/>
          </p:cNvSpPr>
          <p:nvPr>
            <p:ph type="title"/>
          </p:nvPr>
        </p:nvSpPr>
        <p:spPr>
          <a:xfrm>
            <a:off x="292061" y="977874"/>
            <a:ext cx="7173745" cy="94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br>
              <a:rPr lang="en-GB" sz="3200" b="1" dirty="0">
                <a:latin typeface="+mn-lt"/>
                <a:ea typeface="Calibri"/>
                <a:cs typeface="Calibri"/>
                <a:sym typeface="Calibri"/>
              </a:rPr>
            </a:br>
            <a:r>
              <a:rPr lang="en-GB" sz="3200" b="1" dirty="0">
                <a:latin typeface="+mn-lt"/>
              </a:rPr>
              <a:t>What could I add to my portrait of King Charles III ?</a:t>
            </a:r>
            <a:endParaRPr sz="3200" b="1" dirty="0">
              <a:latin typeface="+mn-lt"/>
            </a:endParaRPr>
          </a:p>
        </p:txBody>
      </p:sp>
      <p:pic>
        <p:nvPicPr>
          <p:cNvPr id="146" name="Google Shape;146;p10"/>
          <p:cNvPicPr preferRelativeResize="0"/>
          <p:nvPr/>
        </p:nvPicPr>
        <p:blipFill>
          <a:blip r:embed="rId3">
            <a:alphaModFix/>
          </a:blip>
          <a:stretch>
            <a:fillRect/>
          </a:stretch>
        </p:blipFill>
        <p:spPr>
          <a:xfrm>
            <a:off x="4864768" y="2029973"/>
            <a:ext cx="2965175" cy="37853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9"/>
          <p:cNvSpPr txBox="1">
            <a:spLocks noGrp="1"/>
          </p:cNvSpPr>
          <p:nvPr>
            <p:ph type="title"/>
          </p:nvPr>
        </p:nvSpPr>
        <p:spPr>
          <a:xfrm>
            <a:off x="205874" y="2049600"/>
            <a:ext cx="8787600" cy="1379400"/>
          </a:xfrm>
          <a:prstGeom prst="rect">
            <a:avLst/>
          </a:prstGeom>
          <a:noFill/>
          <a:ln>
            <a:noFill/>
          </a:ln>
        </p:spPr>
        <p:txBody>
          <a:bodyPr spcFirstLastPara="1" wrap="square" lIns="91425" tIns="45700" rIns="91425" bIns="45700" anchor="ctr" anchorCtr="0">
            <a:noAutofit/>
          </a:bodyPr>
          <a:lstStyle/>
          <a:p>
            <a:pPr marL="457200" lvl="0" indent="-381000" algn="l" rtl="0">
              <a:lnSpc>
                <a:spcPct val="90000"/>
              </a:lnSpc>
              <a:spcBef>
                <a:spcPts val="0"/>
              </a:spcBef>
              <a:spcAft>
                <a:spcPts val="0"/>
              </a:spcAft>
              <a:buSzPts val="2400"/>
              <a:buFont typeface="Arial" panose="020B0604020202020204" pitchFamily="34" charset="0"/>
              <a:buChar char="•"/>
            </a:pPr>
            <a:r>
              <a:rPr lang="en-GB" sz="2400" dirty="0">
                <a:latin typeface="+mn-lt"/>
              </a:rPr>
              <a:t>King Charles III likes looking after the environment.</a:t>
            </a:r>
            <a:endParaRPr sz="2400" dirty="0">
              <a:latin typeface="+mn-lt"/>
            </a:endParaRPr>
          </a:p>
          <a:p>
            <a:pPr marL="457200" lvl="0" indent="-381000" algn="l" rtl="0">
              <a:lnSpc>
                <a:spcPct val="90000"/>
              </a:lnSpc>
              <a:spcBef>
                <a:spcPts val="0"/>
              </a:spcBef>
              <a:spcAft>
                <a:spcPts val="0"/>
              </a:spcAft>
              <a:buSzPts val="2400"/>
              <a:buFont typeface="Arial" panose="020B0604020202020204" pitchFamily="34" charset="0"/>
              <a:buChar char="•"/>
            </a:pPr>
            <a:r>
              <a:rPr lang="en-GB" sz="2400" dirty="0">
                <a:latin typeface="+mn-lt"/>
              </a:rPr>
              <a:t>He thinks it is very important to look after our planet. </a:t>
            </a:r>
            <a:endParaRPr sz="2400" dirty="0">
              <a:latin typeface="+mn-lt"/>
            </a:endParaRPr>
          </a:p>
          <a:p>
            <a:pPr marL="457200" lvl="0" indent="-381000" algn="l" rtl="0">
              <a:lnSpc>
                <a:spcPct val="90000"/>
              </a:lnSpc>
              <a:spcBef>
                <a:spcPts val="0"/>
              </a:spcBef>
              <a:spcAft>
                <a:spcPts val="0"/>
              </a:spcAft>
              <a:buSzPts val="2400"/>
              <a:buFont typeface="Arial" panose="020B0604020202020204" pitchFamily="34" charset="0"/>
              <a:buChar char="•"/>
            </a:pPr>
            <a:r>
              <a:rPr lang="en-GB" sz="2400" dirty="0">
                <a:latin typeface="+mn-lt"/>
              </a:rPr>
              <a:t>You can help by reusing materials to make your portrait as a collage.</a:t>
            </a:r>
            <a:endParaRPr sz="2400" dirty="0">
              <a:latin typeface="+mn-lt"/>
            </a:endParaRPr>
          </a:p>
        </p:txBody>
      </p:sp>
      <p:sp>
        <p:nvSpPr>
          <p:cNvPr id="161" name="Google Shape;161;p9"/>
          <p:cNvSpPr txBox="1"/>
          <p:nvPr/>
        </p:nvSpPr>
        <p:spPr>
          <a:xfrm>
            <a:off x="205874" y="1200039"/>
            <a:ext cx="8528693"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dirty="0">
                <a:solidFill>
                  <a:schemeClr val="dk1"/>
                </a:solidFill>
                <a:latin typeface="+mn-lt"/>
                <a:ea typeface="Calibri"/>
                <a:cs typeface="Calibri"/>
                <a:sym typeface="Calibri"/>
              </a:rPr>
              <a:t>Making sure we look after our planet</a:t>
            </a:r>
            <a:endParaRPr sz="3600" dirty="0">
              <a:solidFill>
                <a:schemeClr val="dk1"/>
              </a:solidFill>
              <a:latin typeface="+mn-lt"/>
              <a:ea typeface="Calibri"/>
              <a:cs typeface="Calibri"/>
              <a:sym typeface="Calibri"/>
            </a:endParaRPr>
          </a:p>
        </p:txBody>
      </p:sp>
      <p:pic>
        <p:nvPicPr>
          <p:cNvPr id="162" name="Google Shape;162;p9"/>
          <p:cNvPicPr preferRelativeResize="0"/>
          <p:nvPr/>
        </p:nvPicPr>
        <p:blipFill>
          <a:blip r:embed="rId3">
            <a:alphaModFix/>
          </a:blip>
          <a:stretch>
            <a:fillRect/>
          </a:stretch>
        </p:blipFill>
        <p:spPr>
          <a:xfrm>
            <a:off x="3544419" y="3429000"/>
            <a:ext cx="2309800" cy="228598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223328af1a3_0_18"/>
          <p:cNvSpPr txBox="1">
            <a:spLocks noGrp="1"/>
          </p:cNvSpPr>
          <p:nvPr>
            <p:ph type="title"/>
          </p:nvPr>
        </p:nvSpPr>
        <p:spPr>
          <a:xfrm>
            <a:off x="262760" y="1138036"/>
            <a:ext cx="9144000" cy="65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GB" sz="3600" b="1">
                <a:latin typeface="+mn-lt"/>
                <a:ea typeface="Calibri"/>
                <a:cs typeface="Calibri"/>
                <a:sym typeface="Calibri"/>
              </a:rPr>
              <a:t>Planning – Where to start?</a:t>
            </a:r>
            <a:endParaRPr>
              <a:latin typeface="+mn-lt"/>
            </a:endParaRPr>
          </a:p>
        </p:txBody>
      </p:sp>
      <p:sp>
        <p:nvSpPr>
          <p:cNvPr id="169" name="Google Shape;169;g223328af1a3_0_18"/>
          <p:cNvSpPr txBox="1"/>
          <p:nvPr/>
        </p:nvSpPr>
        <p:spPr>
          <a:xfrm>
            <a:off x="398549" y="2013600"/>
            <a:ext cx="5067000" cy="3785611"/>
          </a:xfrm>
          <a:prstGeom prst="rect">
            <a:avLst/>
          </a:prstGeom>
          <a:noFill/>
          <a:ln>
            <a:noFill/>
          </a:ln>
        </p:spPr>
        <p:txBody>
          <a:bodyPr spcFirstLastPara="1" wrap="square" lIns="91425" tIns="45700" rIns="91425" bIns="45700" anchor="t" anchorCtr="0">
            <a:spAutoFit/>
          </a:bodyPr>
          <a:lstStyle/>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Find pictures of King Charles III and print them out.</a:t>
            </a:r>
            <a:endParaRPr sz="2400" dirty="0">
              <a:latin typeface="+mn-lt"/>
            </a:endParaRPr>
          </a:p>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Look at his face. What colour are his eyes? What is his nose like?</a:t>
            </a:r>
            <a:endParaRPr sz="2400" dirty="0">
              <a:solidFill>
                <a:schemeClr val="dk1"/>
              </a:solidFill>
              <a:latin typeface="+mn-lt"/>
              <a:ea typeface="Calibri"/>
              <a:cs typeface="Calibri"/>
              <a:sym typeface="Calibri"/>
            </a:endParaRPr>
          </a:p>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What materials could you use? Make a list.</a:t>
            </a:r>
            <a:endParaRPr sz="2400" dirty="0">
              <a:latin typeface="+mn-lt"/>
            </a:endParaRPr>
          </a:p>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Think about different colours, shapes and textures you could use.</a:t>
            </a:r>
            <a:endParaRPr sz="2400" dirty="0">
              <a:solidFill>
                <a:schemeClr val="dk1"/>
              </a:solidFill>
              <a:latin typeface="+mn-lt"/>
              <a:ea typeface="Calibri"/>
              <a:cs typeface="Calibri"/>
              <a:sym typeface="Calibri"/>
            </a:endParaRPr>
          </a:p>
          <a:p>
            <a:pPr marL="457200" marR="0" lvl="0" indent="0" algn="l" rtl="0">
              <a:spcBef>
                <a:spcPts val="0"/>
              </a:spcBef>
              <a:spcAft>
                <a:spcPts val="0"/>
              </a:spcAft>
              <a:buNone/>
            </a:pPr>
            <a:endParaRPr sz="2400" dirty="0">
              <a:solidFill>
                <a:schemeClr val="dk1"/>
              </a:solidFill>
              <a:latin typeface="+mn-lt"/>
              <a:ea typeface="Calibri"/>
              <a:cs typeface="Calibri"/>
              <a:sym typeface="Calibri"/>
            </a:endParaRPr>
          </a:p>
        </p:txBody>
      </p:sp>
      <p:pic>
        <p:nvPicPr>
          <p:cNvPr id="170" name="Google Shape;170;g223328af1a3_0_18"/>
          <p:cNvPicPr preferRelativeResize="0"/>
          <p:nvPr/>
        </p:nvPicPr>
        <p:blipFill>
          <a:blip r:embed="rId3">
            <a:alphaModFix/>
          </a:blip>
          <a:stretch>
            <a:fillRect/>
          </a:stretch>
        </p:blipFill>
        <p:spPr>
          <a:xfrm>
            <a:off x="6128083" y="1462492"/>
            <a:ext cx="2863517" cy="41777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3"/>
          <p:cNvSpPr txBox="1">
            <a:spLocks noGrp="1"/>
          </p:cNvSpPr>
          <p:nvPr>
            <p:ph type="body" idx="1"/>
          </p:nvPr>
        </p:nvSpPr>
        <p:spPr>
          <a:xfrm>
            <a:off x="3875963" y="1599225"/>
            <a:ext cx="4931411" cy="4100700"/>
          </a:xfrm>
          <a:prstGeom prst="rect">
            <a:avLst/>
          </a:prstGeom>
          <a:noFill/>
          <a:ln>
            <a:noFill/>
          </a:ln>
        </p:spPr>
        <p:txBody>
          <a:bodyPr spcFirstLastPara="1" wrap="square" lIns="91425" tIns="45700" rIns="91425" bIns="45700" anchor="t" anchorCtr="0">
            <a:noAutofit/>
          </a:bodyPr>
          <a:lstStyle/>
          <a:p>
            <a:pPr marL="228600" lvl="0" indent="-266700" algn="l" rtl="0">
              <a:spcBef>
                <a:spcPts val="1000"/>
              </a:spcBef>
              <a:spcAft>
                <a:spcPts val="0"/>
              </a:spcAft>
              <a:buSzPts val="2400"/>
              <a:buChar char="•"/>
            </a:pPr>
            <a:r>
              <a:rPr lang="en-GB" sz="2400" dirty="0">
                <a:latin typeface="+mn-lt"/>
              </a:rPr>
              <a:t>Materials such as newspaper, leaflets, bottle tops, foil, crisp packets, buttons, craft sticks. </a:t>
            </a:r>
            <a:endParaRPr sz="2400" dirty="0">
              <a:latin typeface="+mn-lt"/>
            </a:endParaRPr>
          </a:p>
          <a:p>
            <a:pPr marL="228600" lvl="0" indent="-266700" algn="l" rtl="0">
              <a:spcBef>
                <a:spcPts val="1000"/>
              </a:spcBef>
              <a:spcAft>
                <a:spcPts val="0"/>
              </a:spcAft>
              <a:buSzPts val="2400"/>
              <a:buChar char="•"/>
            </a:pPr>
            <a:r>
              <a:rPr lang="en-GB" sz="2400" dirty="0">
                <a:latin typeface="+mn-lt"/>
              </a:rPr>
              <a:t>Cardboard</a:t>
            </a:r>
            <a:endParaRPr sz="2400" dirty="0">
              <a:latin typeface="+mn-lt"/>
            </a:endParaRPr>
          </a:p>
          <a:p>
            <a:pPr marL="228600" lvl="0" indent="-266700" algn="l" rtl="0">
              <a:spcBef>
                <a:spcPts val="1000"/>
              </a:spcBef>
              <a:spcAft>
                <a:spcPts val="0"/>
              </a:spcAft>
              <a:buSzPts val="2400"/>
              <a:buChar char="•"/>
            </a:pPr>
            <a:r>
              <a:rPr lang="en-GB" sz="2400" dirty="0">
                <a:latin typeface="+mn-lt"/>
              </a:rPr>
              <a:t>Scissors</a:t>
            </a:r>
            <a:endParaRPr sz="2400" dirty="0">
              <a:latin typeface="+mn-lt"/>
            </a:endParaRPr>
          </a:p>
          <a:p>
            <a:pPr marL="228600" lvl="0" indent="-266700" algn="l" rtl="0">
              <a:spcBef>
                <a:spcPts val="1000"/>
              </a:spcBef>
              <a:spcAft>
                <a:spcPts val="0"/>
              </a:spcAft>
              <a:buSzPts val="2400"/>
              <a:buChar char="•"/>
            </a:pPr>
            <a:r>
              <a:rPr lang="en-GB" sz="2400" dirty="0">
                <a:latin typeface="+mn-lt"/>
              </a:rPr>
              <a:t>Pencils and rulers</a:t>
            </a:r>
            <a:endParaRPr sz="2400" dirty="0">
              <a:latin typeface="+mn-lt"/>
            </a:endParaRPr>
          </a:p>
          <a:p>
            <a:pPr marL="228600" lvl="0" indent="-266700" algn="l" rtl="0">
              <a:spcBef>
                <a:spcPts val="1000"/>
              </a:spcBef>
              <a:spcAft>
                <a:spcPts val="0"/>
              </a:spcAft>
              <a:buSzPts val="2400"/>
              <a:buChar char="•"/>
            </a:pPr>
            <a:r>
              <a:rPr lang="en-GB" sz="2400" dirty="0">
                <a:latin typeface="+mn-lt"/>
              </a:rPr>
              <a:t>Glue sticks </a:t>
            </a:r>
            <a:endParaRPr sz="2400" dirty="0">
              <a:latin typeface="+mn-lt"/>
            </a:endParaRPr>
          </a:p>
          <a:p>
            <a:pPr marL="228600" lvl="0" indent="-266700" algn="l" rtl="0">
              <a:spcBef>
                <a:spcPts val="1000"/>
              </a:spcBef>
              <a:spcAft>
                <a:spcPts val="0"/>
              </a:spcAft>
              <a:buSzPts val="2400"/>
              <a:buChar char="•"/>
            </a:pPr>
            <a:r>
              <a:rPr lang="en-GB" sz="2400" dirty="0">
                <a:latin typeface="+mn-lt"/>
              </a:rPr>
              <a:t>Template</a:t>
            </a:r>
            <a:endParaRPr sz="2400" dirty="0">
              <a:latin typeface="+mn-lt"/>
            </a:endParaRPr>
          </a:p>
          <a:p>
            <a:pPr marL="228600" lvl="0" indent="-266700" algn="l" rtl="0">
              <a:spcBef>
                <a:spcPts val="1000"/>
              </a:spcBef>
              <a:spcAft>
                <a:spcPts val="0"/>
              </a:spcAft>
              <a:buSzPts val="2400"/>
              <a:buChar char="•"/>
            </a:pPr>
            <a:r>
              <a:rPr lang="en-GB" sz="2400" dirty="0">
                <a:latin typeface="+mn-lt"/>
              </a:rPr>
              <a:t>Images of King Charles III</a:t>
            </a:r>
            <a:endParaRPr sz="2400" dirty="0">
              <a:latin typeface="+mn-lt"/>
            </a:endParaRPr>
          </a:p>
          <a:p>
            <a:pPr marL="228600" lvl="0" indent="-266700" algn="l" rtl="0">
              <a:spcBef>
                <a:spcPts val="1000"/>
              </a:spcBef>
              <a:spcAft>
                <a:spcPts val="0"/>
              </a:spcAft>
              <a:buSzPts val="2400"/>
              <a:buChar char="•"/>
            </a:pPr>
            <a:r>
              <a:rPr lang="en-GB" sz="2400" dirty="0">
                <a:latin typeface="+mn-lt"/>
              </a:rPr>
              <a:t>A4 plain and squared paper</a:t>
            </a:r>
            <a:endParaRPr sz="2400" dirty="0">
              <a:latin typeface="+mn-lt"/>
            </a:endParaRPr>
          </a:p>
          <a:p>
            <a:pPr marL="228600" lvl="0" indent="-76200" algn="l" rtl="0">
              <a:lnSpc>
                <a:spcPct val="90000"/>
              </a:lnSpc>
              <a:spcBef>
                <a:spcPts val="1000"/>
              </a:spcBef>
              <a:spcAft>
                <a:spcPts val="0"/>
              </a:spcAft>
              <a:buClr>
                <a:schemeClr val="dk1"/>
              </a:buClr>
              <a:buSzPts val="2400"/>
              <a:buNone/>
            </a:pPr>
            <a:endParaRPr sz="2400" dirty="0">
              <a:latin typeface="+mn-lt"/>
            </a:endParaRPr>
          </a:p>
          <a:p>
            <a:pPr marL="228600" lvl="0" indent="-101600" algn="l" rtl="0">
              <a:lnSpc>
                <a:spcPct val="90000"/>
              </a:lnSpc>
              <a:spcBef>
                <a:spcPts val="1000"/>
              </a:spcBef>
              <a:spcAft>
                <a:spcPts val="0"/>
              </a:spcAft>
              <a:buClr>
                <a:schemeClr val="dk1"/>
              </a:buClr>
              <a:buSzPts val="2000"/>
              <a:buNone/>
            </a:pPr>
            <a:endParaRPr sz="2400" dirty="0">
              <a:latin typeface="+mn-lt"/>
            </a:endParaRPr>
          </a:p>
          <a:p>
            <a:pPr marL="228600" lvl="0" indent="-101600" algn="l" rtl="0">
              <a:lnSpc>
                <a:spcPct val="90000"/>
              </a:lnSpc>
              <a:spcBef>
                <a:spcPts val="1000"/>
              </a:spcBef>
              <a:spcAft>
                <a:spcPts val="0"/>
              </a:spcAft>
              <a:buClr>
                <a:schemeClr val="dk1"/>
              </a:buClr>
              <a:buSzPts val="2000"/>
              <a:buNone/>
            </a:pPr>
            <a:endParaRPr sz="2400" dirty="0">
              <a:latin typeface="+mn-lt"/>
            </a:endParaRPr>
          </a:p>
          <a:p>
            <a:pPr marL="228600" lvl="0" indent="-101600" algn="l" rtl="0">
              <a:lnSpc>
                <a:spcPct val="90000"/>
              </a:lnSpc>
              <a:spcBef>
                <a:spcPts val="1000"/>
              </a:spcBef>
              <a:spcAft>
                <a:spcPts val="0"/>
              </a:spcAft>
              <a:buClr>
                <a:schemeClr val="dk1"/>
              </a:buClr>
              <a:buSzPts val="2000"/>
              <a:buNone/>
            </a:pPr>
            <a:endParaRPr sz="2400" dirty="0">
              <a:latin typeface="+mn-lt"/>
            </a:endParaRPr>
          </a:p>
        </p:txBody>
      </p:sp>
      <p:sp>
        <p:nvSpPr>
          <p:cNvPr id="177" name="Google Shape;177;p13"/>
          <p:cNvSpPr txBox="1">
            <a:spLocks noGrp="1"/>
          </p:cNvSpPr>
          <p:nvPr>
            <p:ph type="title"/>
          </p:nvPr>
        </p:nvSpPr>
        <p:spPr>
          <a:xfrm>
            <a:off x="190459" y="977875"/>
            <a:ext cx="6920025" cy="7234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n-GB" sz="3600" b="1" dirty="0">
                <a:latin typeface="+mn-lt"/>
                <a:ea typeface="Calibri"/>
                <a:cs typeface="Calibri"/>
                <a:sym typeface="Calibri"/>
              </a:rPr>
              <a:t>Equipment and Resources</a:t>
            </a:r>
            <a:endParaRPr dirty="0">
              <a:latin typeface="+mn-lt"/>
            </a:endParaRPr>
          </a:p>
        </p:txBody>
      </p:sp>
      <p:pic>
        <p:nvPicPr>
          <p:cNvPr id="178" name="Google Shape;178;p13"/>
          <p:cNvPicPr preferRelativeResize="0"/>
          <p:nvPr/>
        </p:nvPicPr>
        <p:blipFill>
          <a:blip r:embed="rId3">
            <a:alphaModFix/>
          </a:blip>
          <a:stretch>
            <a:fillRect/>
          </a:stretch>
        </p:blipFill>
        <p:spPr>
          <a:xfrm>
            <a:off x="190450" y="2226289"/>
            <a:ext cx="3042275" cy="28465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262760" y="1138036"/>
            <a:ext cx="9144000" cy="6577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GB" sz="3600" b="1" dirty="0">
                <a:latin typeface="+mn-lt"/>
              </a:rPr>
              <a:t>Designing</a:t>
            </a:r>
            <a:endParaRPr dirty="0">
              <a:latin typeface="+mn-lt"/>
            </a:endParaRPr>
          </a:p>
        </p:txBody>
      </p:sp>
      <p:sp>
        <p:nvSpPr>
          <p:cNvPr id="185" name="Google Shape;185;p11"/>
          <p:cNvSpPr txBox="1"/>
          <p:nvPr/>
        </p:nvSpPr>
        <p:spPr>
          <a:xfrm>
            <a:off x="418200" y="1795800"/>
            <a:ext cx="8272500" cy="3694200"/>
          </a:xfrm>
          <a:prstGeom prst="rect">
            <a:avLst/>
          </a:prstGeom>
          <a:noFill/>
          <a:ln>
            <a:noFill/>
          </a:ln>
        </p:spPr>
        <p:txBody>
          <a:bodyPr spcFirstLastPara="1" wrap="square" lIns="91425" tIns="45700" rIns="91425" bIns="45700" anchor="t" anchorCtr="0">
            <a:spAutoFit/>
          </a:bodyPr>
          <a:lstStyle/>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Use the pictures of King Charles III to help you choose materials to use. </a:t>
            </a:r>
            <a:endParaRPr sz="2400" dirty="0">
              <a:solidFill>
                <a:schemeClr val="dk1"/>
              </a:solidFill>
              <a:latin typeface="+mn-lt"/>
              <a:ea typeface="Calibri"/>
              <a:cs typeface="Calibri"/>
              <a:sym typeface="Calibri"/>
            </a:endParaRPr>
          </a:p>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Put your materials on your paper without gluing them down so you can move them about. </a:t>
            </a:r>
          </a:p>
          <a:p>
            <a:pPr marL="285750" marR="0" lvl="0" indent="-323850" algn="l" rtl="0">
              <a:spcBef>
                <a:spcPts val="0"/>
              </a:spcBef>
              <a:spcAft>
                <a:spcPts val="0"/>
              </a:spcAft>
              <a:buClr>
                <a:schemeClr val="dk1"/>
              </a:buClr>
              <a:buSzPts val="2400"/>
              <a:buFont typeface="Arial"/>
              <a:buChar char="•"/>
            </a:pPr>
            <a:r>
              <a:rPr lang="en-GB" sz="2400" dirty="0">
                <a:solidFill>
                  <a:schemeClr val="dk1"/>
                </a:solidFill>
                <a:latin typeface="+mn-lt"/>
                <a:ea typeface="Calibri"/>
                <a:cs typeface="Calibri"/>
                <a:sym typeface="Calibri"/>
              </a:rPr>
              <a:t>Do you need to cut materials to change their shape?</a:t>
            </a:r>
            <a:endParaRPr sz="2400" dirty="0">
              <a:solidFill>
                <a:schemeClr val="dk1"/>
              </a:solidFill>
              <a:latin typeface="+mn-lt"/>
              <a:ea typeface="Calibri"/>
              <a:cs typeface="Calibri"/>
              <a:sym typeface="Calibri"/>
            </a:endParaRPr>
          </a:p>
          <a:p>
            <a:pPr marL="0" marR="0" lvl="0" indent="0" algn="l" rtl="0">
              <a:spcBef>
                <a:spcPts val="0"/>
              </a:spcBef>
              <a:spcAft>
                <a:spcPts val="0"/>
              </a:spcAft>
              <a:buNone/>
            </a:pPr>
            <a:endParaRPr sz="2400" dirty="0">
              <a:solidFill>
                <a:schemeClr val="dk1"/>
              </a:solidFill>
              <a:latin typeface="+mn-lt"/>
              <a:ea typeface="Calibri"/>
              <a:cs typeface="Calibri"/>
              <a:sym typeface="Calibri"/>
            </a:endParaRPr>
          </a:p>
          <a:p>
            <a:pPr marL="0" marR="0" lvl="0" indent="0" algn="l" rtl="0">
              <a:spcBef>
                <a:spcPts val="0"/>
              </a:spcBef>
              <a:spcAft>
                <a:spcPts val="0"/>
              </a:spcAft>
              <a:buNone/>
            </a:pPr>
            <a:r>
              <a:rPr lang="en-GB" sz="2400" b="1" dirty="0">
                <a:solidFill>
                  <a:schemeClr val="dk1"/>
                </a:solidFill>
                <a:latin typeface="+mn-lt"/>
                <a:ea typeface="Calibri"/>
                <a:cs typeface="Calibri"/>
                <a:sym typeface="Calibri"/>
              </a:rPr>
              <a:t>Question?</a:t>
            </a:r>
            <a:endParaRPr sz="2400" b="1" dirty="0">
              <a:solidFill>
                <a:schemeClr val="dk1"/>
              </a:solidFill>
              <a:latin typeface="+mn-lt"/>
              <a:ea typeface="Calibri"/>
              <a:cs typeface="Calibri"/>
              <a:sym typeface="Calibri"/>
            </a:endParaRPr>
          </a:p>
          <a:p>
            <a:pPr marL="0" marR="0" lvl="0" indent="0" algn="l" rtl="0">
              <a:spcBef>
                <a:spcPts val="0"/>
              </a:spcBef>
              <a:spcAft>
                <a:spcPts val="0"/>
              </a:spcAft>
              <a:buNone/>
            </a:pPr>
            <a:r>
              <a:rPr lang="en-GB" sz="2400" dirty="0">
                <a:solidFill>
                  <a:schemeClr val="dk1"/>
                </a:solidFill>
                <a:latin typeface="+mn-lt"/>
                <a:ea typeface="Calibri"/>
                <a:cs typeface="Calibri"/>
                <a:sym typeface="Calibri"/>
              </a:rPr>
              <a:t>Can you see the squares on your paper? </a:t>
            </a:r>
          </a:p>
          <a:p>
            <a:pPr marL="0" marR="0" lvl="0" indent="0" algn="l" rtl="0">
              <a:spcBef>
                <a:spcPts val="0"/>
              </a:spcBef>
              <a:spcAft>
                <a:spcPts val="0"/>
              </a:spcAft>
              <a:buNone/>
            </a:pPr>
            <a:r>
              <a:rPr lang="en-GB" sz="2400" dirty="0">
                <a:solidFill>
                  <a:schemeClr val="dk1"/>
                </a:solidFill>
                <a:latin typeface="+mn-lt"/>
                <a:ea typeface="Calibri"/>
                <a:cs typeface="Calibri"/>
                <a:sym typeface="Calibri"/>
              </a:rPr>
              <a:t>Why are they there?</a:t>
            </a:r>
            <a:endParaRPr sz="2400" dirty="0">
              <a:solidFill>
                <a:schemeClr val="dk1"/>
              </a:solidFill>
              <a:latin typeface="+mn-lt"/>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mn-lt"/>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223328af1a3_0_69"/>
          <p:cNvSpPr txBox="1">
            <a:spLocks noGrp="1"/>
          </p:cNvSpPr>
          <p:nvPr>
            <p:ph type="title"/>
          </p:nvPr>
        </p:nvSpPr>
        <p:spPr>
          <a:xfrm>
            <a:off x="262760" y="1138036"/>
            <a:ext cx="9144000" cy="65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en-GB" sz="3600" b="1" dirty="0">
                <a:latin typeface="+mn-lt"/>
              </a:rPr>
              <a:t>Designing</a:t>
            </a:r>
            <a:endParaRPr dirty="0">
              <a:latin typeface="+mn-lt"/>
            </a:endParaRPr>
          </a:p>
        </p:txBody>
      </p:sp>
      <p:pic>
        <p:nvPicPr>
          <p:cNvPr id="192" name="Google Shape;192;g223328af1a3_0_69"/>
          <p:cNvPicPr preferRelativeResize="0"/>
          <p:nvPr/>
        </p:nvPicPr>
        <p:blipFill rotWithShape="1">
          <a:blip r:embed="rId3">
            <a:alphaModFix/>
          </a:blip>
          <a:srcRect l="22506" r="25886" b="39813"/>
          <a:stretch/>
        </p:blipFill>
        <p:spPr>
          <a:xfrm>
            <a:off x="3093975" y="1571113"/>
            <a:ext cx="3458148" cy="4120374"/>
          </a:xfrm>
          <a:prstGeom prst="rect">
            <a:avLst/>
          </a:prstGeom>
          <a:noFill/>
          <a:ln>
            <a:noFill/>
          </a:ln>
        </p:spPr>
      </p:pic>
      <p:graphicFrame>
        <p:nvGraphicFramePr>
          <p:cNvPr id="193" name="Google Shape;193;g223328af1a3_0_69"/>
          <p:cNvGraphicFramePr/>
          <p:nvPr>
            <p:extLst>
              <p:ext uri="{D42A27DB-BD31-4B8C-83A1-F6EECF244321}">
                <p14:modId xmlns:p14="http://schemas.microsoft.com/office/powerpoint/2010/main" val="3031864688"/>
              </p:ext>
            </p:extLst>
          </p:nvPr>
        </p:nvGraphicFramePr>
        <p:xfrm>
          <a:off x="3094000" y="1571125"/>
          <a:ext cx="3458125" cy="4120375"/>
        </p:xfrm>
        <a:graphic>
          <a:graphicData uri="http://schemas.openxmlformats.org/drawingml/2006/table">
            <a:tbl>
              <a:tblPr>
                <a:noFill/>
                <a:tableStyleId>{9F364F6F-1D2E-48E9-93BA-986FB067C779}</a:tableStyleId>
              </a:tblPr>
              <a:tblGrid>
                <a:gridCol w="691625">
                  <a:extLst>
                    <a:ext uri="{9D8B030D-6E8A-4147-A177-3AD203B41FA5}">
                      <a16:colId xmlns:a16="http://schemas.microsoft.com/office/drawing/2014/main" val="20000"/>
                    </a:ext>
                  </a:extLst>
                </a:gridCol>
                <a:gridCol w="691625">
                  <a:extLst>
                    <a:ext uri="{9D8B030D-6E8A-4147-A177-3AD203B41FA5}">
                      <a16:colId xmlns:a16="http://schemas.microsoft.com/office/drawing/2014/main" val="20001"/>
                    </a:ext>
                  </a:extLst>
                </a:gridCol>
                <a:gridCol w="691625">
                  <a:extLst>
                    <a:ext uri="{9D8B030D-6E8A-4147-A177-3AD203B41FA5}">
                      <a16:colId xmlns:a16="http://schemas.microsoft.com/office/drawing/2014/main" val="20002"/>
                    </a:ext>
                  </a:extLst>
                </a:gridCol>
                <a:gridCol w="691625">
                  <a:extLst>
                    <a:ext uri="{9D8B030D-6E8A-4147-A177-3AD203B41FA5}">
                      <a16:colId xmlns:a16="http://schemas.microsoft.com/office/drawing/2014/main" val="20003"/>
                    </a:ext>
                  </a:extLst>
                </a:gridCol>
                <a:gridCol w="691625">
                  <a:extLst>
                    <a:ext uri="{9D8B030D-6E8A-4147-A177-3AD203B41FA5}">
                      <a16:colId xmlns:a16="http://schemas.microsoft.com/office/drawing/2014/main" val="20004"/>
                    </a:ext>
                  </a:extLst>
                </a:gridCol>
              </a:tblGrid>
              <a:tr h="824075">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824075">
                <a:tc>
                  <a:txBody>
                    <a:bodyPr/>
                    <a:lstStyle/>
                    <a:p>
                      <a:pPr marL="0" lvl="0" indent="0" algn="l" rtl="0">
                        <a:spcBef>
                          <a:spcPts val="0"/>
                        </a:spcBef>
                        <a:spcAft>
                          <a:spcPts val="0"/>
                        </a:spcAft>
                        <a:buNone/>
                      </a:pPr>
                      <a:endParaRPr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1"/>
                  </a:ext>
                </a:extLst>
              </a:tr>
              <a:tr h="824075">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2"/>
                  </a:ext>
                </a:extLst>
              </a:tr>
              <a:tr h="824075">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3"/>
                  </a:ext>
                </a:extLst>
              </a:tr>
              <a:tr h="824075">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9525" cap="flat" cmpd="sng">
                      <a:solidFill>
                        <a:schemeClr val="lt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5"/>
          <p:cNvSpPr txBox="1">
            <a:spLocks noGrp="1"/>
          </p:cNvSpPr>
          <p:nvPr>
            <p:ph type="title"/>
          </p:nvPr>
        </p:nvSpPr>
        <p:spPr>
          <a:xfrm>
            <a:off x="240555" y="1032933"/>
            <a:ext cx="8903446" cy="65775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sz="3200" b="1">
                <a:latin typeface="+mn-lt"/>
              </a:rPr>
              <a:t> </a:t>
            </a:r>
            <a:r>
              <a:rPr lang="en-GB" sz="3200" b="1">
                <a:latin typeface="+mn-lt"/>
                <a:ea typeface="Calibri"/>
                <a:cs typeface="Calibri"/>
                <a:sym typeface="Calibri"/>
              </a:rPr>
              <a:t>Let’s get mak</a:t>
            </a:r>
            <a:r>
              <a:rPr lang="en-GB" sz="3200" b="1">
                <a:latin typeface="+mn-lt"/>
              </a:rPr>
              <a:t>ing</a:t>
            </a:r>
            <a:r>
              <a:rPr lang="en-GB" sz="3200" b="1">
                <a:latin typeface="+mn-lt"/>
                <a:ea typeface="Calibri"/>
                <a:cs typeface="Calibri"/>
                <a:sym typeface="Calibri"/>
              </a:rPr>
              <a:t>!</a:t>
            </a:r>
            <a:r>
              <a:rPr lang="en-GB" sz="3200">
                <a:latin typeface="+mn-lt"/>
              </a:rPr>
              <a:t>⚠</a:t>
            </a:r>
            <a:endParaRPr sz="3200" b="1">
              <a:latin typeface="+mn-lt"/>
              <a:ea typeface="Calibri"/>
              <a:cs typeface="Calibri"/>
              <a:sym typeface="Calibri"/>
            </a:endParaRPr>
          </a:p>
        </p:txBody>
      </p:sp>
      <p:sp>
        <p:nvSpPr>
          <p:cNvPr id="200" name="Google Shape;200;p15"/>
          <p:cNvSpPr txBox="1">
            <a:spLocks noGrp="1"/>
          </p:cNvSpPr>
          <p:nvPr>
            <p:ph type="body" idx="1"/>
          </p:nvPr>
        </p:nvSpPr>
        <p:spPr>
          <a:xfrm>
            <a:off x="270947" y="1822975"/>
            <a:ext cx="5641478" cy="35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GB" sz="2400" dirty="0">
                <a:latin typeface="+mn-lt"/>
              </a:rPr>
              <a:t>Here are some tips:</a:t>
            </a:r>
            <a:endParaRPr sz="2400" dirty="0">
              <a:latin typeface="+mn-lt"/>
            </a:endParaRPr>
          </a:p>
          <a:p>
            <a:pPr marL="514350" lvl="0" indent="-520700" algn="l" rtl="0">
              <a:lnSpc>
                <a:spcPct val="90000"/>
              </a:lnSpc>
              <a:spcBef>
                <a:spcPts val="1000"/>
              </a:spcBef>
              <a:spcAft>
                <a:spcPts val="0"/>
              </a:spcAft>
              <a:buClr>
                <a:schemeClr val="dk1"/>
              </a:buClr>
              <a:buSzPts val="2500"/>
              <a:buFont typeface="Calibri"/>
              <a:buAutoNum type="arabicPeriod"/>
            </a:pPr>
            <a:r>
              <a:rPr lang="en-GB" sz="2400" dirty="0">
                <a:latin typeface="+mn-lt"/>
              </a:rPr>
              <a:t>Don’t glue your materials straight away. That would stop you moving them about. </a:t>
            </a:r>
            <a:endParaRPr sz="2400" dirty="0">
              <a:latin typeface="+mn-lt"/>
            </a:endParaRPr>
          </a:p>
          <a:p>
            <a:pPr marL="514350" lvl="0" indent="-520700" algn="l" rtl="0">
              <a:lnSpc>
                <a:spcPct val="90000"/>
              </a:lnSpc>
              <a:spcBef>
                <a:spcPts val="1000"/>
              </a:spcBef>
              <a:spcAft>
                <a:spcPts val="0"/>
              </a:spcAft>
              <a:buClr>
                <a:schemeClr val="dk1"/>
              </a:buClr>
              <a:buSzPts val="2500"/>
              <a:buFont typeface="Calibri"/>
              <a:buAutoNum type="arabicPeriod"/>
            </a:pPr>
            <a:r>
              <a:rPr lang="en-GB" sz="2400" dirty="0">
                <a:latin typeface="+mn-lt"/>
              </a:rPr>
              <a:t>Have lots of different materials, shapes, colours and textures. </a:t>
            </a:r>
            <a:endParaRPr sz="2400" dirty="0">
              <a:latin typeface="+mn-lt"/>
            </a:endParaRPr>
          </a:p>
          <a:p>
            <a:pPr marL="514350" lvl="0" indent="-520700" algn="l" rtl="0">
              <a:lnSpc>
                <a:spcPct val="90000"/>
              </a:lnSpc>
              <a:spcBef>
                <a:spcPts val="1000"/>
              </a:spcBef>
              <a:spcAft>
                <a:spcPts val="0"/>
              </a:spcAft>
              <a:buClr>
                <a:schemeClr val="dk1"/>
              </a:buClr>
              <a:buSzPts val="2500"/>
              <a:buFont typeface="Calibri"/>
              <a:buAutoNum type="arabicPeriod"/>
            </a:pPr>
            <a:r>
              <a:rPr lang="en-GB" sz="2400" dirty="0">
                <a:latin typeface="+mn-lt"/>
              </a:rPr>
              <a:t>Stand back from your portrait to see how it look. </a:t>
            </a:r>
            <a:endParaRPr sz="2400" dirty="0">
              <a:latin typeface="+mn-lt"/>
            </a:endParaRPr>
          </a:p>
          <a:p>
            <a:pPr marL="514350" lvl="0" indent="-520700" algn="l" rtl="0">
              <a:lnSpc>
                <a:spcPct val="90000"/>
              </a:lnSpc>
              <a:spcBef>
                <a:spcPts val="1000"/>
              </a:spcBef>
              <a:spcAft>
                <a:spcPts val="0"/>
              </a:spcAft>
              <a:buSzPts val="2500"/>
              <a:buAutoNum type="arabicPeriod"/>
            </a:pPr>
            <a:r>
              <a:rPr lang="en-GB" sz="2400" dirty="0">
                <a:latin typeface="+mn-lt"/>
              </a:rPr>
              <a:t>Keep looking at the picture of King Charles III you have. </a:t>
            </a:r>
            <a:endParaRPr sz="2400" dirty="0">
              <a:latin typeface="+mn-lt"/>
            </a:endParaRPr>
          </a:p>
          <a:p>
            <a:pPr marL="0" lvl="0" indent="0" algn="l" rtl="0">
              <a:lnSpc>
                <a:spcPct val="90000"/>
              </a:lnSpc>
              <a:spcBef>
                <a:spcPts val="1000"/>
              </a:spcBef>
              <a:spcAft>
                <a:spcPts val="0"/>
              </a:spcAft>
              <a:buClr>
                <a:schemeClr val="dk1"/>
              </a:buClr>
              <a:buSzPts val="2400"/>
              <a:buNone/>
            </a:pPr>
            <a:endParaRPr sz="2400" dirty="0">
              <a:latin typeface="+mn-lt"/>
            </a:endParaRPr>
          </a:p>
          <a:p>
            <a:pPr marL="0" lvl="0" indent="0" algn="l" rtl="0">
              <a:lnSpc>
                <a:spcPct val="90000"/>
              </a:lnSpc>
              <a:spcBef>
                <a:spcPts val="1000"/>
              </a:spcBef>
              <a:spcAft>
                <a:spcPts val="0"/>
              </a:spcAft>
              <a:buClr>
                <a:schemeClr val="dk1"/>
              </a:buClr>
              <a:buSzPts val="2400"/>
              <a:buNone/>
            </a:pPr>
            <a:endParaRPr sz="2400" b="1" dirty="0">
              <a:latin typeface="+mn-lt"/>
            </a:endParaRPr>
          </a:p>
          <a:p>
            <a:pPr marL="228600" lvl="0" indent="-76200" algn="l" rtl="0">
              <a:lnSpc>
                <a:spcPct val="90000"/>
              </a:lnSpc>
              <a:spcBef>
                <a:spcPts val="1000"/>
              </a:spcBef>
              <a:spcAft>
                <a:spcPts val="0"/>
              </a:spcAft>
              <a:buClr>
                <a:schemeClr val="dk1"/>
              </a:buClr>
              <a:buSzPts val="2400"/>
              <a:buNone/>
            </a:pPr>
            <a:endParaRPr sz="2400" dirty="0">
              <a:latin typeface="+mn-lt"/>
            </a:endParaRPr>
          </a:p>
        </p:txBody>
      </p:sp>
      <p:sp>
        <p:nvSpPr>
          <p:cNvPr id="201" name="Google Shape;201;p15"/>
          <p:cNvSpPr/>
          <p:nvPr/>
        </p:nvSpPr>
        <p:spPr>
          <a:xfrm>
            <a:off x="3807726" y="5640388"/>
            <a:ext cx="524215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mn-lt"/>
                <a:ea typeface="Quattrocento Sans"/>
                <a:cs typeface="Quattrocento Sans"/>
                <a:sym typeface="Quattrocento Sans"/>
              </a:rPr>
              <a:t>⚠</a:t>
            </a:r>
            <a:r>
              <a:rPr lang="en-GB" sz="2400" dirty="0">
                <a:solidFill>
                  <a:srgbClr val="FF0000"/>
                </a:solidFill>
                <a:latin typeface="+mn-lt"/>
                <a:ea typeface="Calibri"/>
                <a:cs typeface="Calibri"/>
                <a:sym typeface="Calibri"/>
              </a:rPr>
              <a:t> Be careful when using the scissors</a:t>
            </a:r>
            <a:endParaRPr sz="1800" dirty="0">
              <a:latin typeface="+mn-lt"/>
            </a:endParaRPr>
          </a:p>
        </p:txBody>
      </p:sp>
      <p:pic>
        <p:nvPicPr>
          <p:cNvPr id="202" name="Google Shape;202;p15"/>
          <p:cNvPicPr preferRelativeResize="0"/>
          <p:nvPr/>
        </p:nvPicPr>
        <p:blipFill>
          <a:blip r:embed="rId3">
            <a:alphaModFix/>
          </a:blip>
          <a:stretch>
            <a:fillRect/>
          </a:stretch>
        </p:blipFill>
        <p:spPr>
          <a:xfrm>
            <a:off x="6200096" y="2202151"/>
            <a:ext cx="2849779" cy="29267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23328af1a3_0_42"/>
          <p:cNvSpPr txBox="1">
            <a:spLocks noGrp="1"/>
          </p:cNvSpPr>
          <p:nvPr>
            <p:ph type="title"/>
          </p:nvPr>
        </p:nvSpPr>
        <p:spPr>
          <a:xfrm>
            <a:off x="59276" y="1165083"/>
            <a:ext cx="9144000" cy="6579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sz="3200" b="1">
                <a:latin typeface="+mn-lt"/>
              </a:rPr>
              <a:t>Want to go bigger? </a:t>
            </a:r>
            <a:r>
              <a:rPr lang="en-GB" sz="3200">
                <a:latin typeface="+mn-lt"/>
              </a:rPr>
              <a:t>⚠</a:t>
            </a:r>
            <a:endParaRPr sz="3200">
              <a:latin typeface="+mn-lt"/>
            </a:endParaRPr>
          </a:p>
        </p:txBody>
      </p:sp>
      <p:sp>
        <p:nvSpPr>
          <p:cNvPr id="209" name="Google Shape;209;g223328af1a3_0_42"/>
          <p:cNvSpPr txBox="1">
            <a:spLocks noGrp="1"/>
          </p:cNvSpPr>
          <p:nvPr>
            <p:ph type="body" idx="1"/>
          </p:nvPr>
        </p:nvSpPr>
        <p:spPr>
          <a:xfrm>
            <a:off x="118534" y="1822981"/>
            <a:ext cx="9025500" cy="3538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2400"/>
              <a:buNone/>
            </a:pPr>
            <a:endParaRPr sz="2400">
              <a:latin typeface="+mn-lt"/>
            </a:endParaRPr>
          </a:p>
          <a:p>
            <a:pPr marL="0" lvl="0" indent="0" algn="l" rtl="0">
              <a:lnSpc>
                <a:spcPct val="90000"/>
              </a:lnSpc>
              <a:spcBef>
                <a:spcPts val="1000"/>
              </a:spcBef>
              <a:spcAft>
                <a:spcPts val="0"/>
              </a:spcAft>
              <a:buClr>
                <a:schemeClr val="dk1"/>
              </a:buClr>
              <a:buSzPts val="2400"/>
              <a:buNone/>
            </a:pPr>
            <a:endParaRPr sz="2400" b="1">
              <a:latin typeface="+mn-lt"/>
            </a:endParaRPr>
          </a:p>
          <a:p>
            <a:pPr marL="228600" lvl="0" indent="-76200" algn="l" rtl="0">
              <a:lnSpc>
                <a:spcPct val="90000"/>
              </a:lnSpc>
              <a:spcBef>
                <a:spcPts val="1000"/>
              </a:spcBef>
              <a:spcAft>
                <a:spcPts val="0"/>
              </a:spcAft>
              <a:buClr>
                <a:schemeClr val="dk1"/>
              </a:buClr>
              <a:buSzPts val="2400"/>
              <a:buNone/>
            </a:pPr>
            <a:endParaRPr sz="2400">
              <a:latin typeface="+mn-lt"/>
            </a:endParaRPr>
          </a:p>
        </p:txBody>
      </p:sp>
      <p:sp>
        <p:nvSpPr>
          <p:cNvPr id="210" name="Google Shape;210;g223328af1a3_0_42"/>
          <p:cNvSpPr/>
          <p:nvPr/>
        </p:nvSpPr>
        <p:spPr>
          <a:xfrm>
            <a:off x="3698543" y="5640401"/>
            <a:ext cx="5445487"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2400" dirty="0">
                <a:solidFill>
                  <a:schemeClr val="dk1"/>
                </a:solidFill>
                <a:latin typeface="+mn-lt"/>
                <a:ea typeface="Quattrocento Sans"/>
                <a:cs typeface="Quattrocento Sans"/>
                <a:sym typeface="Quattrocento Sans"/>
              </a:rPr>
              <a:t>⚠</a:t>
            </a:r>
            <a:r>
              <a:rPr lang="en-GB" sz="2400" dirty="0">
                <a:solidFill>
                  <a:srgbClr val="FF0000"/>
                </a:solidFill>
                <a:latin typeface="+mn-lt"/>
                <a:ea typeface="Calibri"/>
                <a:cs typeface="Calibri"/>
                <a:sym typeface="Calibri"/>
              </a:rPr>
              <a:t> Be careful when using the scissors</a:t>
            </a:r>
            <a:endParaRPr sz="2400" dirty="0">
              <a:latin typeface="+mn-lt"/>
            </a:endParaRPr>
          </a:p>
        </p:txBody>
      </p:sp>
      <p:sp>
        <p:nvSpPr>
          <p:cNvPr id="211" name="Google Shape;211;g223328af1a3_0_42"/>
          <p:cNvSpPr txBox="1"/>
          <p:nvPr/>
        </p:nvSpPr>
        <p:spPr>
          <a:xfrm>
            <a:off x="200524" y="1848400"/>
            <a:ext cx="5550875" cy="3615575"/>
          </a:xfrm>
          <a:prstGeom prst="rect">
            <a:avLst/>
          </a:prstGeom>
          <a:noFill/>
          <a:ln>
            <a:noFill/>
          </a:ln>
        </p:spPr>
        <p:txBody>
          <a:bodyPr spcFirstLastPara="1" wrap="square" lIns="91425" tIns="45700" rIns="91425" bIns="45700" anchor="t" anchorCtr="0">
            <a:normAutofit/>
          </a:bodyPr>
          <a:lstStyle/>
          <a:p>
            <a:pPr marL="228600" marR="0" lvl="0" indent="-241300" algn="l" rtl="0">
              <a:lnSpc>
                <a:spcPct val="90000"/>
              </a:lnSpc>
              <a:spcBef>
                <a:spcPts val="0"/>
              </a:spcBef>
              <a:spcAft>
                <a:spcPts val="0"/>
              </a:spcAft>
              <a:buClr>
                <a:schemeClr val="dk1"/>
              </a:buClr>
              <a:buSzPts val="2600"/>
              <a:buFont typeface="Arial"/>
              <a:buChar char="•"/>
            </a:pPr>
            <a:r>
              <a:rPr lang="en-GB" sz="2400" dirty="0">
                <a:solidFill>
                  <a:schemeClr val="dk1"/>
                </a:solidFill>
                <a:latin typeface="+mn-lt"/>
                <a:ea typeface="Calibri"/>
                <a:cs typeface="Calibri"/>
                <a:sym typeface="Calibri"/>
              </a:rPr>
              <a:t>Which portrait do you want to make bigger?</a:t>
            </a:r>
            <a:endParaRPr sz="2400" dirty="0">
              <a:solidFill>
                <a:schemeClr val="dk1"/>
              </a:solidFill>
              <a:latin typeface="+mn-lt"/>
              <a:ea typeface="Calibri"/>
              <a:cs typeface="Calibri"/>
              <a:sym typeface="Calibri"/>
            </a:endParaRPr>
          </a:p>
          <a:p>
            <a:pPr marL="228600" marR="0" lvl="0" indent="-241300" algn="l" rtl="0">
              <a:lnSpc>
                <a:spcPct val="90000"/>
              </a:lnSpc>
              <a:spcBef>
                <a:spcPts val="0"/>
              </a:spcBef>
              <a:spcAft>
                <a:spcPts val="0"/>
              </a:spcAft>
              <a:buClr>
                <a:schemeClr val="dk1"/>
              </a:buClr>
              <a:buSzPts val="2600"/>
              <a:buFont typeface="Calibri"/>
              <a:buChar char="•"/>
            </a:pPr>
            <a:r>
              <a:rPr lang="en-GB" sz="2400" dirty="0">
                <a:solidFill>
                  <a:schemeClr val="dk1"/>
                </a:solidFill>
                <a:latin typeface="+mn-lt"/>
                <a:ea typeface="Calibri"/>
                <a:cs typeface="Calibri"/>
                <a:sym typeface="Calibri"/>
              </a:rPr>
              <a:t>On the playground or school hall floor use chalks or tape to mark out squares. Just like you used in your smaller pictures!</a:t>
            </a:r>
            <a:endParaRPr sz="2400" dirty="0">
              <a:solidFill>
                <a:schemeClr val="dk1"/>
              </a:solidFill>
              <a:latin typeface="+mn-lt"/>
              <a:ea typeface="Calibri"/>
              <a:cs typeface="Calibri"/>
              <a:sym typeface="Calibri"/>
            </a:endParaRPr>
          </a:p>
          <a:p>
            <a:pPr marL="228600" marR="0" lvl="0" indent="-241300" algn="l" rtl="0">
              <a:lnSpc>
                <a:spcPct val="90000"/>
              </a:lnSpc>
              <a:spcBef>
                <a:spcPts val="0"/>
              </a:spcBef>
              <a:spcAft>
                <a:spcPts val="0"/>
              </a:spcAft>
              <a:buClr>
                <a:schemeClr val="dk1"/>
              </a:buClr>
              <a:buSzPts val="2600"/>
              <a:buFont typeface="Calibri"/>
              <a:buChar char="•"/>
            </a:pPr>
            <a:r>
              <a:rPr lang="en-GB" sz="2400" dirty="0">
                <a:solidFill>
                  <a:schemeClr val="dk1"/>
                </a:solidFill>
                <a:latin typeface="+mn-lt"/>
                <a:ea typeface="Calibri"/>
                <a:cs typeface="Calibri"/>
                <a:sym typeface="Calibri"/>
              </a:rPr>
              <a:t>As a class, place materials in the squares to make the portrait.</a:t>
            </a:r>
            <a:endParaRPr sz="2400" dirty="0">
              <a:solidFill>
                <a:schemeClr val="dk1"/>
              </a:solidFill>
              <a:latin typeface="+mn-lt"/>
              <a:ea typeface="Calibri"/>
              <a:cs typeface="Calibri"/>
              <a:sym typeface="Calibri"/>
            </a:endParaRPr>
          </a:p>
          <a:p>
            <a:pPr marL="457200" marR="0" lvl="0" indent="0" algn="l" rtl="0">
              <a:lnSpc>
                <a:spcPct val="90000"/>
              </a:lnSpc>
              <a:spcBef>
                <a:spcPts val="0"/>
              </a:spcBef>
              <a:spcAft>
                <a:spcPts val="0"/>
              </a:spcAft>
              <a:buNone/>
            </a:pPr>
            <a:endParaRPr sz="2400" dirty="0">
              <a:solidFill>
                <a:schemeClr val="dk1"/>
              </a:solidFill>
              <a:latin typeface="+mn-lt"/>
              <a:ea typeface="Calibri"/>
              <a:cs typeface="Calibri"/>
              <a:sym typeface="Calibri"/>
            </a:endParaRPr>
          </a:p>
          <a:p>
            <a:pPr marL="0" marR="0" lvl="0" indent="0" algn="l" rtl="0">
              <a:lnSpc>
                <a:spcPct val="90000"/>
              </a:lnSpc>
              <a:spcBef>
                <a:spcPts val="0"/>
              </a:spcBef>
              <a:spcAft>
                <a:spcPts val="0"/>
              </a:spcAft>
              <a:buNone/>
            </a:pPr>
            <a:r>
              <a:rPr lang="en-GB" sz="2400" dirty="0">
                <a:solidFill>
                  <a:schemeClr val="dk1"/>
                </a:solidFill>
                <a:latin typeface="+mn-lt"/>
                <a:ea typeface="Calibri"/>
                <a:cs typeface="Calibri"/>
                <a:sym typeface="Calibri"/>
              </a:rPr>
              <a:t>Can you get a drone to take a picture?</a:t>
            </a:r>
            <a:endParaRPr sz="2400" dirty="0">
              <a:solidFill>
                <a:schemeClr val="dk1"/>
              </a:solidFill>
              <a:latin typeface="+mn-lt"/>
              <a:ea typeface="Calibri"/>
              <a:cs typeface="Calibri"/>
              <a:sym typeface="Calibri"/>
            </a:endParaRPr>
          </a:p>
        </p:txBody>
      </p:sp>
      <p:pic>
        <p:nvPicPr>
          <p:cNvPr id="212" name="Google Shape;212;g223328af1a3_0_42"/>
          <p:cNvPicPr preferRelativeResize="0"/>
          <p:nvPr/>
        </p:nvPicPr>
        <p:blipFill>
          <a:blip r:embed="rId3">
            <a:alphaModFix/>
          </a:blip>
          <a:stretch>
            <a:fillRect/>
          </a:stretch>
        </p:blipFill>
        <p:spPr>
          <a:xfrm>
            <a:off x="5751404" y="1252000"/>
            <a:ext cx="2902650" cy="2177000"/>
          </a:xfrm>
          <a:prstGeom prst="rect">
            <a:avLst/>
          </a:prstGeom>
          <a:noFill/>
          <a:ln>
            <a:noFill/>
          </a:ln>
        </p:spPr>
      </p:pic>
      <p:pic>
        <p:nvPicPr>
          <p:cNvPr id="213" name="Google Shape;213;g223328af1a3_0_42"/>
          <p:cNvPicPr preferRelativeResize="0"/>
          <p:nvPr/>
        </p:nvPicPr>
        <p:blipFill>
          <a:blip r:embed="rId4">
            <a:alphaModFix/>
          </a:blip>
          <a:stretch>
            <a:fillRect/>
          </a:stretch>
        </p:blipFill>
        <p:spPr>
          <a:xfrm>
            <a:off x="5751400" y="3581825"/>
            <a:ext cx="2838916" cy="18821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23328af1a3_0_34"/>
          <p:cNvSpPr txBox="1">
            <a:spLocks noGrp="1"/>
          </p:cNvSpPr>
          <p:nvPr>
            <p:ph type="title"/>
          </p:nvPr>
        </p:nvSpPr>
        <p:spPr>
          <a:xfrm>
            <a:off x="272000" y="1064616"/>
            <a:ext cx="2982000" cy="591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Arial"/>
              <a:buNone/>
            </a:pPr>
            <a:r>
              <a:rPr lang="en-GB" sz="3600" b="1" dirty="0">
                <a:latin typeface="+mn-lt"/>
              </a:rPr>
              <a:t>Examples</a:t>
            </a:r>
            <a:endParaRPr dirty="0">
              <a:latin typeface="+mn-lt"/>
            </a:endParaRPr>
          </a:p>
        </p:txBody>
      </p:sp>
      <p:pic>
        <p:nvPicPr>
          <p:cNvPr id="3" name="Picture 2" descr="A picture containing text&#10;&#10;Description automatically generated">
            <a:extLst>
              <a:ext uri="{FF2B5EF4-FFF2-40B4-BE49-F238E27FC236}">
                <a16:creationId xmlns:a16="http://schemas.microsoft.com/office/drawing/2014/main" id="{87980AE5-E6B0-A931-550B-32AD17495FA0}"/>
              </a:ext>
            </a:extLst>
          </p:cNvPr>
          <p:cNvPicPr>
            <a:picLocks noChangeAspect="1"/>
          </p:cNvPicPr>
          <p:nvPr/>
        </p:nvPicPr>
        <p:blipFill>
          <a:blip r:embed="rId3"/>
          <a:stretch>
            <a:fillRect/>
          </a:stretch>
        </p:blipFill>
        <p:spPr>
          <a:xfrm>
            <a:off x="102161" y="1896978"/>
            <a:ext cx="2571750" cy="3429001"/>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CDA21780-0D59-8D4D-41F9-E8C66CBADD6B}"/>
              </a:ext>
            </a:extLst>
          </p:cNvPr>
          <p:cNvPicPr>
            <a:picLocks noChangeAspect="1"/>
          </p:cNvPicPr>
          <p:nvPr/>
        </p:nvPicPr>
        <p:blipFill>
          <a:blip r:embed="rId4"/>
          <a:stretch>
            <a:fillRect/>
          </a:stretch>
        </p:blipFill>
        <p:spPr>
          <a:xfrm>
            <a:off x="2962357" y="2482514"/>
            <a:ext cx="2673884" cy="3429001"/>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E8686B61-0F90-EAFB-32DF-FCC7946C9706}"/>
              </a:ext>
            </a:extLst>
          </p:cNvPr>
          <p:cNvPicPr>
            <a:picLocks noChangeAspect="1"/>
          </p:cNvPicPr>
          <p:nvPr/>
        </p:nvPicPr>
        <p:blipFill>
          <a:blip r:embed="rId5"/>
          <a:stretch>
            <a:fillRect/>
          </a:stretch>
        </p:blipFill>
        <p:spPr>
          <a:xfrm>
            <a:off x="5839329" y="1203157"/>
            <a:ext cx="2982000" cy="438416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p:nvPr/>
        </p:nvSpPr>
        <p:spPr>
          <a:xfrm>
            <a:off x="384481" y="1129247"/>
            <a:ext cx="837503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u="sng" dirty="0">
                <a:solidFill>
                  <a:schemeClr val="dk1"/>
                </a:solidFill>
                <a:latin typeface="+mn-lt"/>
                <a:ea typeface="Arial"/>
                <a:cs typeface="Arial"/>
                <a:sym typeface="Arial"/>
              </a:rPr>
              <a:t>Stay safe</a:t>
            </a:r>
            <a:r>
              <a:rPr lang="en-GB" sz="2000" b="1" dirty="0">
                <a:solidFill>
                  <a:schemeClr val="dk1"/>
                </a:solidFill>
                <a:latin typeface="+mn-lt"/>
                <a:ea typeface="Arial"/>
                <a:cs typeface="Arial"/>
                <a:sym typeface="Arial"/>
              </a:rPr>
              <a:t>  </a:t>
            </a:r>
            <a:endParaRPr dirty="0">
              <a:latin typeface="+mn-lt"/>
            </a:endParaRPr>
          </a:p>
          <a:p>
            <a:pPr marL="0" marR="0" lvl="0" indent="0" algn="l" rtl="0">
              <a:spcBef>
                <a:spcPts val="0"/>
              </a:spcBef>
              <a:spcAft>
                <a:spcPts val="0"/>
              </a:spcAft>
              <a:buNone/>
            </a:pPr>
            <a:endParaRPr sz="2000" dirty="0">
              <a:solidFill>
                <a:schemeClr val="dk1"/>
              </a:solidFill>
              <a:latin typeface="+mn-lt"/>
              <a:ea typeface="Times New Roman"/>
              <a:cs typeface="Times New Roman"/>
              <a:sym typeface="Times New Roman"/>
            </a:endParaRPr>
          </a:p>
          <a:p>
            <a:pPr marL="0" marR="0" lvl="0" indent="0" algn="l" rtl="0">
              <a:spcBef>
                <a:spcPts val="0"/>
              </a:spcBef>
              <a:spcAft>
                <a:spcPts val="0"/>
              </a:spcAft>
              <a:buNone/>
            </a:pPr>
            <a:r>
              <a:rPr lang="en-GB" sz="2000" dirty="0">
                <a:solidFill>
                  <a:schemeClr val="dk1"/>
                </a:solidFill>
                <a:latin typeface="+mn-lt"/>
                <a:ea typeface="Arial"/>
                <a:cs typeface="Arial"/>
                <a:sym typeface="Arial"/>
              </a:rPr>
              <a:t>Whether you are a scientist researching a new medicine or an engineer solving climate change, safety always comes first. An adult must always be around and supervising when doing this activity. You are responsible for:</a:t>
            </a:r>
            <a:endParaRPr sz="2000" dirty="0">
              <a:solidFill>
                <a:schemeClr val="dk1"/>
              </a:solidFill>
              <a:latin typeface="+mn-lt"/>
              <a:ea typeface="Times New Roman"/>
              <a:cs typeface="Times New Roman"/>
              <a:sym typeface="Times New Roman"/>
            </a:endParaRPr>
          </a:p>
          <a:p>
            <a:pPr marL="0" marR="0" lvl="0" indent="0" algn="l" rtl="0">
              <a:spcBef>
                <a:spcPts val="0"/>
              </a:spcBef>
              <a:spcAft>
                <a:spcPts val="0"/>
              </a:spcAft>
              <a:buNone/>
            </a:pPr>
            <a:r>
              <a:rPr lang="en-GB" sz="2000" dirty="0">
                <a:solidFill>
                  <a:schemeClr val="dk1"/>
                </a:solidFill>
                <a:latin typeface="+mn-lt"/>
                <a:ea typeface="Arial"/>
                <a:cs typeface="Arial"/>
                <a:sym typeface="Arial"/>
              </a:rPr>
              <a:t> </a:t>
            </a:r>
            <a:endParaRPr sz="2000" dirty="0">
              <a:solidFill>
                <a:schemeClr val="dk1"/>
              </a:solidFill>
              <a:latin typeface="+mn-lt"/>
              <a:ea typeface="Times New Roman"/>
              <a:cs typeface="Times New Roman"/>
              <a:sym typeface="Times New Roman"/>
            </a:endParaRPr>
          </a:p>
          <a:p>
            <a:pPr marL="342900" marR="0" lvl="0" indent="-342900" algn="l" rtl="0">
              <a:spcBef>
                <a:spcPts val="0"/>
              </a:spcBef>
              <a:spcAft>
                <a:spcPts val="0"/>
              </a:spcAft>
              <a:buClr>
                <a:schemeClr val="dk1"/>
              </a:buClr>
              <a:buSzPts val="2000"/>
              <a:buFont typeface="Noto Sans Symbols"/>
              <a:buChar char="∙"/>
            </a:pPr>
            <a:r>
              <a:rPr lang="en-GB" sz="2000" dirty="0">
                <a:solidFill>
                  <a:schemeClr val="dk1"/>
                </a:solidFill>
                <a:latin typeface="+mn-lt"/>
                <a:ea typeface="Arial"/>
                <a:cs typeface="Arial"/>
                <a:sym typeface="Arial"/>
              </a:rPr>
              <a:t>ensuring that any equipment used for this activity is in good working condition</a:t>
            </a:r>
            <a:endParaRPr sz="2000" dirty="0">
              <a:solidFill>
                <a:schemeClr val="dk1"/>
              </a:solidFill>
              <a:latin typeface="+mn-lt"/>
              <a:ea typeface="Times New Roman"/>
              <a:cs typeface="Times New Roman"/>
              <a:sym typeface="Times New Roman"/>
            </a:endParaRPr>
          </a:p>
          <a:p>
            <a:pPr marL="342900" marR="0" lvl="0" indent="-342900" algn="l" rtl="0">
              <a:spcBef>
                <a:spcPts val="0"/>
              </a:spcBef>
              <a:spcAft>
                <a:spcPts val="0"/>
              </a:spcAft>
              <a:buClr>
                <a:schemeClr val="dk1"/>
              </a:buClr>
              <a:buSzPts val="2000"/>
              <a:buFont typeface="Noto Sans Symbols"/>
              <a:buChar char="∙"/>
            </a:pPr>
            <a:r>
              <a:rPr lang="en-GB" sz="2000" dirty="0">
                <a:solidFill>
                  <a:schemeClr val="dk1"/>
                </a:solidFill>
                <a:latin typeface="+mn-lt"/>
                <a:ea typeface="Arial"/>
                <a:cs typeface="Arial"/>
                <a:sym typeface="Arial"/>
              </a:rPr>
              <a:t>behaving sensibly and following any safety instructions so as not to hurt or injure yourself or others </a:t>
            </a:r>
            <a:endParaRPr sz="2000" dirty="0">
              <a:solidFill>
                <a:schemeClr val="dk1"/>
              </a:solidFill>
              <a:latin typeface="+mn-lt"/>
              <a:ea typeface="Times New Roman"/>
              <a:cs typeface="Times New Roman"/>
              <a:sym typeface="Times New Roman"/>
            </a:endParaRPr>
          </a:p>
          <a:p>
            <a:pPr marL="0" marR="0" lvl="0" indent="0" algn="l" rtl="0">
              <a:spcBef>
                <a:spcPts val="0"/>
              </a:spcBef>
              <a:spcAft>
                <a:spcPts val="0"/>
              </a:spcAft>
              <a:buNone/>
            </a:pPr>
            <a:r>
              <a:rPr lang="en-GB" sz="2000" dirty="0">
                <a:solidFill>
                  <a:schemeClr val="dk1"/>
                </a:solidFill>
                <a:latin typeface="+mn-lt"/>
                <a:ea typeface="Arial"/>
                <a:cs typeface="Arial"/>
                <a:sym typeface="Arial"/>
              </a:rPr>
              <a:t> </a:t>
            </a:r>
            <a:endParaRPr sz="2000" dirty="0">
              <a:solidFill>
                <a:schemeClr val="dk1"/>
              </a:solidFill>
              <a:latin typeface="+mn-lt"/>
              <a:ea typeface="Times New Roman"/>
              <a:cs typeface="Times New Roman"/>
              <a:sym typeface="Times New Roman"/>
            </a:endParaRPr>
          </a:p>
          <a:p>
            <a:pPr marL="0" marR="0" lvl="0" indent="0" algn="l" rtl="0">
              <a:spcBef>
                <a:spcPts val="0"/>
              </a:spcBef>
              <a:spcAft>
                <a:spcPts val="0"/>
              </a:spcAft>
              <a:buNone/>
            </a:pPr>
            <a:r>
              <a:rPr lang="en-GB" sz="2000" dirty="0">
                <a:solidFill>
                  <a:schemeClr val="dk1"/>
                </a:solidFill>
                <a:latin typeface="+mn-lt"/>
                <a:ea typeface="Arial"/>
                <a:cs typeface="Arial"/>
                <a:sym typeface="Arial"/>
              </a:rPr>
              <a:t>Please note that in the absence of any negligence or other breach of duty by us, this activity is carried out at your own risk. It is important to take extra care at the stages marked with this symbol: </a:t>
            </a:r>
            <a:r>
              <a:rPr lang="en-GB" sz="2000" dirty="0">
                <a:solidFill>
                  <a:schemeClr val="dk1"/>
                </a:solidFill>
                <a:latin typeface="+mn-lt"/>
                <a:ea typeface="Quattrocento Sans"/>
                <a:cs typeface="Quattrocento Sans"/>
                <a:sym typeface="Quattrocento Sans"/>
              </a:rPr>
              <a:t>⚠</a:t>
            </a:r>
            <a:r>
              <a:rPr lang="en-GB" sz="2000" dirty="0">
                <a:solidFill>
                  <a:schemeClr val="dk1"/>
                </a:solidFill>
                <a:latin typeface="+mn-lt"/>
                <a:ea typeface="Arial"/>
                <a:cs typeface="Arial"/>
                <a:sym typeface="Arial"/>
              </a:rPr>
              <a:t> </a:t>
            </a:r>
            <a:endParaRPr sz="2000" dirty="0">
              <a:solidFill>
                <a:schemeClr val="dk1"/>
              </a:solidFill>
              <a:latin typeface="+mn-lt"/>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p:nvPr/>
        </p:nvSpPr>
        <p:spPr>
          <a:xfrm>
            <a:off x="363759" y="1179043"/>
            <a:ext cx="6764400" cy="60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GB" sz="3600" b="1" dirty="0">
                <a:solidFill>
                  <a:schemeClr val="dk1"/>
                </a:solidFill>
                <a:latin typeface="+mj-lt"/>
                <a:ea typeface="Calibri"/>
                <a:cs typeface="Calibri"/>
                <a:sym typeface="Calibri"/>
              </a:rPr>
              <a:t>Design brief</a:t>
            </a:r>
            <a:endParaRPr dirty="0">
              <a:latin typeface="+mj-lt"/>
            </a:endParaRPr>
          </a:p>
        </p:txBody>
      </p:sp>
      <p:sp>
        <p:nvSpPr>
          <p:cNvPr id="100" name="Google Shape;100;p3"/>
          <p:cNvSpPr txBox="1"/>
          <p:nvPr/>
        </p:nvSpPr>
        <p:spPr>
          <a:xfrm>
            <a:off x="363750" y="1889850"/>
            <a:ext cx="8574900" cy="34479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B0C0C"/>
              </a:buClr>
              <a:buSzPts val="2400"/>
              <a:buFont typeface="Arial"/>
              <a:buChar char="•"/>
            </a:pPr>
            <a:r>
              <a:rPr lang="en-GB" sz="2400" i="0" dirty="0">
                <a:solidFill>
                  <a:srgbClr val="0B0C0C"/>
                </a:solidFill>
                <a:latin typeface="+mj-lt"/>
                <a:ea typeface="Calibri"/>
                <a:cs typeface="Calibri"/>
                <a:sym typeface="Calibri"/>
              </a:rPr>
              <a:t>The coronation of King Charles III will take place on Saturday </a:t>
            </a:r>
            <a:r>
              <a:rPr lang="en-GB" sz="2400" dirty="0">
                <a:solidFill>
                  <a:srgbClr val="0B0C0C"/>
                </a:solidFill>
                <a:latin typeface="+mj-lt"/>
                <a:ea typeface="Calibri"/>
                <a:cs typeface="Calibri"/>
                <a:sym typeface="Calibri"/>
              </a:rPr>
              <a:t>6th </a:t>
            </a:r>
            <a:r>
              <a:rPr lang="en-GB" sz="2400" i="0" dirty="0">
                <a:solidFill>
                  <a:srgbClr val="0B0C0C"/>
                </a:solidFill>
                <a:latin typeface="+mj-lt"/>
                <a:ea typeface="Calibri"/>
                <a:cs typeface="Calibri"/>
                <a:sym typeface="Calibri"/>
              </a:rPr>
              <a:t>May 2023</a:t>
            </a:r>
            <a:endParaRPr dirty="0">
              <a:latin typeface="+mj-lt"/>
            </a:endParaRPr>
          </a:p>
          <a:p>
            <a:pPr marL="342900" marR="0" lvl="0" indent="-342900" algn="l" rtl="0">
              <a:spcBef>
                <a:spcPts val="0"/>
              </a:spcBef>
              <a:spcAft>
                <a:spcPts val="0"/>
              </a:spcAft>
              <a:buClr>
                <a:srgbClr val="0B0C0C"/>
              </a:buClr>
              <a:buSzPts val="2400"/>
              <a:buFont typeface="Arial"/>
              <a:buChar char="•"/>
            </a:pPr>
            <a:r>
              <a:rPr lang="en-GB" sz="2400" dirty="0">
                <a:solidFill>
                  <a:srgbClr val="0B0C0C"/>
                </a:solidFill>
                <a:latin typeface="+mj-lt"/>
                <a:ea typeface="Calibri"/>
                <a:cs typeface="Calibri"/>
                <a:sym typeface="Calibri"/>
              </a:rPr>
              <a:t>There will be a bank holiday on Monday 8th May</a:t>
            </a:r>
            <a:endParaRPr sz="2400" i="0" dirty="0">
              <a:solidFill>
                <a:srgbClr val="0B0C0C"/>
              </a:solidFill>
              <a:latin typeface="+mj-lt"/>
              <a:ea typeface="Calibri"/>
              <a:cs typeface="Calibri"/>
              <a:sym typeface="Calibri"/>
            </a:endParaRPr>
          </a:p>
          <a:p>
            <a:pPr marL="342900" marR="0" lvl="0" indent="-342900" algn="l" rtl="0">
              <a:spcBef>
                <a:spcPts val="0"/>
              </a:spcBef>
              <a:spcAft>
                <a:spcPts val="0"/>
              </a:spcAft>
              <a:buClr>
                <a:srgbClr val="0B0C0C"/>
              </a:buClr>
              <a:buSzPts val="2400"/>
              <a:buFont typeface="Arial"/>
              <a:buChar char="•"/>
            </a:pPr>
            <a:r>
              <a:rPr lang="en-GB" sz="2400" dirty="0">
                <a:solidFill>
                  <a:srgbClr val="0B0C0C"/>
                </a:solidFill>
                <a:latin typeface="+mj-lt"/>
                <a:ea typeface="Calibri"/>
                <a:cs typeface="Calibri"/>
                <a:sym typeface="Calibri"/>
              </a:rPr>
              <a:t>Lots of </a:t>
            </a:r>
            <a:r>
              <a:rPr lang="en-GB" sz="2400" i="0" dirty="0">
                <a:solidFill>
                  <a:srgbClr val="0B0C0C"/>
                </a:solidFill>
                <a:latin typeface="+mj-lt"/>
                <a:ea typeface="Calibri"/>
                <a:cs typeface="Calibri"/>
                <a:sym typeface="Calibri"/>
              </a:rPr>
              <a:t>public events will take place to celebrate this historic event</a:t>
            </a:r>
            <a:endParaRPr dirty="0">
              <a:latin typeface="+mj-lt"/>
            </a:endParaRPr>
          </a:p>
          <a:p>
            <a:pPr marL="0" marR="0" lvl="0" indent="0" algn="l" rtl="0">
              <a:spcBef>
                <a:spcPts val="0"/>
              </a:spcBef>
              <a:spcAft>
                <a:spcPts val="0"/>
              </a:spcAft>
              <a:buNone/>
            </a:pPr>
            <a:endParaRPr sz="2400" b="1" i="0" dirty="0">
              <a:solidFill>
                <a:srgbClr val="0B0C0C"/>
              </a:solidFill>
              <a:latin typeface="+mj-lt"/>
              <a:ea typeface="Calibri"/>
              <a:cs typeface="Calibri"/>
              <a:sym typeface="Calibri"/>
            </a:endParaRPr>
          </a:p>
          <a:p>
            <a:pPr marL="0" marR="0" lvl="0" indent="0" algn="l" rtl="0">
              <a:spcBef>
                <a:spcPts val="0"/>
              </a:spcBef>
              <a:spcAft>
                <a:spcPts val="0"/>
              </a:spcAft>
              <a:buNone/>
            </a:pPr>
            <a:r>
              <a:rPr lang="en-GB" sz="2600" b="1" dirty="0">
                <a:solidFill>
                  <a:srgbClr val="0B0C0C"/>
                </a:solidFill>
                <a:latin typeface="+mj-lt"/>
                <a:ea typeface="Calibri"/>
                <a:cs typeface="Calibri"/>
                <a:sym typeface="Calibri"/>
              </a:rPr>
              <a:t>Your task:</a:t>
            </a:r>
            <a:endParaRPr sz="2600" b="1" i="0" dirty="0">
              <a:solidFill>
                <a:srgbClr val="0B0C0C"/>
              </a:solidFill>
              <a:latin typeface="+mj-lt"/>
              <a:ea typeface="Calibri"/>
              <a:cs typeface="Calibri"/>
              <a:sym typeface="Calibri"/>
            </a:endParaRPr>
          </a:p>
          <a:p>
            <a:pPr marL="342900" marR="0" lvl="0" indent="-342900" algn="l" rtl="0">
              <a:spcBef>
                <a:spcPts val="0"/>
              </a:spcBef>
              <a:spcAft>
                <a:spcPts val="0"/>
              </a:spcAft>
              <a:buClr>
                <a:schemeClr val="dk1"/>
              </a:buClr>
              <a:buSzPts val="2400"/>
              <a:buFont typeface="Arial"/>
              <a:buChar char="•"/>
            </a:pPr>
            <a:r>
              <a:rPr lang="en-GB" sz="2400" dirty="0">
                <a:solidFill>
                  <a:schemeClr val="dk1"/>
                </a:solidFill>
                <a:latin typeface="+mj-lt"/>
                <a:ea typeface="Calibri"/>
                <a:cs typeface="Calibri"/>
                <a:sym typeface="Calibri"/>
              </a:rPr>
              <a:t>Design and create a collage portrait of King Charles III using reused and recycled materials. </a:t>
            </a:r>
            <a:endParaRPr sz="2400" dirty="0">
              <a:solidFill>
                <a:schemeClr val="dk1"/>
              </a:solidFill>
              <a:latin typeface="+mj-lt"/>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5"/>
          <p:cNvSpPr txBox="1"/>
          <p:nvPr/>
        </p:nvSpPr>
        <p:spPr>
          <a:xfrm>
            <a:off x="239100" y="1767047"/>
            <a:ext cx="8665800" cy="16619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chemeClr val="dk1"/>
                </a:solidFill>
                <a:latin typeface="+mn-lt"/>
                <a:ea typeface="Calibri"/>
                <a:cs typeface="Calibri"/>
                <a:sym typeface="Calibri"/>
              </a:rPr>
              <a:t>A portrait is a  painting, drawing OR photograph of a person.</a:t>
            </a:r>
            <a:endParaRPr sz="2400" dirty="0">
              <a:solidFill>
                <a:schemeClr val="dk1"/>
              </a:solidFill>
              <a:latin typeface="+mn-lt"/>
              <a:ea typeface="Calibri"/>
              <a:cs typeface="Calibri"/>
              <a:sym typeface="Calibri"/>
            </a:endParaRPr>
          </a:p>
          <a:p>
            <a:pPr marL="0" marR="0" lvl="0" indent="0" algn="l" rtl="0">
              <a:spcBef>
                <a:spcPts val="0"/>
              </a:spcBef>
              <a:spcAft>
                <a:spcPts val="0"/>
              </a:spcAft>
              <a:buNone/>
            </a:pPr>
            <a:r>
              <a:rPr lang="en-GB" sz="2400" dirty="0">
                <a:solidFill>
                  <a:schemeClr val="dk1"/>
                </a:solidFill>
                <a:latin typeface="+mn-lt"/>
                <a:ea typeface="Calibri"/>
                <a:cs typeface="Calibri"/>
                <a:sym typeface="Calibri"/>
              </a:rPr>
              <a:t>It normally shows their face or head and shoulders.</a:t>
            </a:r>
            <a:endParaRPr sz="2400" dirty="0">
              <a:solidFill>
                <a:schemeClr val="dk1"/>
              </a:solidFill>
              <a:latin typeface="+mn-lt"/>
              <a:ea typeface="Calibri"/>
              <a:cs typeface="Calibri"/>
              <a:sym typeface="Calibri"/>
            </a:endParaRPr>
          </a:p>
          <a:p>
            <a:pPr marL="0" marR="0" lvl="0" indent="0" algn="l" rtl="0">
              <a:spcBef>
                <a:spcPts val="0"/>
              </a:spcBef>
              <a:spcAft>
                <a:spcPts val="0"/>
              </a:spcAft>
              <a:buNone/>
            </a:pPr>
            <a:r>
              <a:rPr lang="en-GB" sz="2400" dirty="0">
                <a:solidFill>
                  <a:schemeClr val="dk1"/>
                </a:solidFill>
                <a:latin typeface="+mn-lt"/>
                <a:ea typeface="Calibri"/>
                <a:cs typeface="Calibri"/>
                <a:sym typeface="Calibri"/>
              </a:rPr>
              <a:t> </a:t>
            </a:r>
            <a:endParaRPr sz="2400" dirty="0">
              <a:solidFill>
                <a:schemeClr val="dk1"/>
              </a:solidFill>
              <a:latin typeface="+mn-lt"/>
              <a:ea typeface="Calibri"/>
              <a:cs typeface="Calibri"/>
              <a:sym typeface="Calibri"/>
            </a:endParaRPr>
          </a:p>
          <a:p>
            <a:pPr marL="0" marR="0" lvl="0" indent="0" algn="l" rtl="0">
              <a:spcBef>
                <a:spcPts val="0"/>
              </a:spcBef>
              <a:spcAft>
                <a:spcPts val="0"/>
              </a:spcAft>
              <a:buNone/>
            </a:pPr>
            <a:endParaRPr sz="1600" dirty="0">
              <a:solidFill>
                <a:schemeClr val="dk1"/>
              </a:solidFill>
              <a:latin typeface="+mn-lt"/>
              <a:ea typeface="Calibri"/>
              <a:cs typeface="Calibri"/>
              <a:sym typeface="Calibri"/>
            </a:endParaRPr>
          </a:p>
          <a:p>
            <a:pPr marL="0" marR="0" lvl="0" indent="0" algn="l" rtl="0">
              <a:spcBef>
                <a:spcPts val="0"/>
              </a:spcBef>
              <a:spcAft>
                <a:spcPts val="0"/>
              </a:spcAft>
              <a:buNone/>
            </a:pPr>
            <a:endParaRPr dirty="0">
              <a:latin typeface="+mn-lt"/>
            </a:endParaRPr>
          </a:p>
        </p:txBody>
      </p:sp>
      <p:pic>
        <p:nvPicPr>
          <p:cNvPr id="3" name="Picture 2" descr="A picture containing text, indoor, book, picture frame&#10;&#10;Description automatically generated">
            <a:extLst>
              <a:ext uri="{FF2B5EF4-FFF2-40B4-BE49-F238E27FC236}">
                <a16:creationId xmlns:a16="http://schemas.microsoft.com/office/drawing/2014/main" id="{9960BC21-52F2-CD93-FA02-8E9A84CDF5B7}"/>
              </a:ext>
            </a:extLst>
          </p:cNvPr>
          <p:cNvPicPr>
            <a:picLocks noChangeAspect="1"/>
          </p:cNvPicPr>
          <p:nvPr/>
        </p:nvPicPr>
        <p:blipFill>
          <a:blip r:embed="rId3"/>
          <a:stretch>
            <a:fillRect/>
          </a:stretch>
        </p:blipFill>
        <p:spPr>
          <a:xfrm>
            <a:off x="6383901" y="2903615"/>
            <a:ext cx="2556711" cy="3007895"/>
          </a:xfrm>
          <a:prstGeom prst="rect">
            <a:avLst/>
          </a:prstGeom>
        </p:spPr>
      </p:pic>
      <p:pic>
        <p:nvPicPr>
          <p:cNvPr id="7" name="Picture 6" descr="A portrait of a person&#10;&#10;Description automatically generated with medium confidence">
            <a:extLst>
              <a:ext uri="{FF2B5EF4-FFF2-40B4-BE49-F238E27FC236}">
                <a16:creationId xmlns:a16="http://schemas.microsoft.com/office/drawing/2014/main" id="{0A0B98AB-C3DC-7D41-F946-682FB87662F7}"/>
              </a:ext>
            </a:extLst>
          </p:cNvPr>
          <p:cNvPicPr>
            <a:picLocks noChangeAspect="1"/>
          </p:cNvPicPr>
          <p:nvPr/>
        </p:nvPicPr>
        <p:blipFill rotWithShape="1">
          <a:blip r:embed="rId4"/>
          <a:srcRect l="6451" r="8373"/>
          <a:stretch/>
        </p:blipFill>
        <p:spPr>
          <a:xfrm>
            <a:off x="363759" y="2903614"/>
            <a:ext cx="2550696" cy="3007895"/>
          </a:xfrm>
          <a:prstGeom prst="rect">
            <a:avLst/>
          </a:prstGeom>
        </p:spPr>
      </p:pic>
      <p:sp>
        <p:nvSpPr>
          <p:cNvPr id="8" name="Google Shape;99;p3">
            <a:extLst>
              <a:ext uri="{FF2B5EF4-FFF2-40B4-BE49-F238E27FC236}">
                <a16:creationId xmlns:a16="http://schemas.microsoft.com/office/drawing/2014/main" id="{693796AD-A8D9-8A95-0CC9-7DF8D2A7F616}"/>
              </a:ext>
            </a:extLst>
          </p:cNvPr>
          <p:cNvSpPr txBox="1"/>
          <p:nvPr/>
        </p:nvSpPr>
        <p:spPr>
          <a:xfrm>
            <a:off x="239100" y="1178481"/>
            <a:ext cx="6764400" cy="608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600"/>
              <a:buFont typeface="Calibri"/>
              <a:buNone/>
            </a:pPr>
            <a:r>
              <a:rPr lang="en-GB" sz="3600" b="1" dirty="0">
                <a:solidFill>
                  <a:schemeClr val="dk1"/>
                </a:solidFill>
                <a:latin typeface="+mn-lt"/>
                <a:ea typeface="Calibri"/>
                <a:cs typeface="Calibri"/>
                <a:sym typeface="Calibri"/>
              </a:rPr>
              <a:t>What is a portrait?</a:t>
            </a:r>
          </a:p>
          <a:p>
            <a:pPr marL="0" marR="0" lvl="0" indent="0" algn="l" rtl="0">
              <a:lnSpc>
                <a:spcPct val="90000"/>
              </a:lnSpc>
              <a:spcBef>
                <a:spcPts val="0"/>
              </a:spcBef>
              <a:spcAft>
                <a:spcPts val="0"/>
              </a:spcAft>
              <a:buClr>
                <a:schemeClr val="dk1"/>
              </a:buClr>
              <a:buSzPts val="3600"/>
              <a:buFont typeface="Calibri"/>
              <a:buNone/>
            </a:pPr>
            <a:endParaRPr dirty="0">
              <a:latin typeface="+mn-lt"/>
            </a:endParaRPr>
          </a:p>
        </p:txBody>
      </p:sp>
      <p:pic>
        <p:nvPicPr>
          <p:cNvPr id="10" name="Picture 9" descr="A portrait of a person&#10;&#10;Description automatically generated with medium confidence">
            <a:extLst>
              <a:ext uri="{FF2B5EF4-FFF2-40B4-BE49-F238E27FC236}">
                <a16:creationId xmlns:a16="http://schemas.microsoft.com/office/drawing/2014/main" id="{C5C06D6D-E86B-5A9B-EC9E-2DEDD409E36A}"/>
              </a:ext>
            </a:extLst>
          </p:cNvPr>
          <p:cNvPicPr>
            <a:picLocks noChangeAspect="1"/>
          </p:cNvPicPr>
          <p:nvPr/>
        </p:nvPicPr>
        <p:blipFill>
          <a:blip r:embed="rId5"/>
          <a:stretch>
            <a:fillRect/>
          </a:stretch>
        </p:blipFill>
        <p:spPr>
          <a:xfrm>
            <a:off x="3187528" y="2903613"/>
            <a:ext cx="2923299" cy="3007896"/>
          </a:xfrm>
          <a:prstGeom prst="rect">
            <a:avLst/>
          </a:prstGeom>
        </p:spPr>
      </p:pic>
    </p:spTree>
    <p:extLst>
      <p:ext uri="{BB962C8B-B14F-4D97-AF65-F5344CB8AC3E}">
        <p14:creationId xmlns:p14="http://schemas.microsoft.com/office/powerpoint/2010/main" val="1602699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5"/>
          <p:cNvPicPr preferRelativeResize="0"/>
          <p:nvPr/>
        </p:nvPicPr>
        <p:blipFill>
          <a:blip r:embed="rId3">
            <a:alphaModFix/>
          </a:blip>
          <a:stretch>
            <a:fillRect/>
          </a:stretch>
        </p:blipFill>
        <p:spPr>
          <a:xfrm>
            <a:off x="6843489" y="3700871"/>
            <a:ext cx="2065084" cy="2289250"/>
          </a:xfrm>
          <a:prstGeom prst="rect">
            <a:avLst/>
          </a:prstGeom>
          <a:noFill/>
          <a:ln>
            <a:noFill/>
          </a:ln>
        </p:spPr>
      </p:pic>
      <p:sp>
        <p:nvSpPr>
          <p:cNvPr id="107" name="Google Shape;107;p5"/>
          <p:cNvSpPr txBox="1"/>
          <p:nvPr/>
        </p:nvSpPr>
        <p:spPr>
          <a:xfrm>
            <a:off x="273989" y="2243707"/>
            <a:ext cx="6569500" cy="3139291"/>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Clr>
                <a:schemeClr val="dk1"/>
              </a:buClr>
              <a:buSzPts val="2400"/>
              <a:buFont typeface="Calibri"/>
              <a:buAutoNum type="arabicPeriod"/>
            </a:pPr>
            <a:r>
              <a:rPr lang="en-GB" sz="2400" dirty="0">
                <a:solidFill>
                  <a:schemeClr val="dk1"/>
                </a:solidFill>
                <a:latin typeface="+mn-lt"/>
                <a:ea typeface="Calibri"/>
                <a:cs typeface="Calibri"/>
                <a:sym typeface="Calibri"/>
              </a:rPr>
              <a:t>… because they are powerful and rich. </a:t>
            </a:r>
            <a:endParaRPr sz="2400" dirty="0">
              <a:solidFill>
                <a:schemeClr val="dk1"/>
              </a:solidFill>
              <a:latin typeface="+mn-lt"/>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GB" sz="2400" dirty="0">
                <a:solidFill>
                  <a:schemeClr val="dk1"/>
                </a:solidFill>
                <a:latin typeface="+mn-lt"/>
                <a:ea typeface="Calibri"/>
                <a:cs typeface="Calibri"/>
                <a:sym typeface="Calibri"/>
              </a:rPr>
              <a:t>… to show people how important they are.</a:t>
            </a:r>
            <a:endParaRPr sz="2400" dirty="0">
              <a:solidFill>
                <a:schemeClr val="dk1"/>
              </a:solidFill>
              <a:latin typeface="+mn-lt"/>
              <a:ea typeface="Calibri"/>
              <a:cs typeface="Calibri"/>
              <a:sym typeface="Calibri"/>
            </a:endParaRPr>
          </a:p>
          <a:p>
            <a:pPr marL="457200" lvl="0" indent="-381000" algn="l" rtl="0">
              <a:spcBef>
                <a:spcPts val="0"/>
              </a:spcBef>
              <a:spcAft>
                <a:spcPts val="0"/>
              </a:spcAft>
              <a:buClr>
                <a:schemeClr val="dk1"/>
              </a:buClr>
              <a:buSzPts val="2400"/>
              <a:buFont typeface="Calibri"/>
              <a:buAutoNum type="arabicPeriod"/>
            </a:pPr>
            <a:r>
              <a:rPr lang="en-GB" sz="2400" dirty="0">
                <a:solidFill>
                  <a:schemeClr val="dk1"/>
                </a:solidFill>
                <a:latin typeface="+mn-lt"/>
                <a:ea typeface="Calibri"/>
                <a:cs typeface="Calibri"/>
                <a:sym typeface="Calibri"/>
              </a:rPr>
              <a:t>… for people to know what they look like.</a:t>
            </a:r>
            <a:endParaRPr sz="2400" dirty="0">
              <a:solidFill>
                <a:schemeClr val="dk1"/>
              </a:solidFill>
              <a:latin typeface="+mn-lt"/>
              <a:ea typeface="Calibri"/>
              <a:cs typeface="Calibri"/>
              <a:sym typeface="Calibri"/>
            </a:endParaRPr>
          </a:p>
          <a:p>
            <a:pPr marL="0" lvl="0" indent="0" algn="l" rtl="0">
              <a:spcBef>
                <a:spcPts val="0"/>
              </a:spcBef>
              <a:spcAft>
                <a:spcPts val="0"/>
              </a:spcAft>
              <a:buNone/>
            </a:pPr>
            <a:endParaRPr lang="en-GB" sz="2400" dirty="0">
              <a:solidFill>
                <a:schemeClr val="dk1"/>
              </a:solidFill>
              <a:latin typeface="+mn-lt"/>
              <a:ea typeface="Calibri"/>
              <a:cs typeface="Calibri"/>
              <a:sym typeface="Calibri"/>
            </a:endParaRPr>
          </a:p>
          <a:p>
            <a:pPr marL="0" lvl="0" indent="0" algn="l" rtl="0">
              <a:spcBef>
                <a:spcPts val="0"/>
              </a:spcBef>
              <a:spcAft>
                <a:spcPts val="0"/>
              </a:spcAft>
              <a:buNone/>
            </a:pPr>
            <a:endParaRPr sz="2400" dirty="0">
              <a:solidFill>
                <a:schemeClr val="dk1"/>
              </a:solidFill>
              <a:latin typeface="+mn-lt"/>
              <a:ea typeface="Calibri"/>
              <a:cs typeface="Calibri"/>
              <a:sym typeface="Calibri"/>
            </a:endParaRPr>
          </a:p>
          <a:p>
            <a:pPr marL="0" lvl="0" indent="0" algn="l" rtl="0">
              <a:spcBef>
                <a:spcPts val="0"/>
              </a:spcBef>
              <a:spcAft>
                <a:spcPts val="0"/>
              </a:spcAft>
              <a:buNone/>
            </a:pPr>
            <a:r>
              <a:rPr lang="en-GB" sz="2400" dirty="0">
                <a:solidFill>
                  <a:schemeClr val="dk1"/>
                </a:solidFill>
                <a:latin typeface="+mn-lt"/>
                <a:ea typeface="Calibri"/>
                <a:cs typeface="Calibri"/>
                <a:sym typeface="Calibri"/>
              </a:rPr>
              <a:t>Photographs were invented less than 200 years ago – before that kings and queens had to be drawn and painted.</a:t>
            </a:r>
            <a:endParaRPr dirty="0">
              <a:solidFill>
                <a:schemeClr val="dk1"/>
              </a:solidFill>
              <a:latin typeface="+mn-lt"/>
            </a:endParaRPr>
          </a:p>
        </p:txBody>
      </p:sp>
      <p:sp>
        <p:nvSpPr>
          <p:cNvPr id="2" name="Google Shape;99;p3">
            <a:extLst>
              <a:ext uri="{FF2B5EF4-FFF2-40B4-BE49-F238E27FC236}">
                <a16:creationId xmlns:a16="http://schemas.microsoft.com/office/drawing/2014/main" id="{AB4FE504-127B-15C9-8ACB-F04F4CCA1B41}"/>
              </a:ext>
            </a:extLst>
          </p:cNvPr>
          <p:cNvSpPr txBox="1"/>
          <p:nvPr/>
        </p:nvSpPr>
        <p:spPr>
          <a:xfrm>
            <a:off x="273989" y="1179043"/>
            <a:ext cx="8780242" cy="608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2800" b="1" dirty="0">
                <a:solidFill>
                  <a:schemeClr val="dk1"/>
                </a:solidFill>
                <a:latin typeface="+mn-lt"/>
                <a:ea typeface="Calibri"/>
                <a:cs typeface="Calibri"/>
                <a:sym typeface="Calibri"/>
              </a:rPr>
              <a:t>Why do kings and queens have portraits painted?</a:t>
            </a:r>
          </a:p>
          <a:p>
            <a:pPr marL="0" marR="0" lvl="0" indent="0" algn="l" rtl="0">
              <a:lnSpc>
                <a:spcPct val="90000"/>
              </a:lnSpc>
              <a:spcBef>
                <a:spcPts val="0"/>
              </a:spcBef>
              <a:spcAft>
                <a:spcPts val="0"/>
              </a:spcAft>
              <a:buClr>
                <a:schemeClr val="dk1"/>
              </a:buClr>
              <a:buSzPts val="3600"/>
              <a:buFont typeface="Calibri"/>
              <a:buNone/>
            </a:pPr>
            <a:endParaRPr sz="1100" dirty="0">
              <a:latin typeface="+mn-lt"/>
            </a:endParaRPr>
          </a:p>
        </p:txBody>
      </p:sp>
      <p:pic>
        <p:nvPicPr>
          <p:cNvPr id="3" name="Picture 2" descr="A portrait of a person&#10;&#10;Description automatically generated with medium confidence">
            <a:extLst>
              <a:ext uri="{FF2B5EF4-FFF2-40B4-BE49-F238E27FC236}">
                <a16:creationId xmlns:a16="http://schemas.microsoft.com/office/drawing/2014/main" id="{C572223A-412E-0A54-EFB0-4E47F2530C83}"/>
              </a:ext>
            </a:extLst>
          </p:cNvPr>
          <p:cNvPicPr>
            <a:picLocks noChangeAspect="1"/>
          </p:cNvPicPr>
          <p:nvPr/>
        </p:nvPicPr>
        <p:blipFill>
          <a:blip r:embed="rId4"/>
          <a:stretch>
            <a:fillRect/>
          </a:stretch>
        </p:blipFill>
        <p:spPr>
          <a:xfrm>
            <a:off x="6843489" y="1787743"/>
            <a:ext cx="1657981" cy="22106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6"/>
          <p:cNvSpPr txBox="1"/>
          <p:nvPr/>
        </p:nvSpPr>
        <p:spPr>
          <a:xfrm>
            <a:off x="165600" y="1308439"/>
            <a:ext cx="8812800" cy="8325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mn-lt"/>
                <a:ea typeface="Calibri"/>
                <a:cs typeface="Calibri"/>
                <a:sym typeface="Calibri"/>
              </a:rPr>
              <a:t>Some famous Kings and Queens - who are they?</a:t>
            </a:r>
            <a:endParaRPr sz="2800" b="1" dirty="0">
              <a:solidFill>
                <a:schemeClr val="dk1"/>
              </a:solidFill>
              <a:latin typeface="+mn-lt"/>
              <a:ea typeface="Calibri"/>
              <a:cs typeface="Calibri"/>
              <a:sym typeface="Calibri"/>
            </a:endParaRPr>
          </a:p>
          <a:p>
            <a:pPr marL="0" marR="0" lvl="0" indent="0" algn="l" rtl="0">
              <a:lnSpc>
                <a:spcPct val="90000"/>
              </a:lnSpc>
              <a:spcBef>
                <a:spcPts val="1000"/>
              </a:spcBef>
              <a:spcAft>
                <a:spcPts val="0"/>
              </a:spcAft>
              <a:buClr>
                <a:schemeClr val="dk1"/>
              </a:buClr>
              <a:buSzPts val="3600"/>
              <a:buFont typeface="Arial"/>
              <a:buNone/>
            </a:pPr>
            <a:endParaRPr sz="4000" b="1" dirty="0">
              <a:solidFill>
                <a:schemeClr val="dk1"/>
              </a:solidFill>
              <a:latin typeface="+mn-lt"/>
              <a:ea typeface="Calibri"/>
              <a:cs typeface="Calibri"/>
              <a:sym typeface="Calibri"/>
            </a:endParaRPr>
          </a:p>
        </p:txBody>
      </p:sp>
      <p:pic>
        <p:nvPicPr>
          <p:cNvPr id="113" name="Google Shape;113;p6"/>
          <p:cNvPicPr preferRelativeResize="0"/>
          <p:nvPr/>
        </p:nvPicPr>
        <p:blipFill>
          <a:blip r:embed="rId3">
            <a:alphaModFix/>
          </a:blip>
          <a:stretch>
            <a:fillRect/>
          </a:stretch>
        </p:blipFill>
        <p:spPr>
          <a:xfrm>
            <a:off x="596225" y="1849776"/>
            <a:ext cx="2629225" cy="3445600"/>
          </a:xfrm>
          <a:prstGeom prst="rect">
            <a:avLst/>
          </a:prstGeom>
          <a:noFill/>
          <a:ln>
            <a:noFill/>
          </a:ln>
        </p:spPr>
      </p:pic>
      <p:pic>
        <p:nvPicPr>
          <p:cNvPr id="114" name="Google Shape;114;p6"/>
          <p:cNvPicPr preferRelativeResize="0"/>
          <p:nvPr/>
        </p:nvPicPr>
        <p:blipFill>
          <a:blip r:embed="rId4">
            <a:alphaModFix/>
          </a:blip>
          <a:stretch>
            <a:fillRect/>
          </a:stretch>
        </p:blipFill>
        <p:spPr>
          <a:xfrm>
            <a:off x="5946576" y="1849775"/>
            <a:ext cx="2629225" cy="3380429"/>
          </a:xfrm>
          <a:prstGeom prst="rect">
            <a:avLst/>
          </a:prstGeom>
          <a:noFill/>
          <a:ln>
            <a:noFill/>
          </a:ln>
        </p:spPr>
      </p:pic>
      <p:pic>
        <p:nvPicPr>
          <p:cNvPr id="115" name="Google Shape;115;p6"/>
          <p:cNvPicPr preferRelativeResize="0"/>
          <p:nvPr/>
        </p:nvPicPr>
        <p:blipFill>
          <a:blip r:embed="rId5">
            <a:alphaModFix/>
          </a:blip>
          <a:stretch>
            <a:fillRect/>
          </a:stretch>
        </p:blipFill>
        <p:spPr>
          <a:xfrm>
            <a:off x="3322501" y="1849773"/>
            <a:ext cx="2477788" cy="34287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7"/>
          <p:cNvSpPr txBox="1"/>
          <p:nvPr/>
        </p:nvSpPr>
        <p:spPr>
          <a:xfrm>
            <a:off x="168874" y="1244812"/>
            <a:ext cx="8812798" cy="8323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2800"/>
              <a:buFont typeface="Arial"/>
              <a:buNone/>
            </a:pPr>
            <a:r>
              <a:rPr lang="en-GB" sz="2600" b="1" dirty="0">
                <a:solidFill>
                  <a:schemeClr val="dk1"/>
                </a:solidFill>
                <a:latin typeface="+mn-lt"/>
                <a:ea typeface="Calibri"/>
                <a:cs typeface="Calibri"/>
                <a:sym typeface="Calibri"/>
              </a:rPr>
              <a:t>Where might you find a portrait of King Charles III?</a:t>
            </a:r>
            <a:endParaRPr sz="2600" b="1" dirty="0">
              <a:solidFill>
                <a:schemeClr val="dk1"/>
              </a:solidFill>
              <a:latin typeface="+mn-lt"/>
              <a:ea typeface="Calibri"/>
              <a:cs typeface="Calibri"/>
              <a:sym typeface="Calibri"/>
            </a:endParaRPr>
          </a:p>
          <a:p>
            <a:pPr marL="0" marR="0" lvl="0" indent="0" algn="l" rtl="0">
              <a:lnSpc>
                <a:spcPct val="90000"/>
              </a:lnSpc>
              <a:spcBef>
                <a:spcPts val="1000"/>
              </a:spcBef>
              <a:spcAft>
                <a:spcPts val="0"/>
              </a:spcAft>
              <a:buClr>
                <a:schemeClr val="dk1"/>
              </a:buClr>
              <a:buSzPts val="3600"/>
              <a:buFont typeface="Arial"/>
              <a:buNone/>
            </a:pPr>
            <a:endParaRPr sz="3600" b="1" dirty="0">
              <a:solidFill>
                <a:schemeClr val="dk1"/>
              </a:solidFill>
              <a:latin typeface="+mn-lt"/>
              <a:ea typeface="Calibri"/>
              <a:cs typeface="Calibri"/>
              <a:sym typeface="Calibri"/>
            </a:endParaRPr>
          </a:p>
        </p:txBody>
      </p:sp>
      <p:sp>
        <p:nvSpPr>
          <p:cNvPr id="122" name="Google Shape;122;p7"/>
          <p:cNvSpPr txBox="1"/>
          <p:nvPr/>
        </p:nvSpPr>
        <p:spPr>
          <a:xfrm>
            <a:off x="227995" y="1781129"/>
            <a:ext cx="8802081" cy="4195837"/>
          </a:xfrm>
          <a:prstGeom prst="rect">
            <a:avLst/>
          </a:prstGeom>
          <a:noFill/>
          <a:ln>
            <a:noFill/>
          </a:ln>
        </p:spPr>
        <p:txBody>
          <a:bodyPr spcFirstLastPara="1" wrap="square" lIns="91425" tIns="45700" rIns="91425" bIns="45700" anchor="t" anchorCtr="0">
            <a:normAutofit/>
          </a:bodyPr>
          <a:lstStyle/>
          <a:p>
            <a:pPr marL="228600" marR="0" lvl="0" indent="-76200" algn="l" rtl="0">
              <a:lnSpc>
                <a:spcPct val="90000"/>
              </a:lnSpc>
              <a:spcBef>
                <a:spcPts val="0"/>
              </a:spcBef>
              <a:spcAft>
                <a:spcPts val="0"/>
              </a:spcAft>
              <a:buClr>
                <a:schemeClr val="dk1"/>
              </a:buClr>
              <a:buSzPts val="2400"/>
              <a:buFont typeface="Arial"/>
              <a:buNone/>
            </a:pPr>
            <a:endParaRPr sz="2400">
              <a:solidFill>
                <a:schemeClr val="dk1"/>
              </a:solidFill>
              <a:latin typeface="Calibri"/>
              <a:ea typeface="Calibri"/>
              <a:cs typeface="Calibri"/>
              <a:sym typeface="Calibri"/>
            </a:endParaRPr>
          </a:p>
        </p:txBody>
      </p:sp>
      <p:pic>
        <p:nvPicPr>
          <p:cNvPr id="123" name="Google Shape;123;p7"/>
          <p:cNvPicPr preferRelativeResize="0"/>
          <p:nvPr/>
        </p:nvPicPr>
        <p:blipFill>
          <a:blip r:embed="rId3">
            <a:alphaModFix/>
          </a:blip>
          <a:stretch>
            <a:fillRect/>
          </a:stretch>
        </p:blipFill>
        <p:spPr>
          <a:xfrm>
            <a:off x="459197" y="1781125"/>
            <a:ext cx="4112801" cy="3409576"/>
          </a:xfrm>
          <a:prstGeom prst="rect">
            <a:avLst/>
          </a:prstGeom>
          <a:noFill/>
          <a:ln>
            <a:noFill/>
          </a:ln>
        </p:spPr>
      </p:pic>
      <p:pic>
        <p:nvPicPr>
          <p:cNvPr id="124" name="Google Shape;124;p7"/>
          <p:cNvPicPr preferRelativeResize="0"/>
          <p:nvPr/>
        </p:nvPicPr>
        <p:blipFill rotWithShape="1">
          <a:blip r:embed="rId4">
            <a:alphaModFix/>
          </a:blip>
          <a:srcRect l="2361" t="3707" r="3164"/>
          <a:stretch/>
        </p:blipFill>
        <p:spPr>
          <a:xfrm>
            <a:off x="4669150" y="2324850"/>
            <a:ext cx="3885550" cy="32329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4"/>
          <p:cNvPicPr preferRelativeResize="0"/>
          <p:nvPr/>
        </p:nvPicPr>
        <p:blipFill>
          <a:blip r:embed="rId3">
            <a:alphaModFix/>
          </a:blip>
          <a:stretch>
            <a:fillRect/>
          </a:stretch>
        </p:blipFill>
        <p:spPr>
          <a:xfrm>
            <a:off x="2328332" y="1457325"/>
            <a:ext cx="3943350" cy="3943350"/>
          </a:xfrm>
          <a:prstGeom prst="rect">
            <a:avLst/>
          </a:prstGeom>
          <a:noFill/>
          <a:ln>
            <a:noFill/>
          </a:ln>
        </p:spPr>
      </p:pic>
      <p:sp>
        <p:nvSpPr>
          <p:cNvPr id="153" name="Google Shape;153;p4"/>
          <p:cNvSpPr txBox="1"/>
          <p:nvPr/>
        </p:nvSpPr>
        <p:spPr>
          <a:xfrm>
            <a:off x="4572000" y="5021211"/>
            <a:ext cx="4785900"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solidFill>
                  <a:schemeClr val="dk1"/>
                </a:solidFill>
                <a:latin typeface="+mn-lt"/>
                <a:ea typeface="Calibri"/>
                <a:cs typeface="Calibri"/>
                <a:sym typeface="Calibri"/>
              </a:rPr>
              <a:t>What does recycle mean?</a:t>
            </a:r>
            <a:r>
              <a:rPr lang="en-GB" sz="2800" dirty="0">
                <a:solidFill>
                  <a:schemeClr val="dk1"/>
                </a:solidFill>
                <a:latin typeface="+mn-lt"/>
                <a:ea typeface="Calibri"/>
                <a:cs typeface="Calibri"/>
                <a:sym typeface="Calibri"/>
              </a:rPr>
              <a:t>​</a:t>
            </a:r>
            <a:endParaRPr sz="2800" dirty="0">
              <a:latin typeface="+mn-lt"/>
            </a:endParaRPr>
          </a:p>
        </p:txBody>
      </p:sp>
      <p:sp>
        <p:nvSpPr>
          <p:cNvPr id="154" name="Google Shape;154;p4"/>
          <p:cNvSpPr txBox="1"/>
          <p:nvPr/>
        </p:nvSpPr>
        <p:spPr>
          <a:xfrm>
            <a:off x="106650" y="1177205"/>
            <a:ext cx="4951200" cy="20620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chemeClr val="dk1"/>
                </a:solidFill>
                <a:latin typeface="Calibri"/>
                <a:ea typeface="Calibri"/>
                <a:cs typeface="Calibri"/>
                <a:sym typeface="Calibri"/>
              </a:rPr>
              <a:t>What </a:t>
            </a:r>
            <a:r>
              <a:rPr lang="en-GB" sz="2800" b="1" dirty="0">
                <a:solidFill>
                  <a:schemeClr val="dk1"/>
                </a:solidFill>
                <a:latin typeface="+mn-lt"/>
                <a:ea typeface="Calibri"/>
                <a:cs typeface="Calibri"/>
                <a:sym typeface="Calibri"/>
              </a:rPr>
              <a:t>does</a:t>
            </a:r>
            <a:r>
              <a:rPr lang="en-GB" sz="3200" b="1" dirty="0">
                <a:solidFill>
                  <a:schemeClr val="dk1"/>
                </a:solidFill>
                <a:latin typeface="Calibri"/>
                <a:ea typeface="Calibri"/>
                <a:cs typeface="Calibri"/>
                <a:sym typeface="Calibri"/>
              </a:rPr>
              <a:t> reuse mean?</a:t>
            </a: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a:p>
            <a:pPr marL="0" marR="0" lvl="0" indent="0" algn="l" rtl="0">
              <a:spcBef>
                <a:spcPts val="0"/>
              </a:spcBef>
              <a:spcAft>
                <a:spcPts val="0"/>
              </a:spcAft>
              <a:buNone/>
            </a:pPr>
            <a:endParaRPr sz="3200" dirty="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8"/>
          <p:cNvSpPr txBox="1"/>
          <p:nvPr/>
        </p:nvSpPr>
        <p:spPr>
          <a:xfrm>
            <a:off x="206926" y="1138825"/>
            <a:ext cx="893707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chemeClr val="dk1"/>
                </a:solidFill>
                <a:latin typeface="+mn-lt"/>
                <a:ea typeface="Calibri"/>
                <a:cs typeface="Calibri"/>
                <a:sym typeface="Calibri"/>
              </a:rPr>
              <a:t>What needs to be included in your portrait?</a:t>
            </a:r>
            <a:endParaRPr sz="3200" dirty="0">
              <a:solidFill>
                <a:schemeClr val="dk1"/>
              </a:solidFill>
              <a:latin typeface="+mn-lt"/>
              <a:ea typeface="Calibri"/>
              <a:cs typeface="Calibri"/>
              <a:sym typeface="Calibri"/>
            </a:endParaRPr>
          </a:p>
        </p:txBody>
      </p:sp>
      <p:pic>
        <p:nvPicPr>
          <p:cNvPr id="131" name="Google Shape;131;p8"/>
          <p:cNvPicPr preferRelativeResize="0"/>
          <p:nvPr/>
        </p:nvPicPr>
        <p:blipFill>
          <a:blip r:embed="rId3">
            <a:alphaModFix/>
          </a:blip>
          <a:stretch>
            <a:fillRect/>
          </a:stretch>
        </p:blipFill>
        <p:spPr>
          <a:xfrm>
            <a:off x="4724399" y="1865375"/>
            <a:ext cx="3712465" cy="4081237"/>
          </a:xfrm>
          <a:prstGeom prst="rect">
            <a:avLst/>
          </a:prstGeom>
          <a:noFill/>
          <a:ln>
            <a:noFill/>
          </a:ln>
        </p:spPr>
      </p:pic>
      <p:sp>
        <p:nvSpPr>
          <p:cNvPr id="2" name="Google Shape;130;p8">
            <a:extLst>
              <a:ext uri="{FF2B5EF4-FFF2-40B4-BE49-F238E27FC236}">
                <a16:creationId xmlns:a16="http://schemas.microsoft.com/office/drawing/2014/main" id="{BF683890-2991-B44B-38EB-C3A54FF03D5A}"/>
              </a:ext>
            </a:extLst>
          </p:cNvPr>
          <p:cNvSpPr txBox="1"/>
          <p:nvPr/>
        </p:nvSpPr>
        <p:spPr>
          <a:xfrm>
            <a:off x="206927" y="1828521"/>
            <a:ext cx="4365073" cy="4154943"/>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mn-lt"/>
                <a:ea typeface="Calibri"/>
                <a:cs typeface="Calibri"/>
                <a:sym typeface="Calibri"/>
              </a:rPr>
              <a:t>Let's start by having a look in a mirror</a:t>
            </a:r>
          </a:p>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mn-lt"/>
                <a:ea typeface="Calibri"/>
                <a:cs typeface="Calibri"/>
                <a:sym typeface="Calibri"/>
              </a:rPr>
              <a:t>What can you see? Study your face closely! Which materials could be suitable for different features and colours?</a:t>
            </a:r>
            <a:endParaRPr sz="2400" dirty="0">
              <a:solidFill>
                <a:schemeClr val="dk1"/>
              </a:solidFill>
              <a:latin typeface="+mn-lt"/>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endParaRPr sz="2400" dirty="0">
              <a:solidFill>
                <a:schemeClr val="dk1"/>
              </a:solidFill>
              <a:latin typeface="+mn-lt"/>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mn-lt"/>
                <a:ea typeface="Calibri"/>
                <a:cs typeface="Calibri"/>
                <a:sym typeface="Calibri"/>
              </a:rPr>
              <a:t>Can you draw your face?</a:t>
            </a:r>
            <a:endParaRPr sz="2400" dirty="0">
              <a:solidFill>
                <a:schemeClr val="dk1"/>
              </a:solidFill>
              <a:latin typeface="+mn-lt"/>
              <a:ea typeface="Calibri"/>
              <a:cs typeface="Calibri"/>
              <a:sym typeface="Calibri"/>
            </a:endParaRPr>
          </a:p>
          <a:p>
            <a:pPr marL="342900" marR="0" lvl="0" indent="-342900" algn="l" rtl="0">
              <a:spcBef>
                <a:spcPts val="0"/>
              </a:spcBef>
              <a:spcAft>
                <a:spcPts val="0"/>
              </a:spcAft>
              <a:buFont typeface="Arial" panose="020B0604020202020204" pitchFamily="34" charset="0"/>
              <a:buChar char="•"/>
            </a:pPr>
            <a:r>
              <a:rPr lang="en-GB" sz="2400" dirty="0">
                <a:solidFill>
                  <a:schemeClr val="dk1"/>
                </a:solidFill>
                <a:latin typeface="+mn-lt"/>
                <a:ea typeface="Calibri"/>
                <a:cs typeface="Calibri"/>
                <a:sym typeface="Calibri"/>
              </a:rPr>
              <a:t>Can you draw the person next to you?</a:t>
            </a:r>
            <a:endParaRPr sz="2400" dirty="0">
              <a:solidFill>
                <a:schemeClr val="dk1"/>
              </a:solidFill>
              <a:latin typeface="+mn-lt"/>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734</TotalTime>
  <Words>1045</Words>
  <Application>Microsoft Office PowerPoint</Application>
  <PresentationFormat>On-screen Show (4:3)</PresentationFormat>
  <Paragraphs>117</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Noto Sans Symbols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King Charles III look like?</vt:lpstr>
      <vt:lpstr> What could I add to my portrait of King Charles III ?</vt:lpstr>
      <vt:lpstr>King Charles III likes looking after the environment. He thinks it is very important to look after our planet.  You can help by reusing materials to make your portrait as a collage.</vt:lpstr>
      <vt:lpstr>Planning – Where to start?</vt:lpstr>
      <vt:lpstr>Equipment and Resources</vt:lpstr>
      <vt:lpstr>Designing</vt:lpstr>
      <vt:lpstr>Designing</vt:lpstr>
      <vt:lpstr> Let’s get making!⚠</vt:lpstr>
      <vt:lpstr>Want to go bigger? ⚠</vt:lpstr>
      <vt:lpstr>Examples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Attainment in Education Ltd</dc:creator>
  <cp:lastModifiedBy>Holly Margerison-Smith</cp:lastModifiedBy>
  <cp:revision>7</cp:revision>
  <dcterms:created xsi:type="dcterms:W3CDTF">2017-06-28T15:11:57Z</dcterms:created>
  <dcterms:modified xsi:type="dcterms:W3CDTF">2023-04-11T12:57:40Z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0x010100FC24C0A55205844392009C52F105EEBF</vt:lpwstr>
  </property>
  <property fmtid="{D5CDD505-2E9C-101B-9397-08002B2CF9AE}" pid="3" name="Order">
    <vt:r8>7600</vt:r8>
  </property>
  <property fmtid="{D5CDD505-2E9C-101B-9397-08002B2CF9AE}" pid="4" name="_ExtendedDescription">
    <vt:lpwstr/>
  </property>
  <property fmtid="{D5CDD505-2E9C-101B-9397-08002B2CF9AE}" pid="5" name="TriggerFlowInfo">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MediaServiceImageTags">
    <vt:lpwstr/>
  </property>
</Properties>
</file>