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75" r:id="rId4"/>
    <p:sldId id="285" r:id="rId5"/>
    <p:sldId id="261" r:id="rId6"/>
    <p:sldId id="282" r:id="rId7"/>
    <p:sldId id="289" r:id="rId8"/>
    <p:sldId id="298" r:id="rId9"/>
    <p:sldId id="290" r:id="rId10"/>
    <p:sldId id="292" r:id="rId11"/>
    <p:sldId id="291" r:id="rId12"/>
    <p:sldId id="279" r:id="rId13"/>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86536" autoAdjust="0"/>
  </p:normalViewPr>
  <p:slideViewPr>
    <p:cSldViewPr snapToGrid="0" snapToObjects="1">
      <p:cViewPr varScale="1">
        <p:scale>
          <a:sx n="58" d="100"/>
          <a:sy n="58" d="100"/>
        </p:scale>
        <p:origin x="1292" y="36"/>
      </p:cViewPr>
      <p:guideLst>
        <p:guide orient="horz" pos="2160"/>
        <p:guide pos="2880"/>
      </p:guideLst>
    </p:cSldViewPr>
  </p:slideViewPr>
  <p:outlineViewPr>
    <p:cViewPr>
      <p:scale>
        <a:sx n="33" d="100"/>
        <a:sy n="33" d="100"/>
      </p:scale>
      <p:origin x="48" y="2227"/>
    </p:cViewPr>
  </p:outlineViewPr>
  <p:notesTextViewPr>
    <p:cViewPr>
      <p:scale>
        <a:sx n="1" d="1"/>
        <a:sy n="1" d="1"/>
      </p:scale>
      <p:origin x="0" y="0"/>
    </p:cViewPr>
  </p:notesTextViewPr>
  <p:sorterViewPr>
    <p:cViewPr>
      <p:scale>
        <a:sx n="160" d="100"/>
        <a:sy n="160" d="100"/>
      </p:scale>
      <p:origin x="0" y="8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EA3F3DB-661F-4333-A0CB-545784DD0186}" type="datetimeFigureOut">
              <a:rPr lang="en-GB" smtClean="0"/>
              <a:t>11/04/2023</a:t>
            </a:fld>
            <a:endParaRPr lang="en-GB" dirty="0"/>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AD2273-74D6-40EF-A458-75E4AFD88CD9}" type="slidenum">
              <a:rPr lang="en-GB" smtClean="0"/>
              <a:t>‹#›</a:t>
            </a:fld>
            <a:endParaRPr lang="en-GB" dirty="0"/>
          </a:p>
        </p:txBody>
      </p:sp>
    </p:spTree>
    <p:extLst>
      <p:ext uri="{BB962C8B-B14F-4D97-AF65-F5344CB8AC3E}">
        <p14:creationId xmlns:p14="http://schemas.microsoft.com/office/powerpoint/2010/main" val="29547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app=desktop&amp;v=BJimE7w1iS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and discuss the design brief with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Coronation with learners, what this involves and its importance in the United Kingdom.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learners will </a:t>
            </a:r>
            <a:r>
              <a:rPr lang="en-GB" sz="1200" dirty="0"/>
              <a:t>paint rocks with Union Jacks to make a line or paint individual rocks with Red, White and Blue to make a larger flag display for a school entrance or front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done as a short class discussion or as a larger research based activity if learners have access to computers and the internet.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link shows an American flag styled rock garden.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link </a:t>
            </a:r>
            <a:r>
              <a:rPr lang="en-GB" sz="1200" dirty="0">
                <a:hlinkClick r:id="rId3"/>
              </a:rPr>
              <a:t>https://www.youtube.com/watch?app=desktop&amp;v=BJimE7w1iSs</a:t>
            </a:r>
            <a:r>
              <a:rPr lang="en-GB" sz="1200" dirty="0"/>
              <a:t>is a video clip that could be watched to help with ideas.</a:t>
            </a:r>
          </a:p>
          <a:p>
            <a:endParaRPr lang="en-GB" dirty="0"/>
          </a:p>
        </p:txBody>
      </p:sp>
      <p:sp>
        <p:nvSpPr>
          <p:cNvPr id="4" name="Slide Number Placeholder 3"/>
          <p:cNvSpPr>
            <a:spLocks noGrp="1"/>
          </p:cNvSpPr>
          <p:nvPr>
            <p:ph type="sldNum" sz="quarter" idx="10"/>
          </p:nvPr>
        </p:nvSpPr>
        <p:spPr/>
        <p:txBody>
          <a:bodyPr/>
          <a:lstStyle/>
          <a:p>
            <a:fld id="{9FAD2273-74D6-40EF-A458-75E4AFD88CD9}" type="slidenum">
              <a:rPr lang="en-GB" smtClean="0"/>
              <a:t>4</a:t>
            </a:fld>
            <a:endParaRPr lang="en-GB" dirty="0"/>
          </a:p>
        </p:txBody>
      </p:sp>
    </p:spTree>
    <p:extLst>
      <p:ext uri="{BB962C8B-B14F-4D97-AF65-F5344CB8AC3E}">
        <p14:creationId xmlns:p14="http://schemas.microsoft.com/office/powerpoint/2010/main" val="146505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learners can discuss what images might be used and explain their thoughts in a whole group discussion. </a:t>
            </a:r>
          </a:p>
          <a:p>
            <a:r>
              <a:rPr lang="en-GB" sz="1200" dirty="0"/>
              <a:t>Learners could write down their image ideas</a:t>
            </a:r>
            <a:r>
              <a:rPr lang="en-GB" sz="1200"/>
              <a:t>, produce a spider chart </a:t>
            </a:r>
            <a:r>
              <a:rPr lang="en-GB" sz="1200" dirty="0"/>
              <a:t>or </a:t>
            </a:r>
            <a:r>
              <a:rPr lang="en-GB" sz="1200"/>
              <a:t>draw sketches </a:t>
            </a:r>
            <a:r>
              <a:rPr lang="en-GB" sz="1200" dirty="0"/>
              <a:t>if this helps them to plan it out.</a:t>
            </a:r>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258911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could be shown to explain the origins of the UK flag.</a:t>
            </a:r>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139587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308738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or the activity design sheet handout as a template for the stones to be used. </a:t>
            </a:r>
          </a:p>
          <a:p>
            <a:r>
              <a:rPr lang="en-GB" dirty="0"/>
              <a:t>These could be printed on red, white and blue paper so that when cut out they could be arranged to make up the flag or another suitable design.</a:t>
            </a:r>
          </a:p>
        </p:txBody>
      </p:sp>
      <p:sp>
        <p:nvSpPr>
          <p:cNvPr id="4" name="Slide Number Placeholder 3"/>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18636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learners will need to scale their design in order to create a full sized garden display.  </a:t>
            </a:r>
          </a:p>
          <a:p>
            <a:r>
              <a:rPr lang="en-GB" dirty="0"/>
              <a:t>The following slides give a maths activity learners could do to achieve this, or they could be given an appropriate scale by the teacher.</a:t>
            </a:r>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309940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safety requirements when using paint to colour the stones.</a:t>
            </a:r>
          </a:p>
        </p:txBody>
      </p:sp>
      <p:sp>
        <p:nvSpPr>
          <p:cNvPr id="4" name="Slide Number Placeholder 3"/>
          <p:cNvSpPr>
            <a:spLocks noGrp="1"/>
          </p:cNvSpPr>
          <p:nvPr>
            <p:ph type="sldNum" sz="quarter" idx="5"/>
          </p:nvPr>
        </p:nvSpPr>
        <p:spPr/>
        <p:txBody>
          <a:bodyPr/>
          <a:lstStyle/>
          <a:p>
            <a:fld id="{9FAD2273-74D6-40EF-A458-75E4AFD88CD9}" type="slidenum">
              <a:rPr lang="en-GB" smtClean="0"/>
              <a:t>11</a:t>
            </a:fld>
            <a:endParaRPr lang="en-GB" dirty="0"/>
          </a:p>
        </p:txBody>
      </p:sp>
    </p:spTree>
    <p:extLst>
      <p:ext uri="{BB962C8B-B14F-4D97-AF65-F5344CB8AC3E}">
        <p14:creationId xmlns:p14="http://schemas.microsoft.com/office/powerpoint/2010/main" val="18050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933"/>
            <a:ext cx="7886700" cy="6577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pic>
        <p:nvPicPr>
          <p:cNvPr id="7" name="Picture 6" descr="Logo&#10;&#10;Description automatically generated with low confidence">
            <a:extLst>
              <a:ext uri="{FF2B5EF4-FFF2-40B4-BE49-F238E27FC236}">
                <a16:creationId xmlns:a16="http://schemas.microsoft.com/office/drawing/2014/main" id="{25BF5AA7-781A-631F-0207-359CE8A44ADB}"/>
              </a:ext>
            </a:extLst>
          </p:cNvPr>
          <p:cNvPicPr>
            <a:picLocks noChangeAspect="1"/>
          </p:cNvPicPr>
          <p:nvPr userDrawn="1"/>
        </p:nvPicPr>
        <p:blipFill>
          <a:blip r:embed="rId2"/>
          <a:stretch>
            <a:fillRect/>
          </a:stretch>
        </p:blipFill>
        <p:spPr>
          <a:xfrm>
            <a:off x="7829550" y="6176963"/>
            <a:ext cx="1190846" cy="617822"/>
          </a:xfrm>
          <a:prstGeom prst="rect">
            <a:avLst/>
          </a:prstGeom>
        </p:spPr>
      </p:pic>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inselbox.com/american-flag-inspired-rock-garden-a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app=desktop&amp;v=BJimE7w1i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143" y="1178219"/>
            <a:ext cx="8119711" cy="830997"/>
          </a:xfrm>
          <a:prstGeom prst="rect">
            <a:avLst/>
          </a:prstGeom>
          <a:noFill/>
        </p:spPr>
        <p:txBody>
          <a:bodyPr wrap="square" rtlCol="0">
            <a:spAutoFit/>
          </a:bodyPr>
          <a:lstStyle/>
          <a:p>
            <a:pPr algn="ctr"/>
            <a:r>
              <a:rPr lang="en-GB" sz="4800" b="1" dirty="0">
                <a:cs typeface="Arial"/>
              </a:rPr>
              <a:t>Create a stone garden display</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687636" y="5101339"/>
            <a:ext cx="7768726"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Creating a stone garden display for the school entrance to celebrate the coronation of King Charles III</a:t>
            </a:r>
          </a:p>
        </p:txBody>
      </p:sp>
      <p:pic>
        <p:nvPicPr>
          <p:cNvPr id="1026" name="Picture 2" descr="Free Union Jack British illustration and picture">
            <a:extLst>
              <a:ext uri="{FF2B5EF4-FFF2-40B4-BE49-F238E27FC236}">
                <a16:creationId xmlns:a16="http://schemas.microsoft.com/office/drawing/2014/main" id="{5BCF43BC-1F67-BF2D-F04A-A779D1981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039" y="2466217"/>
            <a:ext cx="3733922" cy="2178121"/>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87;p1">
            <a:extLst>
              <a:ext uri="{FF2B5EF4-FFF2-40B4-BE49-F238E27FC236}">
                <a16:creationId xmlns:a16="http://schemas.microsoft.com/office/drawing/2014/main" id="{A96FD732-070A-E5ED-8C0E-D809EDBC6816}"/>
              </a:ext>
            </a:extLst>
          </p:cNvPr>
          <p:cNvPicPr preferRelativeResize="0"/>
          <p:nvPr/>
        </p:nvPicPr>
        <p:blipFill>
          <a:blip r:embed="rId3">
            <a:alphaModFix/>
          </a:blip>
          <a:stretch>
            <a:fillRect/>
          </a:stretch>
        </p:blipFill>
        <p:spPr>
          <a:xfrm>
            <a:off x="6783324" y="2362614"/>
            <a:ext cx="1673038" cy="2337124"/>
          </a:xfrm>
          <a:prstGeom prst="rect">
            <a:avLst/>
          </a:prstGeom>
          <a:noFill/>
          <a:ln>
            <a:noFill/>
          </a:ln>
        </p:spPr>
      </p:pic>
      <p:pic>
        <p:nvPicPr>
          <p:cNvPr id="3" name="Google Shape;87;p1">
            <a:extLst>
              <a:ext uri="{FF2B5EF4-FFF2-40B4-BE49-F238E27FC236}">
                <a16:creationId xmlns:a16="http://schemas.microsoft.com/office/drawing/2014/main" id="{54177682-7888-400A-2D06-09A2AF103816}"/>
              </a:ext>
            </a:extLst>
          </p:cNvPr>
          <p:cNvPicPr preferRelativeResize="0"/>
          <p:nvPr/>
        </p:nvPicPr>
        <p:blipFill>
          <a:blip r:embed="rId3">
            <a:alphaModFix/>
          </a:blip>
          <a:stretch>
            <a:fillRect/>
          </a:stretch>
        </p:blipFill>
        <p:spPr>
          <a:xfrm>
            <a:off x="540383" y="2288591"/>
            <a:ext cx="1673038" cy="2337124"/>
          </a:xfrm>
          <a:prstGeom prst="rect">
            <a:avLst/>
          </a:prstGeom>
          <a:noFill/>
          <a:ln>
            <a:noFill/>
          </a:ln>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9955" y="2388424"/>
            <a:ext cx="5418304" cy="3308880"/>
          </a:xfrm>
        </p:spPr>
        <p:txBody>
          <a:bodyPr>
            <a:normAutofit/>
          </a:bodyPr>
          <a:lstStyle/>
          <a:p>
            <a:r>
              <a:rPr lang="en-GB" sz="2400" dirty="0"/>
              <a:t>Count the number of paper ‘stones’ you used for the design</a:t>
            </a:r>
          </a:p>
          <a:p>
            <a:r>
              <a:rPr lang="en-GB" sz="2400" dirty="0"/>
              <a:t>Multiply this number by the scaling factor</a:t>
            </a:r>
          </a:p>
          <a:p>
            <a:r>
              <a:rPr lang="en-GB" sz="2400" dirty="0"/>
              <a:t>Round the answer up to a whole number</a:t>
            </a:r>
          </a:p>
          <a:p>
            <a:r>
              <a:rPr lang="en-GB" sz="2400" dirty="0"/>
              <a:t>The answer is the number of real stones you will need to make the big display</a:t>
            </a:r>
          </a:p>
        </p:txBody>
      </p:sp>
      <p:pic>
        <p:nvPicPr>
          <p:cNvPr id="3" name="Picture 4">
            <a:extLst>
              <a:ext uri="{FF2B5EF4-FFF2-40B4-BE49-F238E27FC236}">
                <a16:creationId xmlns:a16="http://schemas.microsoft.com/office/drawing/2014/main" id="{A95CD46E-D965-C1D7-3A9A-9C8C8E808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777" y="2144890"/>
            <a:ext cx="2404667" cy="165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Ruler, Geometry, Measuring, Inches">
            <a:extLst>
              <a:ext uri="{FF2B5EF4-FFF2-40B4-BE49-F238E27FC236}">
                <a16:creationId xmlns:a16="http://schemas.microsoft.com/office/drawing/2014/main" id="{55C00755-9A54-B78A-22EF-ACE737667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77" y="4042864"/>
            <a:ext cx="2573867" cy="128693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9D6EEF6-B8BD-2C64-5620-8C9928AF25BD}"/>
              </a:ext>
            </a:extLst>
          </p:cNvPr>
          <p:cNvSpPr>
            <a:spLocks noGrp="1"/>
          </p:cNvSpPr>
          <p:nvPr>
            <p:ph type="title"/>
          </p:nvPr>
        </p:nvSpPr>
        <p:spPr>
          <a:xfrm>
            <a:off x="263526" y="1365664"/>
            <a:ext cx="8445918" cy="657756"/>
          </a:xfrm>
        </p:spPr>
        <p:txBody>
          <a:bodyPr>
            <a:noAutofit/>
          </a:bodyPr>
          <a:lstStyle/>
          <a:p>
            <a:r>
              <a:rPr lang="en-GB" sz="3600" b="1" dirty="0">
                <a:latin typeface="+mn-lt"/>
              </a:rPr>
              <a:t>Scaling up: calculating the number of stones needed, part 2</a:t>
            </a:r>
          </a:p>
        </p:txBody>
      </p:sp>
    </p:spTree>
    <p:extLst>
      <p:ext uri="{BB962C8B-B14F-4D97-AF65-F5344CB8AC3E}">
        <p14:creationId xmlns:p14="http://schemas.microsoft.com/office/powerpoint/2010/main" val="279593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4600" y="2012287"/>
            <a:ext cx="5130800" cy="4029740"/>
          </a:xfrm>
        </p:spPr>
        <p:txBody>
          <a:bodyPr>
            <a:normAutofit/>
          </a:bodyPr>
          <a:lstStyle/>
          <a:p>
            <a:r>
              <a:rPr lang="en-GB" sz="2400" dirty="0"/>
              <a:t>Paint can be messy</a:t>
            </a:r>
          </a:p>
          <a:p>
            <a:r>
              <a:rPr lang="en-GB" sz="2400" dirty="0"/>
              <a:t>Paint looks great on the thing you are colouring</a:t>
            </a:r>
          </a:p>
          <a:p>
            <a:pPr marL="0" indent="0">
              <a:buNone/>
            </a:pPr>
            <a:r>
              <a:rPr lang="en-GB" sz="2400" dirty="0"/>
              <a:t>BUT</a:t>
            </a:r>
          </a:p>
          <a:p>
            <a:r>
              <a:rPr lang="en-GB" sz="2400" dirty="0"/>
              <a:t>Not great on your clothes, hands, face, the floor or the furniture</a:t>
            </a:r>
          </a:p>
          <a:p>
            <a:r>
              <a:rPr lang="en-GB" sz="2400" dirty="0"/>
              <a:t>Take care, use gloves and wash your hands afterwards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77351"/>
            <a:ext cx="3107267" cy="402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E1329F7-F32A-301D-6C75-13FDCF6CBB67}"/>
              </a:ext>
            </a:extLst>
          </p:cNvPr>
          <p:cNvSpPr txBox="1"/>
          <p:nvPr/>
        </p:nvSpPr>
        <p:spPr>
          <a:xfrm>
            <a:off x="5238370" y="1368399"/>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26352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Being safe when painting</a:t>
            </a:r>
          </a:p>
        </p:txBody>
      </p:sp>
    </p:spTree>
    <p:extLst>
      <p:ext uri="{BB962C8B-B14F-4D97-AF65-F5344CB8AC3E}">
        <p14:creationId xmlns:p14="http://schemas.microsoft.com/office/powerpoint/2010/main" val="180200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37" y="1955059"/>
            <a:ext cx="8408276" cy="3625934"/>
          </a:xfrm>
        </p:spPr>
        <p:txBody>
          <a:bodyPr>
            <a:normAutofit/>
          </a:bodyPr>
          <a:lstStyle/>
          <a:p>
            <a:r>
              <a:rPr lang="en-GB" sz="2400" dirty="0"/>
              <a:t>Create a border around the display</a:t>
            </a:r>
          </a:p>
          <a:p>
            <a:r>
              <a:rPr lang="en-GB" sz="2400" dirty="0"/>
              <a:t>Include flowers and plants in the design to make the display look even better</a:t>
            </a:r>
          </a:p>
          <a:p>
            <a:r>
              <a:rPr lang="en-GB" sz="2400" dirty="0"/>
              <a:t>Design a new flag that would represent the whole of the United Kingdom</a:t>
            </a:r>
          </a:p>
          <a:p>
            <a:endParaRPr lang="en-GB" sz="2400" dirty="0"/>
          </a:p>
        </p:txBody>
      </p:sp>
      <p:sp>
        <p:nvSpPr>
          <p:cNvPr id="6" name="Title 1">
            <a:extLst>
              <a:ext uri="{FF2B5EF4-FFF2-40B4-BE49-F238E27FC236}">
                <a16:creationId xmlns:a16="http://schemas.microsoft.com/office/drawing/2014/main" id="{E91C4E0F-B9C8-EEAB-CB04-DEA93A5F7182}"/>
              </a:ext>
            </a:extLst>
          </p:cNvPr>
          <p:cNvSpPr txBox="1">
            <a:spLocks/>
          </p:cNvSpPr>
          <p:nvPr/>
        </p:nvSpPr>
        <p:spPr>
          <a:xfrm>
            <a:off x="231037" y="1154621"/>
            <a:ext cx="2154811"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Extension</a:t>
            </a:r>
          </a:p>
        </p:txBody>
      </p:sp>
    </p:spTree>
    <p:extLst>
      <p:ext uri="{BB962C8B-B14F-4D97-AF65-F5344CB8AC3E}">
        <p14:creationId xmlns:p14="http://schemas.microsoft.com/office/powerpoint/2010/main" val="10253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1917727"/>
            <a:ext cx="7122444"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coronation of King Charles III will take place on Saturday 6 May 2023</a:t>
            </a:r>
          </a:p>
          <a:p>
            <a:pPr marL="342900" indent="-342900">
              <a:buFont typeface="Arial" panose="020B0604020202020204" pitchFamily="34" charset="0"/>
              <a:buChar char="•"/>
            </a:pPr>
            <a:r>
              <a:rPr lang="en-GB" sz="2400" dirty="0">
                <a:cs typeface="Arial" panose="020B0604020202020204" pitchFamily="34" charset="0"/>
              </a:rPr>
              <a:t>There will be a bank holiday on Monday 8 May</a:t>
            </a:r>
          </a:p>
          <a:p>
            <a:pPr marL="342900" indent="-342900">
              <a:buFont typeface="Arial" panose="020B0604020202020204" pitchFamily="34" charset="0"/>
              <a:buChar char="•"/>
            </a:pPr>
            <a:r>
              <a:rPr lang="en-GB" sz="2400" dirty="0">
                <a:cs typeface="Arial" panose="020B0604020202020204" pitchFamily="34" charset="0"/>
              </a:rPr>
              <a:t>Lots of public events will take place to celebrate this historic occasion</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Your task is to create a stone garden decoration for the entrance to your school to celebrate the Coronation</a:t>
            </a:r>
          </a:p>
          <a:p>
            <a:pPr marL="342900" indent="-342900">
              <a:buFont typeface="Arial" panose="020B0604020202020204" pitchFamily="34" charset="0"/>
              <a:buChar char="•"/>
            </a:pPr>
            <a:r>
              <a:rPr lang="en-GB" sz="2400" dirty="0">
                <a:cs typeface="Arial" panose="020B0604020202020204" pitchFamily="34" charset="0"/>
              </a:rPr>
              <a:t>Don’t forget to use your imagination!</a:t>
            </a:r>
          </a:p>
        </p:txBody>
      </p:sp>
      <p:pic>
        <p:nvPicPr>
          <p:cNvPr id="2" name="Picture 4" descr="Crown, King, Emperor, Royal, Royalty">
            <a:extLst>
              <a:ext uri="{FF2B5EF4-FFF2-40B4-BE49-F238E27FC236}">
                <a16:creationId xmlns:a16="http://schemas.microsoft.com/office/drawing/2014/main" id="{102274E8-F074-982C-D78F-989B0E918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831" y="4555689"/>
            <a:ext cx="1520257" cy="127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B0AA5D-B686-2448-8CA4-CD1714037F22}"/>
              </a:ext>
            </a:extLst>
          </p:cNvPr>
          <p:cNvSpPr>
            <a:spLocks noGrp="1"/>
          </p:cNvSpPr>
          <p:nvPr>
            <p:ph type="title"/>
          </p:nvPr>
        </p:nvSpPr>
        <p:spPr>
          <a:xfrm>
            <a:off x="231037" y="1154621"/>
            <a:ext cx="301698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a:t>
            </a:r>
          </a:p>
        </p:txBody>
      </p:sp>
      <p:sp>
        <p:nvSpPr>
          <p:cNvPr id="12" name="TextBox 11">
            <a:extLst>
              <a:ext uri="{FF2B5EF4-FFF2-40B4-BE49-F238E27FC236}">
                <a16:creationId xmlns:a16="http://schemas.microsoft.com/office/drawing/2014/main" id="{003E3B95-0557-2C98-2094-C87F216AD62B}"/>
              </a:ext>
            </a:extLst>
          </p:cNvPr>
          <p:cNvSpPr txBox="1"/>
          <p:nvPr/>
        </p:nvSpPr>
        <p:spPr>
          <a:xfrm>
            <a:off x="231037" y="1835140"/>
            <a:ext cx="8477111" cy="323165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Look at examples of existing rock display designs</a:t>
            </a:r>
          </a:p>
          <a:p>
            <a:pPr marL="342900" indent="-342900">
              <a:buFont typeface="Arial" panose="020B0604020202020204" pitchFamily="34" charset="0"/>
              <a:buChar char="•"/>
            </a:pPr>
            <a:r>
              <a:rPr lang="en-GB" sz="2400" dirty="0">
                <a:cs typeface="Arial" panose="020B0604020202020204" pitchFamily="34" charset="0"/>
              </a:rPr>
              <a:t>What is good about them and what could be done better?</a:t>
            </a:r>
          </a:p>
          <a:p>
            <a:pPr marL="342900" indent="-342900">
              <a:buFont typeface="Arial" panose="020B0604020202020204" pitchFamily="34" charset="0"/>
              <a:buChar char="•"/>
            </a:pPr>
            <a:endParaRPr lang="en-GB" sz="2400" dirty="0">
              <a:cs typeface="Arial" panose="020B0604020202020204" pitchFamily="34" charset="0"/>
            </a:endParaRPr>
          </a:p>
          <a:p>
            <a:r>
              <a:rPr lang="en-GB" sz="2400" dirty="0">
                <a:cs typeface="Arial" panose="020B0604020202020204" pitchFamily="34" charset="0"/>
              </a:rPr>
              <a:t>Links to help:</a:t>
            </a:r>
          </a:p>
          <a:p>
            <a:endParaRPr lang="en-GB" sz="2400" dirty="0">
              <a:cs typeface="Arial" panose="020B0604020202020204" pitchFamily="34" charset="0"/>
            </a:endParaRPr>
          </a:p>
          <a:p>
            <a:pPr marL="342900" indent="-342900">
              <a:buFont typeface="Arial" panose="020B0604020202020204" pitchFamily="34" charset="0"/>
              <a:buChar char="•"/>
            </a:pPr>
            <a:r>
              <a:rPr lang="en-GB" sz="2000" dirty="0">
                <a:hlinkClick r:id="rId3"/>
              </a:rPr>
              <a:t>https://www.tinselbox.com/american-flag-inspired-rock-garden-art/</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hlinkClick r:id="rId4"/>
              </a:rPr>
              <a:t>https://www.youtube.com/watch?app=desktop&amp;v=BJimE7w1iSs</a:t>
            </a:r>
            <a:endParaRPr lang="en-GB" sz="20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90513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2305" y="1094171"/>
            <a:ext cx="8228161" cy="832399"/>
          </a:xfrm>
          <a:prstGeom prst="rect">
            <a:avLst/>
          </a:prstGeom>
        </p:spPr>
        <p:txBody>
          <a:bodyPr vert="horz" lIns="91440" tIns="45720" rIns="91440" bIns="45720" rtlCol="0" anchor="ctr">
            <a:normAutofit/>
          </a:bodyPr>
          <a:lstStyle>
            <a:lvl1pPr>
              <a:lnSpc>
                <a:spcPct val="90000"/>
              </a:lnSpc>
              <a:spcBef>
                <a:spcPts val="1000"/>
              </a:spcBef>
              <a:buFont typeface="Arial" panose="020B0604020202020204" pitchFamily="34" charset="0"/>
              <a:buNone/>
              <a:defRPr sz="3600" b="1"/>
            </a:lvl1pPr>
          </a:lstStyle>
          <a:p>
            <a:r>
              <a:rPr lang="en-GB"/>
              <a:t>What do we need?</a:t>
            </a:r>
            <a:endParaRPr lang="en-GB" dirty="0"/>
          </a:p>
        </p:txBody>
      </p:sp>
      <p:sp>
        <p:nvSpPr>
          <p:cNvPr id="6" name="Content Placeholder 2"/>
          <p:cNvSpPr txBox="1">
            <a:spLocks/>
          </p:cNvSpPr>
          <p:nvPr/>
        </p:nvSpPr>
        <p:spPr>
          <a:xfrm>
            <a:off x="162305" y="1923748"/>
            <a:ext cx="8819390" cy="281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Most of the garden will be made using painted stones</a:t>
            </a:r>
          </a:p>
          <a:p>
            <a:r>
              <a:rPr lang="en-GB" sz="2400"/>
              <a:t>You need to think about the images that will be created with them</a:t>
            </a:r>
          </a:p>
          <a:p>
            <a:r>
              <a:rPr lang="en-GB" sz="2400"/>
              <a:t>You could create a crown, a Union flag or something else that suits your school</a:t>
            </a:r>
            <a:endParaRPr lang="en-GB" sz="2400" dirty="0"/>
          </a:p>
        </p:txBody>
      </p:sp>
      <p:pic>
        <p:nvPicPr>
          <p:cNvPr id="2" name="Picture 5">
            <a:extLst>
              <a:ext uri="{FF2B5EF4-FFF2-40B4-BE49-F238E27FC236}">
                <a16:creationId xmlns:a16="http://schemas.microsoft.com/office/drawing/2014/main" id="{9DB84170-B209-A020-0DEE-F5C6C62FC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752" y="4269392"/>
            <a:ext cx="2015649" cy="160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extLst>
              <a:ext uri="{FF2B5EF4-FFF2-40B4-BE49-F238E27FC236}">
                <a16:creationId xmlns:a16="http://schemas.microsoft.com/office/drawing/2014/main" id="{F518F332-CD1C-C2BF-3017-E1DADE38E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98" y="3921542"/>
            <a:ext cx="2048650" cy="102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oogle Shape;87;p1">
            <a:extLst>
              <a:ext uri="{FF2B5EF4-FFF2-40B4-BE49-F238E27FC236}">
                <a16:creationId xmlns:a16="http://schemas.microsoft.com/office/drawing/2014/main" id="{35763DEC-AD6C-F022-3BF9-028A4C65813C}"/>
              </a:ext>
            </a:extLst>
          </p:cNvPr>
          <p:cNvPicPr preferRelativeResize="0"/>
          <p:nvPr/>
        </p:nvPicPr>
        <p:blipFill>
          <a:blip r:embed="rId5">
            <a:alphaModFix/>
          </a:blip>
          <a:stretch>
            <a:fillRect/>
          </a:stretch>
        </p:blipFill>
        <p:spPr>
          <a:xfrm>
            <a:off x="7083851" y="3572771"/>
            <a:ext cx="1673038" cy="2337124"/>
          </a:xfrm>
          <a:prstGeom prst="rect">
            <a:avLst/>
          </a:prstGeom>
          <a:noFill/>
          <a:ln>
            <a:noFill/>
          </a:ln>
        </p:spPr>
      </p:pic>
      <p:pic>
        <p:nvPicPr>
          <p:cNvPr id="7" name="Picture 7">
            <a:extLst>
              <a:ext uri="{FF2B5EF4-FFF2-40B4-BE49-F238E27FC236}">
                <a16:creationId xmlns:a16="http://schemas.microsoft.com/office/drawing/2014/main" id="{4A1E29A8-2735-CE69-BCE3-17913B748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04" y="3793093"/>
            <a:ext cx="2219644" cy="184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66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299" y="1863099"/>
            <a:ext cx="6323682" cy="4013315"/>
          </a:xfrm>
        </p:spPr>
        <p:txBody>
          <a:bodyPr>
            <a:normAutofit lnSpcReduction="10000"/>
          </a:bodyPr>
          <a:lstStyle/>
          <a:p>
            <a:pPr marL="0" indent="0">
              <a:buNone/>
            </a:pPr>
            <a:r>
              <a:rPr lang="en-GB" sz="2400" dirty="0"/>
              <a:t>The Union Jack is made up of flags from three of the countries in the United Kingdom:</a:t>
            </a:r>
          </a:p>
          <a:p>
            <a:r>
              <a:rPr lang="en-GB" sz="2400" dirty="0"/>
              <a:t>Scotland - St Andrew</a:t>
            </a:r>
          </a:p>
          <a:p>
            <a:r>
              <a:rPr lang="en-GB" sz="2400" dirty="0"/>
              <a:t>Ireland - St Patrick</a:t>
            </a:r>
          </a:p>
          <a:p>
            <a:r>
              <a:rPr lang="en-GB" sz="2400" dirty="0"/>
              <a:t>England - St George</a:t>
            </a:r>
          </a:p>
          <a:p>
            <a:endParaRPr lang="en-GB" sz="2400" dirty="0"/>
          </a:p>
          <a:p>
            <a:r>
              <a:rPr lang="en-GB" sz="2400" dirty="0"/>
              <a:t>All three are laid on top of each other to make the UK flag</a:t>
            </a:r>
          </a:p>
          <a:p>
            <a:r>
              <a:rPr lang="en-GB" sz="2400" dirty="0"/>
              <a:t>Wales is not shown on the Union Jack – why do you think this 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609" y="1213656"/>
            <a:ext cx="2038123" cy="12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180" y="2844582"/>
            <a:ext cx="1995551" cy="119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151" y="4496919"/>
            <a:ext cx="1944581" cy="123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3676" y="2432413"/>
            <a:ext cx="1829988" cy="369332"/>
          </a:xfrm>
          <a:prstGeom prst="rect">
            <a:avLst/>
          </a:prstGeom>
          <a:noFill/>
        </p:spPr>
        <p:txBody>
          <a:bodyPr wrap="none" rtlCol="0">
            <a:spAutoFit/>
          </a:bodyPr>
          <a:lstStyle/>
          <a:p>
            <a:pPr algn="ctr"/>
            <a:r>
              <a:rPr lang="en-GB" dirty="0"/>
              <a:t>Flag of St Andrew</a:t>
            </a:r>
          </a:p>
        </p:txBody>
      </p:sp>
      <p:sp>
        <p:nvSpPr>
          <p:cNvPr id="8" name="TextBox 7"/>
          <p:cNvSpPr txBox="1"/>
          <p:nvPr/>
        </p:nvSpPr>
        <p:spPr>
          <a:xfrm>
            <a:off x="7104493" y="4041913"/>
            <a:ext cx="1730923" cy="369332"/>
          </a:xfrm>
          <a:prstGeom prst="rect">
            <a:avLst/>
          </a:prstGeom>
          <a:noFill/>
        </p:spPr>
        <p:txBody>
          <a:bodyPr wrap="none" rtlCol="0">
            <a:spAutoFit/>
          </a:bodyPr>
          <a:lstStyle/>
          <a:p>
            <a:pPr algn="ctr"/>
            <a:r>
              <a:rPr lang="en-GB" dirty="0"/>
              <a:t>Flag of St Patrick</a:t>
            </a:r>
          </a:p>
        </p:txBody>
      </p:sp>
      <p:sp>
        <p:nvSpPr>
          <p:cNvPr id="9" name="TextBox 8"/>
          <p:cNvSpPr txBox="1"/>
          <p:nvPr/>
        </p:nvSpPr>
        <p:spPr>
          <a:xfrm>
            <a:off x="7105742" y="5732538"/>
            <a:ext cx="1779398" cy="369332"/>
          </a:xfrm>
          <a:prstGeom prst="rect">
            <a:avLst/>
          </a:prstGeom>
          <a:noFill/>
        </p:spPr>
        <p:txBody>
          <a:bodyPr wrap="none" rtlCol="0">
            <a:spAutoFit/>
          </a:bodyPr>
          <a:lstStyle/>
          <a:p>
            <a:pPr algn="ctr"/>
            <a:r>
              <a:rPr lang="en-GB" dirty="0"/>
              <a:t>Flag of St George</a:t>
            </a:r>
          </a:p>
        </p:txBody>
      </p:sp>
      <p:sp>
        <p:nvSpPr>
          <p:cNvPr id="7" name="Title 1">
            <a:extLst>
              <a:ext uri="{FF2B5EF4-FFF2-40B4-BE49-F238E27FC236}">
                <a16:creationId xmlns:a16="http://schemas.microsoft.com/office/drawing/2014/main" id="{5750A0AE-7FA8-4AA8-2BD7-8E82B014FA61}"/>
              </a:ext>
            </a:extLst>
          </p:cNvPr>
          <p:cNvSpPr txBox="1">
            <a:spLocks/>
          </p:cNvSpPr>
          <p:nvPr/>
        </p:nvSpPr>
        <p:spPr>
          <a:xfrm>
            <a:off x="231354" y="1049097"/>
            <a:ext cx="4905090" cy="832399"/>
          </a:xfrm>
          <a:prstGeom prst="rect">
            <a:avLst/>
          </a:prstGeom>
        </p:spPr>
        <p:txBody>
          <a:bodyPr vert="horz" lIns="91440" tIns="45720" rIns="91440" bIns="45720" rtlCol="0" anchor="ctr">
            <a:normAutofit/>
          </a:bodyPr>
          <a:lstStyle>
            <a:lvl1pPr>
              <a:lnSpc>
                <a:spcPct val="90000"/>
              </a:lnSpc>
              <a:spcBef>
                <a:spcPts val="1000"/>
              </a:spcBef>
              <a:buFont typeface="Arial" panose="020B0604020202020204" pitchFamily="34" charset="0"/>
              <a:buNone/>
              <a:defRPr sz="3600" b="1"/>
            </a:lvl1pPr>
          </a:lstStyle>
          <a:p>
            <a:r>
              <a:rPr lang="en-GB" dirty="0"/>
              <a:t>The Union Jack flag</a:t>
            </a:r>
          </a:p>
        </p:txBody>
      </p:sp>
    </p:spTree>
    <p:extLst>
      <p:ext uri="{BB962C8B-B14F-4D97-AF65-F5344CB8AC3E}">
        <p14:creationId xmlns:p14="http://schemas.microsoft.com/office/powerpoint/2010/main" val="318978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864" y="5630012"/>
            <a:ext cx="7886700" cy="657756"/>
          </a:xfrm>
        </p:spPr>
        <p:txBody>
          <a:bodyPr>
            <a:normAutofit/>
          </a:bodyPr>
          <a:lstStyle/>
          <a:p>
            <a:pPr marL="0" indent="0">
              <a:buNone/>
            </a:pPr>
            <a:r>
              <a:rPr lang="en-GB" sz="2400" dirty="0"/>
              <a:t>Use this to help you lay out the Union Flag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64" y="1216427"/>
            <a:ext cx="8561980" cy="42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9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9F8B558-9BF1-13AA-9E96-B4E583EF2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51" y="2107096"/>
            <a:ext cx="5440098" cy="377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576551F9-CDBF-2BA2-CC4E-F125A29F6725}"/>
              </a:ext>
            </a:extLst>
          </p:cNvPr>
          <p:cNvSpPr>
            <a:spLocks noGrp="1"/>
          </p:cNvSpPr>
          <p:nvPr>
            <p:ph type="title"/>
          </p:nvPr>
        </p:nvSpPr>
        <p:spPr>
          <a:xfrm>
            <a:off x="263526" y="1202881"/>
            <a:ext cx="8445918" cy="657756"/>
          </a:xfrm>
        </p:spPr>
        <p:txBody>
          <a:bodyPr>
            <a:noAutofit/>
          </a:bodyPr>
          <a:lstStyle/>
          <a:p>
            <a:r>
              <a:rPr lang="en-GB" sz="3600" b="1" dirty="0">
                <a:latin typeface="+mn-lt"/>
              </a:rPr>
              <a:t>Creating your design</a:t>
            </a:r>
          </a:p>
        </p:txBody>
      </p:sp>
    </p:spTree>
    <p:extLst>
      <p:ext uri="{BB962C8B-B14F-4D97-AF65-F5344CB8AC3E}">
        <p14:creationId xmlns:p14="http://schemas.microsoft.com/office/powerpoint/2010/main" val="102730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6" y="1330942"/>
            <a:ext cx="8445918" cy="657756"/>
          </a:xfrm>
        </p:spPr>
        <p:txBody>
          <a:bodyPr>
            <a:noAutofit/>
          </a:bodyPr>
          <a:lstStyle/>
          <a:p>
            <a:r>
              <a:rPr lang="en-GB" sz="3600" b="1" dirty="0">
                <a:latin typeface="+mn-lt"/>
              </a:rPr>
              <a:t>Scaling up: calculating the number of stones needed, part 1</a:t>
            </a:r>
          </a:p>
        </p:txBody>
      </p:sp>
      <p:sp>
        <p:nvSpPr>
          <p:cNvPr id="4" name="Content Placeholder 3"/>
          <p:cNvSpPr>
            <a:spLocks noGrp="1"/>
          </p:cNvSpPr>
          <p:nvPr>
            <p:ph idx="1"/>
          </p:nvPr>
        </p:nvSpPr>
        <p:spPr>
          <a:xfrm>
            <a:off x="349955" y="2304368"/>
            <a:ext cx="5610578" cy="3615879"/>
          </a:xfrm>
        </p:spPr>
        <p:txBody>
          <a:bodyPr>
            <a:normAutofit/>
          </a:bodyPr>
          <a:lstStyle/>
          <a:p>
            <a:r>
              <a:rPr lang="en-GB" sz="2400" dirty="0"/>
              <a:t>Measure the width of the paper design This is Width_1</a:t>
            </a:r>
          </a:p>
          <a:p>
            <a:r>
              <a:rPr lang="en-GB" sz="2400" dirty="0"/>
              <a:t>Measure the width of the area to be covered. This is Width_2</a:t>
            </a:r>
          </a:p>
          <a:p>
            <a:r>
              <a:rPr lang="en-GB" sz="2400" dirty="0"/>
              <a:t>Use the same units to measure the two widths! </a:t>
            </a:r>
          </a:p>
          <a:p>
            <a:r>
              <a:rPr lang="en-GB" sz="2400" dirty="0"/>
              <a:t>Divide Width_2 by Width_1</a:t>
            </a:r>
          </a:p>
          <a:p>
            <a:r>
              <a:rPr lang="en-GB" sz="2400" dirty="0"/>
              <a:t>The result is the scaling factor, 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77" y="2144890"/>
            <a:ext cx="2404667" cy="165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uler, Geometry, Measuring, Inches">
            <a:extLst>
              <a:ext uri="{FF2B5EF4-FFF2-40B4-BE49-F238E27FC236}">
                <a16:creationId xmlns:a16="http://schemas.microsoft.com/office/drawing/2014/main" id="{24CEB1EC-A004-BE1E-DCA9-C8B8EFDC6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178" y="4112308"/>
            <a:ext cx="2573867" cy="128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47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106</TotalTime>
  <Words>892</Words>
  <Application>Microsoft Office PowerPoint</Application>
  <PresentationFormat>On-screen Show (4:3)</PresentationFormat>
  <Paragraphs>89</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PowerPoint Presentation</vt:lpstr>
      <vt:lpstr>PowerPoint Presentation</vt:lpstr>
      <vt:lpstr>Design brief</vt:lpstr>
      <vt:lpstr>Starter</vt:lpstr>
      <vt:lpstr>PowerPoint Presentation</vt:lpstr>
      <vt:lpstr>PowerPoint Presentation</vt:lpstr>
      <vt:lpstr>PowerPoint Presentation</vt:lpstr>
      <vt:lpstr>Creating your design</vt:lpstr>
      <vt:lpstr>Scaling up: calculating the number of stones needed, part 1</vt:lpstr>
      <vt:lpstr>Scaling up: calculating the number of stones needed, part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an entrance presentation</dc:title>
  <dc:creator>Attainment in Education Ltd</dc:creator>
  <cp:lastModifiedBy>Holly Margerison-Smith</cp:lastModifiedBy>
  <cp:revision>105</cp:revision>
  <cp:lastPrinted>2022-03-29T15:10:40Z</cp:lastPrinted>
  <dcterms:created xsi:type="dcterms:W3CDTF">2017-06-28T15:11:57Z</dcterms:created>
  <dcterms:modified xsi:type="dcterms:W3CDTF">2023-04-11T14:00:59Z</dcterms:modified>
</cp:coreProperties>
</file>