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9" r:id="rId2"/>
    <p:sldId id="260" r:id="rId3"/>
    <p:sldId id="275" r:id="rId4"/>
    <p:sldId id="276" r:id="rId5"/>
    <p:sldId id="277" r:id="rId6"/>
    <p:sldId id="278" r:id="rId7"/>
    <p:sldId id="271" r:id="rId8"/>
    <p:sldId id="274" r:id="rId9"/>
    <p:sldId id="272" r:id="rId10"/>
    <p:sldId id="279" r:id="rId11"/>
    <p:sldId id="280" r:id="rId12"/>
    <p:sldId id="281" r:id="rId13"/>
    <p:sldId id="282" r:id="rId14"/>
    <p:sldId id="269" r:id="rId15"/>
    <p:sldId id="283" r:id="rId16"/>
    <p:sldId id="28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5"/>
    <p:restoredTop sz="84867" autoAdjust="0"/>
  </p:normalViewPr>
  <p:slideViewPr>
    <p:cSldViewPr snapToGrid="0" snapToObjects="1">
      <p:cViewPr varScale="1">
        <p:scale>
          <a:sx n="71" d="100"/>
          <a:sy n="71" d="100"/>
        </p:scale>
        <p:origin x="2814"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7F889-9E18-41E6-8973-F6D11122191D}" type="datetimeFigureOut">
              <a:rPr lang="en-GB" smtClean="0"/>
              <a:t>12/04/2023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FA728-7C25-4CCC-8013-DCE6384EC718}" type="slidenum">
              <a:rPr lang="en-GB" smtClean="0"/>
              <a:t>‹#›</a:t>
            </a:fld>
            <a:endParaRPr lang="en-GB"/>
          </a:p>
        </p:txBody>
      </p:sp>
    </p:spTree>
    <p:extLst>
      <p:ext uri="{BB962C8B-B14F-4D97-AF65-F5344CB8AC3E}">
        <p14:creationId xmlns:p14="http://schemas.microsoft.com/office/powerpoint/2010/main" val="253683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Learners could research existing examples of flood barrier systems, such as the Thames Barrier.</a:t>
            </a:r>
          </a:p>
        </p:txBody>
      </p:sp>
      <p:sp>
        <p:nvSpPr>
          <p:cNvPr id="4" name="Slide Number Placeholder 3"/>
          <p:cNvSpPr>
            <a:spLocks noGrp="1"/>
          </p:cNvSpPr>
          <p:nvPr>
            <p:ph type="sldNum" sz="quarter" idx="5"/>
          </p:nvPr>
        </p:nvSpPr>
        <p:spPr/>
        <p:txBody>
          <a:bodyPr/>
          <a:lstStyle/>
          <a:p>
            <a:fld id="{36FFA728-7C25-4CCC-8013-DCE6384EC718}" type="slidenum">
              <a:rPr lang="en-GB" smtClean="0"/>
              <a:t>3</a:t>
            </a:fld>
            <a:endParaRPr lang="en-GB"/>
          </a:p>
        </p:txBody>
      </p:sp>
    </p:spTree>
    <p:extLst>
      <p:ext uri="{BB962C8B-B14F-4D97-AF65-F5344CB8AC3E}">
        <p14:creationId xmlns:p14="http://schemas.microsoft.com/office/powerpoint/2010/main" val="2836427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example program is shown to get learners started. This can be downloaded with the resource files for this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program will need to be reset each time it is used (this can be achieved by turning the battery pack off and on again) due to it being set to run through the code just once. This prevents the sensor from continuously triggering movement of the motor after the initial time period has elapsed (i.e. after the barrier has been moved </a:t>
            </a:r>
            <a:r>
              <a:rPr lang="en-GB"/>
              <a:t>into place).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Most learners should try to improve upon or modify this program (such as by adding a way for it to move the barrier back once the water levels have dropped etc) but weaker learners could download it straight onto their circuit.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should demonstrate use of the software if learners have not used it before. </a:t>
            </a:r>
          </a:p>
        </p:txBody>
      </p:sp>
      <p:sp>
        <p:nvSpPr>
          <p:cNvPr id="4" name="Slide Number Placeholder 3"/>
          <p:cNvSpPr>
            <a:spLocks noGrp="1"/>
          </p:cNvSpPr>
          <p:nvPr>
            <p:ph type="sldNum" sz="quarter" idx="5"/>
          </p:nvPr>
        </p:nvSpPr>
        <p:spPr/>
        <p:txBody>
          <a:bodyPr/>
          <a:lstStyle/>
          <a:p>
            <a:fld id="{36FFA728-7C25-4CCC-8013-DCE6384EC718}" type="slidenum">
              <a:rPr lang="en-GB" smtClean="0"/>
              <a:t>12</a:t>
            </a:fld>
            <a:endParaRPr lang="en-GB"/>
          </a:p>
        </p:txBody>
      </p:sp>
    </p:spTree>
    <p:extLst>
      <p:ext uri="{BB962C8B-B14F-4D97-AF65-F5344CB8AC3E}">
        <p14:creationId xmlns:p14="http://schemas.microsoft.com/office/powerpoint/2010/main" val="2057795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program is shown to get learners started. This can be downloaded with the resource files for this activity.</a:t>
            </a:r>
          </a:p>
          <a:p>
            <a:r>
              <a:rPr lang="en-GB" dirty="0"/>
              <a:t>Once the program has been successfully downloaded to the Crumble microcontroller then the download cable can be removed from the circuit.</a:t>
            </a:r>
          </a:p>
        </p:txBody>
      </p:sp>
      <p:sp>
        <p:nvSpPr>
          <p:cNvPr id="4" name="Slide Number Placeholder 3"/>
          <p:cNvSpPr>
            <a:spLocks noGrp="1"/>
          </p:cNvSpPr>
          <p:nvPr>
            <p:ph type="sldNum" sz="quarter" idx="5"/>
          </p:nvPr>
        </p:nvSpPr>
        <p:spPr/>
        <p:txBody>
          <a:bodyPr/>
          <a:lstStyle/>
          <a:p>
            <a:fld id="{36FFA728-7C25-4CCC-8013-DCE6384EC718}" type="slidenum">
              <a:rPr lang="en-GB" smtClean="0"/>
              <a:t>13</a:t>
            </a:fld>
            <a:endParaRPr lang="en-GB"/>
          </a:p>
        </p:txBody>
      </p:sp>
    </p:spTree>
    <p:extLst>
      <p:ext uri="{BB962C8B-B14F-4D97-AF65-F5344CB8AC3E}">
        <p14:creationId xmlns:p14="http://schemas.microsoft.com/office/powerpoint/2010/main" val="4151241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Always take care when using electricity near water. No other parts of the circuit should be placed in the water.</a:t>
            </a:r>
          </a:p>
          <a:p>
            <a:r>
              <a:rPr lang="en-GB" dirty="0"/>
              <a:t>If a sensor hasn’t been made, then the circuit can be tested by placing the unused ends of the port C crocodile clips directly into the water.</a:t>
            </a:r>
          </a:p>
        </p:txBody>
      </p:sp>
      <p:sp>
        <p:nvSpPr>
          <p:cNvPr id="4" name="Slide Number Placeholder 3"/>
          <p:cNvSpPr>
            <a:spLocks noGrp="1"/>
          </p:cNvSpPr>
          <p:nvPr>
            <p:ph type="sldNum" sz="quarter" idx="5"/>
          </p:nvPr>
        </p:nvSpPr>
        <p:spPr/>
        <p:txBody>
          <a:bodyPr/>
          <a:lstStyle/>
          <a:p>
            <a:fld id="{36FFA728-7C25-4CCC-8013-DCE6384EC718}" type="slidenum">
              <a:rPr lang="en-GB" smtClean="0"/>
              <a:t>14</a:t>
            </a:fld>
            <a:endParaRPr lang="en-GB"/>
          </a:p>
        </p:txBody>
      </p:sp>
    </p:spTree>
    <p:extLst>
      <p:ext uri="{BB962C8B-B14F-4D97-AF65-F5344CB8AC3E}">
        <p14:creationId xmlns:p14="http://schemas.microsoft.com/office/powerpoint/2010/main" val="28071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Always take care when using electricity near water. No other parts of the circuit should be placed in the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15</a:t>
            </a:fld>
            <a:endParaRPr lang="en-GB"/>
          </a:p>
        </p:txBody>
      </p:sp>
    </p:spTree>
    <p:extLst>
      <p:ext uri="{BB962C8B-B14F-4D97-AF65-F5344CB8AC3E}">
        <p14:creationId xmlns:p14="http://schemas.microsoft.com/office/powerpoint/2010/main" val="2891749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16</a:t>
            </a:fld>
            <a:endParaRPr lang="en-GB"/>
          </a:p>
        </p:txBody>
      </p:sp>
    </p:spTree>
    <p:extLst>
      <p:ext uri="{BB962C8B-B14F-4D97-AF65-F5344CB8AC3E}">
        <p14:creationId xmlns:p14="http://schemas.microsoft.com/office/powerpoint/2010/main" val="4038124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could be printed as a template for learners or they could draw their idea on a separate piece of paper, or in their exercise books. Higher ability learners could draw their idea without the template, or add additional blocks to their design to make it more complex. For example, a warning buzzer or flashing light when the barrier is being lifted.</a:t>
            </a:r>
          </a:p>
          <a:p>
            <a:r>
              <a:rPr lang="en-GB" dirty="0"/>
              <a:t>Explain that the system will be controlled by a programmable microcontroller. Learners could then discuss the advantages and disadvantages of using a microcontroller instead of discrete components for the system.</a:t>
            </a:r>
          </a:p>
        </p:txBody>
      </p:sp>
      <p:sp>
        <p:nvSpPr>
          <p:cNvPr id="4" name="Slide Number Placeholder 3"/>
          <p:cNvSpPr>
            <a:spLocks noGrp="1"/>
          </p:cNvSpPr>
          <p:nvPr>
            <p:ph type="sldNum" sz="quarter" idx="5"/>
          </p:nvPr>
        </p:nvSpPr>
        <p:spPr/>
        <p:txBody>
          <a:bodyPr/>
          <a:lstStyle/>
          <a:p>
            <a:fld id="{36FFA728-7C25-4CCC-8013-DCE6384EC718}" type="slidenum">
              <a:rPr lang="en-GB" smtClean="0"/>
              <a:t>4</a:t>
            </a:fld>
            <a:endParaRPr lang="en-GB"/>
          </a:p>
        </p:txBody>
      </p:sp>
    </p:spTree>
    <p:extLst>
      <p:ext uri="{BB962C8B-B14F-4D97-AF65-F5344CB8AC3E}">
        <p14:creationId xmlns:p14="http://schemas.microsoft.com/office/powerpoint/2010/main" val="325404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an example block diagram for the system and could </a:t>
            </a:r>
            <a:r>
              <a:rPr lang="en-GB"/>
              <a:t>be used </a:t>
            </a:r>
            <a:r>
              <a:rPr lang="en-GB" dirty="0"/>
              <a:t>to aid lower ability learners.</a:t>
            </a:r>
          </a:p>
        </p:txBody>
      </p:sp>
      <p:sp>
        <p:nvSpPr>
          <p:cNvPr id="4" name="Slide Number Placeholder 3"/>
          <p:cNvSpPr>
            <a:spLocks noGrp="1"/>
          </p:cNvSpPr>
          <p:nvPr>
            <p:ph type="sldNum" sz="quarter" idx="5"/>
          </p:nvPr>
        </p:nvSpPr>
        <p:spPr/>
        <p:txBody>
          <a:bodyPr/>
          <a:lstStyle/>
          <a:p>
            <a:fld id="{36FFA728-7C25-4CCC-8013-DCE6384EC718}" type="slidenum">
              <a:rPr lang="en-GB" smtClean="0"/>
              <a:t>5</a:t>
            </a:fld>
            <a:endParaRPr lang="en-GB"/>
          </a:p>
        </p:txBody>
      </p:sp>
    </p:spTree>
    <p:extLst>
      <p:ext uri="{BB962C8B-B14F-4D97-AF65-F5344CB8AC3E}">
        <p14:creationId xmlns:p14="http://schemas.microsoft.com/office/powerpoint/2010/main" val="129904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presents an example solution based on the use of the Crumble programmable microcontroller system by Redfern Electronics. https://redfernelectronics.co.uk/crumble/. Kits can be purchased from the website containing the main parts and components required.</a:t>
            </a:r>
          </a:p>
          <a:p>
            <a:r>
              <a:rPr lang="en-GB" dirty="0"/>
              <a:t>Additional resources for making a DIY moisture sensor are also shown.</a:t>
            </a:r>
          </a:p>
          <a:p>
            <a:r>
              <a:rPr lang="en-GB" dirty="0"/>
              <a:t>These slides could be adapted by the teacher for other programmable systems as used in their own school.</a:t>
            </a:r>
          </a:p>
        </p:txBody>
      </p:sp>
      <p:sp>
        <p:nvSpPr>
          <p:cNvPr id="4" name="Slide Number Placeholder 3"/>
          <p:cNvSpPr>
            <a:spLocks noGrp="1"/>
          </p:cNvSpPr>
          <p:nvPr>
            <p:ph type="sldNum" sz="quarter" idx="5"/>
          </p:nvPr>
        </p:nvSpPr>
        <p:spPr/>
        <p:txBody>
          <a:bodyPr/>
          <a:lstStyle/>
          <a:p>
            <a:fld id="{36FFA728-7C25-4CCC-8013-DCE6384EC718}" type="slidenum">
              <a:rPr lang="en-GB" smtClean="0"/>
              <a:t>6</a:t>
            </a:fld>
            <a:endParaRPr lang="en-GB"/>
          </a:p>
        </p:txBody>
      </p:sp>
    </p:spTree>
    <p:extLst>
      <p:ext uri="{BB962C8B-B14F-4D97-AF65-F5344CB8AC3E}">
        <p14:creationId xmlns:p14="http://schemas.microsoft.com/office/powerpoint/2010/main" val="129815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Care must be taken to put the batteries the correct way around in the pack (correct polarity).</a:t>
            </a:r>
          </a:p>
          <a:p>
            <a:r>
              <a:rPr lang="en-GB" b="0" i="0" dirty="0"/>
              <a:t>Do </a:t>
            </a:r>
            <a:r>
              <a:rPr lang="en-GB" b="1" i="0" dirty="0"/>
              <a:t>NOT</a:t>
            </a:r>
            <a:r>
              <a:rPr lang="en-GB" b="0" i="0" dirty="0"/>
              <a:t> turn the power pack on at this point. If using a battery pack without an on/off switch do this step just before programming.</a:t>
            </a:r>
          </a:p>
        </p:txBody>
      </p:sp>
      <p:sp>
        <p:nvSpPr>
          <p:cNvPr id="4" name="Slide Number Placeholder 3"/>
          <p:cNvSpPr>
            <a:spLocks noGrp="1"/>
          </p:cNvSpPr>
          <p:nvPr>
            <p:ph type="sldNum" sz="quarter" idx="5"/>
          </p:nvPr>
        </p:nvSpPr>
        <p:spPr/>
        <p:txBody>
          <a:bodyPr/>
          <a:lstStyle/>
          <a:p>
            <a:fld id="{36FFA728-7C25-4CCC-8013-DCE6384EC718}" type="slidenum">
              <a:rPr lang="en-GB" smtClean="0"/>
              <a:t>7</a:t>
            </a:fld>
            <a:endParaRPr lang="en-GB"/>
          </a:p>
        </p:txBody>
      </p:sp>
    </p:spTree>
    <p:extLst>
      <p:ext uri="{BB962C8B-B14F-4D97-AF65-F5344CB8AC3E}">
        <p14:creationId xmlns:p14="http://schemas.microsoft.com/office/powerpoint/2010/main" val="167808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8</a:t>
            </a:fld>
            <a:endParaRPr lang="en-GB"/>
          </a:p>
        </p:txBody>
      </p:sp>
    </p:spTree>
    <p:extLst>
      <p:ext uri="{BB962C8B-B14F-4D97-AF65-F5344CB8AC3E}">
        <p14:creationId xmlns:p14="http://schemas.microsoft.com/office/powerpoint/2010/main" val="3714972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step is optional as the system can operate by simply placing the ends of the appropriate crocodile clips into the water. It does however give an opportunity for learners to demonstrate additional practical skills and knowledge as to how a moisture sensor works.</a:t>
            </a:r>
          </a:p>
          <a:p>
            <a:r>
              <a:rPr lang="en-GB" dirty="0"/>
              <a:t>When the sensor is placed in water current will conduct between the two pieces of copper tape, this ‘making’ the circuit and acting as a switch/sensor input to the Crumble microcontroller.</a:t>
            </a:r>
          </a:p>
          <a:p>
            <a:r>
              <a:rPr lang="en-GB" dirty="0"/>
              <a:t>Take care when using scissors to cut out card and copper tape, and be careful of any sharp edges.</a:t>
            </a:r>
          </a:p>
          <a:p>
            <a:r>
              <a:rPr lang="en-GB" dirty="0"/>
              <a:t>Further </a:t>
            </a:r>
            <a:r>
              <a:rPr lang="en-GB"/>
              <a:t>information about </a:t>
            </a:r>
            <a:r>
              <a:rPr lang="en-GB" dirty="0"/>
              <a:t>making a moisture sensor can be found here: https://redfernelectronics.co.uk/category/crumble-projects/</a:t>
            </a:r>
          </a:p>
          <a:p>
            <a:endParaRPr lang="en-GB" dirty="0"/>
          </a:p>
          <a:p>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9</a:t>
            </a:fld>
            <a:endParaRPr lang="en-GB"/>
          </a:p>
        </p:txBody>
      </p:sp>
    </p:spTree>
    <p:extLst>
      <p:ext uri="{BB962C8B-B14F-4D97-AF65-F5344CB8AC3E}">
        <p14:creationId xmlns:p14="http://schemas.microsoft.com/office/powerpoint/2010/main" val="2856911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10</a:t>
            </a:fld>
            <a:endParaRPr lang="en-GB"/>
          </a:p>
        </p:txBody>
      </p:sp>
    </p:spTree>
    <p:extLst>
      <p:ext uri="{BB962C8B-B14F-4D97-AF65-F5344CB8AC3E}">
        <p14:creationId xmlns:p14="http://schemas.microsoft.com/office/powerpoint/2010/main" val="406359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11</a:t>
            </a:fld>
            <a:endParaRPr lang="en-GB"/>
          </a:p>
        </p:txBody>
      </p:sp>
    </p:spTree>
    <p:extLst>
      <p:ext uri="{BB962C8B-B14F-4D97-AF65-F5344CB8AC3E}">
        <p14:creationId xmlns:p14="http://schemas.microsoft.com/office/powerpoint/2010/main" val="3494191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4/12/2023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4/12/2023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4/12/2023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4/12/2023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pic>
        <p:nvPicPr>
          <p:cNvPr id="7" name="Picture 6" descr="A picture containing logo&#10;&#10;Description automatically generated">
            <a:extLst>
              <a:ext uri="{FF2B5EF4-FFF2-40B4-BE49-F238E27FC236}">
                <a16:creationId xmlns:a16="http://schemas.microsoft.com/office/drawing/2014/main" id="{430C2B57-6C82-CA88-761B-1EF4A2CE506A}"/>
              </a:ext>
            </a:extLst>
          </p:cNvPr>
          <p:cNvPicPr>
            <a:picLocks noChangeAspect="1"/>
          </p:cNvPicPr>
          <p:nvPr userDrawn="1"/>
        </p:nvPicPr>
        <p:blipFill>
          <a:blip r:embed="rId2"/>
          <a:stretch>
            <a:fillRect/>
          </a:stretch>
        </p:blipFill>
        <p:spPr>
          <a:xfrm>
            <a:off x="7770367" y="6160945"/>
            <a:ext cx="1300852" cy="621027"/>
          </a:xfrm>
          <a:prstGeom prst="rect">
            <a:avLst/>
          </a:prstGeom>
        </p:spPr>
      </p:pic>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4/12/2023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4/12/2023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4/12/2023</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4/12/2023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4/12/2023</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4/12/2023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4/12/2023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D9623A4-A1FD-42D3-BA3E-EC323D62B672}"/>
              </a:ext>
            </a:extLst>
          </p:cNvPr>
          <p:cNvSpPr txBox="1">
            <a:spLocks/>
          </p:cNvSpPr>
          <p:nvPr/>
        </p:nvSpPr>
        <p:spPr>
          <a:xfrm>
            <a:off x="688157" y="5150675"/>
            <a:ext cx="7952260" cy="8309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latin typeface="Arial" panose="020B0604020202020204" pitchFamily="34" charset="0"/>
                <a:cs typeface="Arial" panose="020B0604020202020204" pitchFamily="34" charset="0"/>
              </a:rPr>
              <a:t>Designing and making a circuit to detect an overflow from a river and raise a temporary barrier using Crumble</a:t>
            </a:r>
          </a:p>
        </p:txBody>
      </p:sp>
      <p:sp>
        <p:nvSpPr>
          <p:cNvPr id="4" name="TextBox 3">
            <a:extLst>
              <a:ext uri="{FF2B5EF4-FFF2-40B4-BE49-F238E27FC236}">
                <a16:creationId xmlns:a16="http://schemas.microsoft.com/office/drawing/2014/main" id="{B86CFF00-33B4-47B2-8D15-4DDCD5F5856E}"/>
              </a:ext>
            </a:extLst>
          </p:cNvPr>
          <p:cNvSpPr txBox="1"/>
          <p:nvPr/>
        </p:nvSpPr>
        <p:spPr>
          <a:xfrm>
            <a:off x="85725" y="1064864"/>
            <a:ext cx="9004476" cy="830997"/>
          </a:xfrm>
          <a:prstGeom prst="rect">
            <a:avLst/>
          </a:prstGeom>
          <a:noFill/>
        </p:spPr>
        <p:txBody>
          <a:bodyPr wrap="square">
            <a:spAutoFit/>
          </a:bodyPr>
          <a:lstStyle/>
          <a:p>
            <a:pPr algn="ctr"/>
            <a:r>
              <a:rPr lang="en-GB" sz="4800" b="1" i="0" dirty="0">
                <a:solidFill>
                  <a:srgbClr val="201F1E"/>
                </a:solidFill>
                <a:effectLst/>
                <a:latin typeface="Arial" panose="020B0604020202020204" pitchFamily="34" charset="0"/>
                <a:cs typeface="Arial" panose="020B0604020202020204" pitchFamily="34" charset="0"/>
              </a:rPr>
              <a:t>Make a flood barrier system</a:t>
            </a:r>
            <a:endParaRPr lang="en-GB" sz="48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99C5385-C350-1121-67D5-C7B5E2AFB195}"/>
              </a:ext>
            </a:extLst>
          </p:cNvPr>
          <p:cNvPicPr>
            <a:picLocks noChangeAspect="1"/>
          </p:cNvPicPr>
          <p:nvPr/>
        </p:nvPicPr>
        <p:blipFill>
          <a:blip r:embed="rId2"/>
          <a:stretch>
            <a:fillRect/>
          </a:stretch>
        </p:blipFill>
        <p:spPr>
          <a:xfrm>
            <a:off x="2220067" y="1988492"/>
            <a:ext cx="4703866" cy="3069551"/>
          </a:xfrm>
          <a:prstGeom prst="rect">
            <a:avLst/>
          </a:prstGeom>
        </p:spPr>
      </p:pic>
    </p:spTree>
    <p:extLst>
      <p:ext uri="{BB962C8B-B14F-4D97-AF65-F5344CB8AC3E}">
        <p14:creationId xmlns:p14="http://schemas.microsoft.com/office/powerpoint/2010/main" val="261460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5" y="1228001"/>
            <a:ext cx="8706135" cy="680519"/>
          </a:xfrm>
        </p:spPr>
        <p:txBody>
          <a:bodyPr>
            <a:noAutofit/>
          </a:bodyPr>
          <a:lstStyle/>
          <a:p>
            <a:r>
              <a:rPr lang="en-GB" sz="3600" b="1" dirty="0">
                <a:latin typeface="Arial" panose="020B0604020202020204" pitchFamily="34" charset="0"/>
                <a:cs typeface="Arial" panose="020B0604020202020204" pitchFamily="34" charset="0"/>
              </a:rPr>
              <a:t>Step 4 – Connecting the sensor</a:t>
            </a:r>
          </a:p>
        </p:txBody>
      </p:sp>
      <p:sp>
        <p:nvSpPr>
          <p:cNvPr id="2" name="TextBox 1">
            <a:extLst>
              <a:ext uri="{FF2B5EF4-FFF2-40B4-BE49-F238E27FC236}">
                <a16:creationId xmlns:a16="http://schemas.microsoft.com/office/drawing/2014/main" id="{B27A9B67-C900-4A40-CF97-70466A0FE970}"/>
              </a:ext>
            </a:extLst>
          </p:cNvPr>
          <p:cNvSpPr txBox="1"/>
          <p:nvPr/>
        </p:nvSpPr>
        <p:spPr>
          <a:xfrm>
            <a:off x="231034" y="1883915"/>
            <a:ext cx="4960398" cy="4154984"/>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Connect one end of a red crocodile clip to one of the copper strips and the other end to the + port on the right hand side of the Crumble</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Connect one end of a black crocodile clip to the other copper strip and the other end to port C on the right hand side of the Crumble</a:t>
            </a:r>
          </a:p>
        </p:txBody>
      </p:sp>
      <p:pic>
        <p:nvPicPr>
          <p:cNvPr id="22" name="Picture 21" descr="A picture containing text&#10;&#10;Description automatically generated">
            <a:extLst>
              <a:ext uri="{FF2B5EF4-FFF2-40B4-BE49-F238E27FC236}">
                <a16:creationId xmlns:a16="http://schemas.microsoft.com/office/drawing/2014/main" id="{F9F9252A-BDA1-7ED3-4B49-F7DB1882D8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9378" y="1892195"/>
            <a:ext cx="3057183" cy="1536805"/>
          </a:xfrm>
          <a:prstGeom prst="rect">
            <a:avLst/>
          </a:prstGeom>
        </p:spPr>
      </p:pic>
      <p:pic>
        <p:nvPicPr>
          <p:cNvPr id="32" name="Picture 31" descr="A picture containing indoor&#10;&#10;Description automatically generated">
            <a:extLst>
              <a:ext uri="{FF2B5EF4-FFF2-40B4-BE49-F238E27FC236}">
                <a16:creationId xmlns:a16="http://schemas.microsoft.com/office/drawing/2014/main" id="{D7A3814E-C000-7984-7358-7E941507DD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19377" y="3634432"/>
            <a:ext cx="3057183" cy="2292888"/>
          </a:xfrm>
          <a:prstGeom prst="rect">
            <a:avLst/>
          </a:prstGeom>
        </p:spPr>
      </p:pic>
    </p:spTree>
    <p:extLst>
      <p:ext uri="{BB962C8B-B14F-4D97-AF65-F5344CB8AC3E}">
        <p14:creationId xmlns:p14="http://schemas.microsoft.com/office/powerpoint/2010/main" val="190677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5" y="1124076"/>
            <a:ext cx="8706135" cy="680519"/>
          </a:xfrm>
        </p:spPr>
        <p:txBody>
          <a:bodyPr>
            <a:noAutofit/>
          </a:bodyPr>
          <a:lstStyle/>
          <a:p>
            <a:r>
              <a:rPr lang="en-GB" sz="3600" b="1" dirty="0">
                <a:latin typeface="Arial" panose="020B0604020202020204" pitchFamily="34" charset="0"/>
                <a:cs typeface="Arial" panose="020B0604020202020204" pitchFamily="34" charset="0"/>
              </a:rPr>
              <a:t>Completed hardware</a:t>
            </a:r>
          </a:p>
        </p:txBody>
      </p:sp>
      <p:pic>
        <p:nvPicPr>
          <p:cNvPr id="7" name="Picture 6" descr="A picture containing text&#10;&#10;Description automatically generated">
            <a:extLst>
              <a:ext uri="{FF2B5EF4-FFF2-40B4-BE49-F238E27FC236}">
                <a16:creationId xmlns:a16="http://schemas.microsoft.com/office/drawing/2014/main" id="{82A22858-2436-8028-9126-E18BC4C88F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85347" y="1879970"/>
            <a:ext cx="5373306" cy="3755632"/>
          </a:xfrm>
          <a:prstGeom prst="rect">
            <a:avLst/>
          </a:prstGeom>
        </p:spPr>
      </p:pic>
    </p:spTree>
    <p:extLst>
      <p:ext uri="{BB962C8B-B14F-4D97-AF65-F5344CB8AC3E}">
        <p14:creationId xmlns:p14="http://schemas.microsoft.com/office/powerpoint/2010/main" val="371406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5" y="1228001"/>
            <a:ext cx="8706135" cy="680519"/>
          </a:xfrm>
        </p:spPr>
        <p:txBody>
          <a:bodyPr>
            <a:noAutofit/>
          </a:bodyPr>
          <a:lstStyle/>
          <a:p>
            <a:r>
              <a:rPr lang="en-GB" sz="3600" b="1" dirty="0">
                <a:latin typeface="Arial" panose="020B0604020202020204" pitchFamily="34" charset="0"/>
                <a:cs typeface="Arial" panose="020B0604020202020204" pitchFamily="34" charset="0"/>
              </a:rPr>
              <a:t>Step 5 – Writing the program</a:t>
            </a:r>
          </a:p>
        </p:txBody>
      </p:sp>
      <p:sp>
        <p:nvSpPr>
          <p:cNvPr id="2" name="TextBox 1">
            <a:extLst>
              <a:ext uri="{FF2B5EF4-FFF2-40B4-BE49-F238E27FC236}">
                <a16:creationId xmlns:a16="http://schemas.microsoft.com/office/drawing/2014/main" id="{B27A9B67-C900-4A40-CF97-70466A0FE970}"/>
              </a:ext>
            </a:extLst>
          </p:cNvPr>
          <p:cNvSpPr txBox="1"/>
          <p:nvPr/>
        </p:nvSpPr>
        <p:spPr>
          <a:xfrm>
            <a:off x="231035" y="2051064"/>
            <a:ext cx="4478618" cy="3416320"/>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Use the Crumble programming software to write your program for the flood barrier</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You need the motor to turn on for a set period of time when the moisture sensor detects water </a:t>
            </a:r>
          </a:p>
        </p:txBody>
      </p:sp>
      <p:pic>
        <p:nvPicPr>
          <p:cNvPr id="5" name="Picture 4">
            <a:extLst>
              <a:ext uri="{FF2B5EF4-FFF2-40B4-BE49-F238E27FC236}">
                <a16:creationId xmlns:a16="http://schemas.microsoft.com/office/drawing/2014/main" id="{29E6D351-488E-2A6B-1C34-CEFE38FA9D31}"/>
              </a:ext>
            </a:extLst>
          </p:cNvPr>
          <p:cNvPicPr>
            <a:picLocks noChangeAspect="1"/>
          </p:cNvPicPr>
          <p:nvPr/>
        </p:nvPicPr>
        <p:blipFill rotWithShape="1">
          <a:blip r:embed="rId3"/>
          <a:srcRect l="29363" t="26038" r="51179" b="53711"/>
          <a:stretch/>
        </p:blipFill>
        <p:spPr>
          <a:xfrm>
            <a:off x="4572000" y="2393070"/>
            <a:ext cx="4110942" cy="2406770"/>
          </a:xfrm>
          <a:prstGeom prst="rect">
            <a:avLst/>
          </a:prstGeom>
        </p:spPr>
      </p:pic>
    </p:spTree>
    <p:extLst>
      <p:ext uri="{BB962C8B-B14F-4D97-AF65-F5344CB8AC3E}">
        <p14:creationId xmlns:p14="http://schemas.microsoft.com/office/powerpoint/2010/main" val="297954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5" y="1228001"/>
            <a:ext cx="8706135" cy="680519"/>
          </a:xfrm>
        </p:spPr>
        <p:txBody>
          <a:bodyPr>
            <a:noAutofit/>
          </a:bodyPr>
          <a:lstStyle/>
          <a:p>
            <a:r>
              <a:rPr lang="en-GB" sz="3600" b="1" dirty="0">
                <a:latin typeface="Arial" panose="020B0604020202020204" pitchFamily="34" charset="0"/>
                <a:cs typeface="Arial" panose="020B0604020202020204" pitchFamily="34" charset="0"/>
              </a:rPr>
              <a:t>Step 6 – Downloading the program</a:t>
            </a:r>
          </a:p>
        </p:txBody>
      </p:sp>
      <p:sp>
        <p:nvSpPr>
          <p:cNvPr id="2" name="TextBox 1">
            <a:extLst>
              <a:ext uri="{FF2B5EF4-FFF2-40B4-BE49-F238E27FC236}">
                <a16:creationId xmlns:a16="http://schemas.microsoft.com/office/drawing/2014/main" id="{B27A9B67-C900-4A40-CF97-70466A0FE970}"/>
              </a:ext>
            </a:extLst>
          </p:cNvPr>
          <p:cNvSpPr txBox="1"/>
          <p:nvPr/>
        </p:nvSpPr>
        <p:spPr>
          <a:xfrm>
            <a:off x="231035" y="1908520"/>
            <a:ext cx="5141541" cy="3785652"/>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Connect the download cable to the crumble board and the computer USB port</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Turn the battery pack ‘on’</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Press the green play button on the software to download your program to the Crumble microcontroller</a:t>
            </a:r>
          </a:p>
        </p:txBody>
      </p:sp>
      <p:pic>
        <p:nvPicPr>
          <p:cNvPr id="5" name="Picture 4">
            <a:extLst>
              <a:ext uri="{FF2B5EF4-FFF2-40B4-BE49-F238E27FC236}">
                <a16:creationId xmlns:a16="http://schemas.microsoft.com/office/drawing/2014/main" id="{384CBDDC-1380-C4ED-2D86-13D843D5DD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8238" y="4283991"/>
            <a:ext cx="2786318" cy="1410181"/>
          </a:xfrm>
          <a:prstGeom prst="rect">
            <a:avLst/>
          </a:prstGeom>
        </p:spPr>
      </p:pic>
      <p:pic>
        <p:nvPicPr>
          <p:cNvPr id="7" name="Picture 6" descr="A picture containing adapter&#10;&#10;Description automatically generated">
            <a:extLst>
              <a:ext uri="{FF2B5EF4-FFF2-40B4-BE49-F238E27FC236}">
                <a16:creationId xmlns:a16="http://schemas.microsoft.com/office/drawing/2014/main" id="{DF8F1053-2FD9-A71C-2292-5C58D0E2D64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32750" y="2068141"/>
            <a:ext cx="2079641" cy="2056228"/>
          </a:xfrm>
          <a:prstGeom prst="rect">
            <a:avLst/>
          </a:prstGeom>
        </p:spPr>
      </p:pic>
    </p:spTree>
    <p:extLst>
      <p:ext uri="{BB962C8B-B14F-4D97-AF65-F5344CB8AC3E}">
        <p14:creationId xmlns:p14="http://schemas.microsoft.com/office/powerpoint/2010/main" val="357253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140601" y="1127941"/>
            <a:ext cx="6380779" cy="680519"/>
          </a:xfrm>
        </p:spPr>
        <p:txBody>
          <a:bodyPr>
            <a:normAutofit/>
          </a:bodyPr>
          <a:lstStyle/>
          <a:p>
            <a:r>
              <a:rPr lang="en-GB" sz="3600" b="1" dirty="0">
                <a:latin typeface="Arial" panose="020B0604020202020204" pitchFamily="34" charset="0"/>
                <a:cs typeface="Arial" panose="020B0604020202020204" pitchFamily="34" charset="0"/>
              </a:rPr>
              <a:t>Testing</a:t>
            </a:r>
          </a:p>
        </p:txBody>
      </p:sp>
      <p:sp>
        <p:nvSpPr>
          <p:cNvPr id="4" name="TextBox 3">
            <a:extLst>
              <a:ext uri="{FF2B5EF4-FFF2-40B4-BE49-F238E27FC236}">
                <a16:creationId xmlns:a16="http://schemas.microsoft.com/office/drawing/2014/main" id="{F946D725-68C8-447E-ADC6-F3A8DAA7A711}"/>
              </a:ext>
            </a:extLst>
          </p:cNvPr>
          <p:cNvSpPr txBox="1"/>
          <p:nvPr/>
        </p:nvSpPr>
        <p:spPr>
          <a:xfrm>
            <a:off x="236096" y="1838881"/>
            <a:ext cx="8386793" cy="461665"/>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Place the sensor into water to test if your circuit works</a:t>
            </a:r>
          </a:p>
        </p:txBody>
      </p:sp>
      <p:pic>
        <p:nvPicPr>
          <p:cNvPr id="8" name="Picture 7" descr="A picture containing indoor, appliance&#10;&#10;Description automatically generated">
            <a:extLst>
              <a:ext uri="{FF2B5EF4-FFF2-40B4-BE49-F238E27FC236}">
                <a16:creationId xmlns:a16="http://schemas.microsoft.com/office/drawing/2014/main" id="{A1A71F56-6DB9-9FAC-5B83-A2F5F400D7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5406" y="2542786"/>
            <a:ext cx="4000159" cy="3000120"/>
          </a:xfrm>
          <a:prstGeom prst="rect">
            <a:avLst/>
          </a:prstGeom>
        </p:spPr>
      </p:pic>
      <p:pic>
        <p:nvPicPr>
          <p:cNvPr id="10" name="Picture 9">
            <a:extLst>
              <a:ext uri="{FF2B5EF4-FFF2-40B4-BE49-F238E27FC236}">
                <a16:creationId xmlns:a16="http://schemas.microsoft.com/office/drawing/2014/main" id="{C14C1F6B-7CDE-7B43-B7E3-06D2AD77E1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435" y="2542786"/>
            <a:ext cx="4000160" cy="3000120"/>
          </a:xfrm>
          <a:prstGeom prst="rect">
            <a:avLst/>
          </a:prstGeom>
        </p:spPr>
      </p:pic>
      <p:sp>
        <p:nvSpPr>
          <p:cNvPr id="11" name="TextBox 10">
            <a:extLst>
              <a:ext uri="{FF2B5EF4-FFF2-40B4-BE49-F238E27FC236}">
                <a16:creationId xmlns:a16="http://schemas.microsoft.com/office/drawing/2014/main" id="{588E1632-1D0E-27D3-5D45-98A147A82E32}"/>
              </a:ext>
            </a:extLst>
          </p:cNvPr>
          <p:cNvSpPr txBox="1"/>
          <p:nvPr/>
        </p:nvSpPr>
        <p:spPr>
          <a:xfrm>
            <a:off x="1872970" y="1302434"/>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112980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140601" y="1157438"/>
            <a:ext cx="6380779" cy="680519"/>
          </a:xfrm>
        </p:spPr>
        <p:txBody>
          <a:bodyPr>
            <a:normAutofit/>
          </a:bodyPr>
          <a:lstStyle/>
          <a:p>
            <a:r>
              <a:rPr lang="en-GB" sz="3600" b="1" dirty="0">
                <a:latin typeface="Arial" panose="020B0604020202020204" pitchFamily="34" charset="0"/>
                <a:cs typeface="Arial" panose="020B0604020202020204" pitchFamily="34" charset="0"/>
              </a:rPr>
              <a:t>Testing</a:t>
            </a:r>
          </a:p>
        </p:txBody>
      </p:sp>
      <p:sp>
        <p:nvSpPr>
          <p:cNvPr id="4" name="TextBox 3">
            <a:extLst>
              <a:ext uri="{FF2B5EF4-FFF2-40B4-BE49-F238E27FC236}">
                <a16:creationId xmlns:a16="http://schemas.microsoft.com/office/drawing/2014/main" id="{F946D725-68C8-447E-ADC6-F3A8DAA7A711}"/>
              </a:ext>
            </a:extLst>
          </p:cNvPr>
          <p:cNvSpPr txBox="1"/>
          <p:nvPr/>
        </p:nvSpPr>
        <p:spPr>
          <a:xfrm>
            <a:off x="236096" y="1868378"/>
            <a:ext cx="8386793" cy="461665"/>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Place the sensor into water to test if your circuit works</a:t>
            </a:r>
          </a:p>
        </p:txBody>
      </p:sp>
      <p:pic>
        <p:nvPicPr>
          <p:cNvPr id="2" name="20230209_195108">
            <a:hlinkClick r:id="" action="ppaction://media"/>
            <a:extLst>
              <a:ext uri="{FF2B5EF4-FFF2-40B4-BE49-F238E27FC236}">
                <a16:creationId xmlns:a16="http://schemas.microsoft.com/office/drawing/2014/main" id="{9D3208BD-9C80-79FD-35B0-46A7E4EF55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1596" y="2508152"/>
            <a:ext cx="5735791" cy="3226382"/>
          </a:xfrm>
          <a:prstGeom prst="rect">
            <a:avLst/>
          </a:prstGeom>
        </p:spPr>
      </p:pic>
      <p:sp>
        <p:nvSpPr>
          <p:cNvPr id="5" name="TextBox 4">
            <a:extLst>
              <a:ext uri="{FF2B5EF4-FFF2-40B4-BE49-F238E27FC236}">
                <a16:creationId xmlns:a16="http://schemas.microsoft.com/office/drawing/2014/main" id="{5A4AF4EA-C077-9533-E0CE-BDB4A772579D}"/>
              </a:ext>
            </a:extLst>
          </p:cNvPr>
          <p:cNvSpPr txBox="1"/>
          <p:nvPr/>
        </p:nvSpPr>
        <p:spPr>
          <a:xfrm>
            <a:off x="1863138" y="1341764"/>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12433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140601" y="1226264"/>
            <a:ext cx="6380779" cy="680519"/>
          </a:xfrm>
        </p:spPr>
        <p:txBody>
          <a:bodyPr>
            <a:normAutofit/>
          </a:bodyPr>
          <a:lstStyle/>
          <a:p>
            <a:r>
              <a:rPr lang="en-GB" sz="3600" b="1" dirty="0">
                <a:latin typeface="Arial" panose="020B0604020202020204" pitchFamily="34" charset="0"/>
                <a:cs typeface="Arial" panose="020B0604020202020204" pitchFamily="34" charset="0"/>
              </a:rPr>
              <a:t>Extension</a:t>
            </a:r>
          </a:p>
        </p:txBody>
      </p:sp>
      <p:sp>
        <p:nvSpPr>
          <p:cNvPr id="4" name="TextBox 3">
            <a:extLst>
              <a:ext uri="{FF2B5EF4-FFF2-40B4-BE49-F238E27FC236}">
                <a16:creationId xmlns:a16="http://schemas.microsoft.com/office/drawing/2014/main" id="{F946D725-68C8-447E-ADC6-F3A8DAA7A711}"/>
              </a:ext>
            </a:extLst>
          </p:cNvPr>
          <p:cNvSpPr txBox="1"/>
          <p:nvPr/>
        </p:nvSpPr>
        <p:spPr>
          <a:xfrm>
            <a:off x="236096" y="1937204"/>
            <a:ext cx="8386793" cy="3046988"/>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Design a mechanical system to convert the rotary motion from the motor to the movement of a barrier</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Update the program to take account of this mechanical movement (e.g. the time needed to move the barrier)</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Add light or sound outputs to the system to warn people when the barrier is moving</a:t>
            </a:r>
          </a:p>
        </p:txBody>
      </p:sp>
    </p:spTree>
    <p:extLst>
      <p:ext uri="{BB962C8B-B14F-4D97-AF65-F5344CB8AC3E}">
        <p14:creationId xmlns:p14="http://schemas.microsoft.com/office/powerpoint/2010/main" val="1845099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63EAE6-ED14-8754-8793-4BE5441ABEA7}"/>
              </a:ext>
            </a:extLst>
          </p:cNvPr>
          <p:cNvSpPr txBox="1"/>
          <p:nvPr/>
        </p:nvSpPr>
        <p:spPr>
          <a:xfrm>
            <a:off x="899592" y="1078974"/>
            <a:ext cx="7344816" cy="4878259"/>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11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36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36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3600" dirty="0">
              <a:effectLst/>
              <a:latin typeface="Times New Roman" panose="02020603050405020304" pitchFamily="18" charset="0"/>
              <a:ea typeface="Times New Roman" panose="02020603050405020304" pitchFamily="18" charset="0"/>
            </a:endParaRPr>
          </a:p>
          <a:p>
            <a:pPr fontAlgn="base"/>
            <a:r>
              <a:rPr lang="en-US"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137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7" y="1154621"/>
            <a:ext cx="3016988" cy="680519"/>
          </a:xfrm>
        </p:spPr>
        <p:txBody>
          <a:bodyPr>
            <a:normAutofit/>
          </a:bodyPr>
          <a:lstStyle/>
          <a:p>
            <a:r>
              <a:rPr lang="en-GB" sz="3600" b="1" dirty="0">
                <a:latin typeface="Arial" panose="020B0604020202020204" pitchFamily="34" charset="0"/>
                <a:cs typeface="Arial" panose="020B0604020202020204" pitchFamily="34" charset="0"/>
              </a:rPr>
              <a:t>Design brief</a:t>
            </a:r>
          </a:p>
        </p:txBody>
      </p:sp>
      <p:sp>
        <p:nvSpPr>
          <p:cNvPr id="4" name="TextBox 3">
            <a:extLst>
              <a:ext uri="{FF2B5EF4-FFF2-40B4-BE49-F238E27FC236}">
                <a16:creationId xmlns:a16="http://schemas.microsoft.com/office/drawing/2014/main" id="{F235A329-F13A-4775-9DE3-B3855F3CDB81}"/>
              </a:ext>
            </a:extLst>
          </p:cNvPr>
          <p:cNvSpPr txBox="1"/>
          <p:nvPr/>
        </p:nvSpPr>
        <p:spPr>
          <a:xfrm>
            <a:off x="231038" y="1802151"/>
            <a:ext cx="4960394" cy="4154984"/>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Because of climate change, many parts of the world are now at risk of flooding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One way of protecting people and their homes from this is a barrier that prevents the water from reaching them</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Your task is to design and make an automatic system that closes a barrier when the water level in a river gets too high</a:t>
            </a:r>
          </a:p>
        </p:txBody>
      </p:sp>
      <p:pic>
        <p:nvPicPr>
          <p:cNvPr id="1026" name="Picture 2" descr="Free Canary Wharf Business photo and picture">
            <a:extLst>
              <a:ext uri="{FF2B5EF4-FFF2-40B4-BE49-F238E27FC236}">
                <a16:creationId xmlns:a16="http://schemas.microsoft.com/office/drawing/2014/main" id="{118EFC9E-FD5C-CF1E-794B-73AB94D0559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63379" y="3812867"/>
            <a:ext cx="3115129" cy="2086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igonella Sicily photo and picture">
            <a:extLst>
              <a:ext uri="{FF2B5EF4-FFF2-40B4-BE49-F238E27FC236}">
                <a16:creationId xmlns:a16="http://schemas.microsoft.com/office/drawing/2014/main" id="{145FD629-5E4C-BD37-6EDB-A996DA1BA32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63379" y="1407860"/>
            <a:ext cx="3115129" cy="222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8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54621"/>
            <a:ext cx="5501169" cy="680519"/>
          </a:xfrm>
        </p:spPr>
        <p:txBody>
          <a:bodyPr>
            <a:normAutofit/>
          </a:bodyPr>
          <a:lstStyle/>
          <a:p>
            <a:r>
              <a:rPr lang="en-GB" sz="3600" b="1" dirty="0">
                <a:latin typeface="Arial" panose="020B0604020202020204" pitchFamily="34" charset="0"/>
                <a:cs typeface="Arial" panose="020B0604020202020204" pitchFamily="34" charset="0"/>
              </a:rPr>
              <a:t>Systems block diagram</a:t>
            </a:r>
          </a:p>
        </p:txBody>
      </p:sp>
      <p:sp>
        <p:nvSpPr>
          <p:cNvPr id="4" name="TextBox 3">
            <a:extLst>
              <a:ext uri="{FF2B5EF4-FFF2-40B4-BE49-F238E27FC236}">
                <a16:creationId xmlns:a16="http://schemas.microsoft.com/office/drawing/2014/main" id="{F235A329-F13A-4775-9DE3-B3855F3CDB81}"/>
              </a:ext>
            </a:extLst>
          </p:cNvPr>
          <p:cNvSpPr txBox="1"/>
          <p:nvPr/>
        </p:nvSpPr>
        <p:spPr>
          <a:xfrm>
            <a:off x="243315" y="1835144"/>
            <a:ext cx="8322413" cy="1200329"/>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Complete the block diagram below with a design idea for your system</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What input, driver and output will you need?</a:t>
            </a:r>
          </a:p>
        </p:txBody>
      </p:sp>
      <p:grpSp>
        <p:nvGrpSpPr>
          <p:cNvPr id="19" name="Group 18">
            <a:extLst>
              <a:ext uri="{FF2B5EF4-FFF2-40B4-BE49-F238E27FC236}">
                <a16:creationId xmlns:a16="http://schemas.microsoft.com/office/drawing/2014/main" id="{59014F78-7118-3897-8258-89076DE76BCB}"/>
              </a:ext>
            </a:extLst>
          </p:cNvPr>
          <p:cNvGrpSpPr/>
          <p:nvPr/>
        </p:nvGrpSpPr>
        <p:grpSpPr>
          <a:xfrm>
            <a:off x="167142" y="3456706"/>
            <a:ext cx="8804799" cy="1571567"/>
            <a:chOff x="167142" y="3456706"/>
            <a:chExt cx="8804799" cy="1571567"/>
          </a:xfrm>
        </p:grpSpPr>
        <p:grpSp>
          <p:nvGrpSpPr>
            <p:cNvPr id="12" name="Group 11">
              <a:extLst>
                <a:ext uri="{FF2B5EF4-FFF2-40B4-BE49-F238E27FC236}">
                  <a16:creationId xmlns:a16="http://schemas.microsoft.com/office/drawing/2014/main" id="{EC9C7B42-A947-F374-9702-8054FABEAA93}"/>
                </a:ext>
              </a:extLst>
            </p:cNvPr>
            <p:cNvGrpSpPr/>
            <p:nvPr/>
          </p:nvGrpSpPr>
          <p:grpSpPr>
            <a:xfrm>
              <a:off x="634177" y="3456706"/>
              <a:ext cx="7875646" cy="1571567"/>
              <a:chOff x="677804" y="3057832"/>
              <a:chExt cx="7875646" cy="1571567"/>
            </a:xfrm>
          </p:grpSpPr>
          <p:sp>
            <p:nvSpPr>
              <p:cNvPr id="2" name="Rectangle 1">
                <a:extLst>
                  <a:ext uri="{FF2B5EF4-FFF2-40B4-BE49-F238E27FC236}">
                    <a16:creationId xmlns:a16="http://schemas.microsoft.com/office/drawing/2014/main" id="{A9B8EFEE-E552-981C-76F3-A78A88AE88B2}"/>
                  </a:ext>
                </a:extLst>
              </p:cNvPr>
              <p:cNvSpPr/>
              <p:nvPr/>
            </p:nvSpPr>
            <p:spPr>
              <a:xfrm>
                <a:off x="677804" y="3525728"/>
                <a:ext cx="1622323" cy="110367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6" name="Rectangle 5">
                <a:extLst>
                  <a:ext uri="{FF2B5EF4-FFF2-40B4-BE49-F238E27FC236}">
                    <a16:creationId xmlns:a16="http://schemas.microsoft.com/office/drawing/2014/main" id="{946634C3-16FC-0085-301C-CAFB2FA2A122}"/>
                  </a:ext>
                </a:extLst>
              </p:cNvPr>
              <p:cNvSpPr/>
              <p:nvPr/>
            </p:nvSpPr>
            <p:spPr>
              <a:xfrm>
                <a:off x="4846686" y="3525726"/>
                <a:ext cx="1622323" cy="110367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7" name="Rectangle 6">
                <a:extLst>
                  <a:ext uri="{FF2B5EF4-FFF2-40B4-BE49-F238E27FC236}">
                    <a16:creationId xmlns:a16="http://schemas.microsoft.com/office/drawing/2014/main" id="{5F28FBF4-4AE9-9D2C-45E8-F5038F154E81}"/>
                  </a:ext>
                </a:extLst>
              </p:cNvPr>
              <p:cNvSpPr/>
              <p:nvPr/>
            </p:nvSpPr>
            <p:spPr>
              <a:xfrm>
                <a:off x="6931127" y="3525728"/>
                <a:ext cx="1622323" cy="110367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5" name="Rectangle 4">
                <a:extLst>
                  <a:ext uri="{FF2B5EF4-FFF2-40B4-BE49-F238E27FC236}">
                    <a16:creationId xmlns:a16="http://schemas.microsoft.com/office/drawing/2014/main" id="{6147F244-CC77-30A1-BB6A-DECB5C9DBF09}"/>
                  </a:ext>
                </a:extLst>
              </p:cNvPr>
              <p:cNvSpPr/>
              <p:nvPr/>
            </p:nvSpPr>
            <p:spPr>
              <a:xfrm>
                <a:off x="2762245" y="3522901"/>
                <a:ext cx="1622323" cy="110367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t>Microcontroller</a:t>
                </a:r>
              </a:p>
            </p:txBody>
          </p:sp>
          <p:sp>
            <p:nvSpPr>
              <p:cNvPr id="8" name="TextBox 7">
                <a:extLst>
                  <a:ext uri="{FF2B5EF4-FFF2-40B4-BE49-F238E27FC236}">
                    <a16:creationId xmlns:a16="http://schemas.microsoft.com/office/drawing/2014/main" id="{81BF4A58-B4B7-D8FD-6523-AE5C0A66D6FC}"/>
                  </a:ext>
                </a:extLst>
              </p:cNvPr>
              <p:cNvSpPr txBox="1"/>
              <p:nvPr/>
            </p:nvSpPr>
            <p:spPr>
              <a:xfrm>
                <a:off x="908861" y="3057832"/>
                <a:ext cx="1160207" cy="371168"/>
              </a:xfrm>
              <a:prstGeom prst="rect">
                <a:avLst/>
              </a:prstGeom>
              <a:noFill/>
            </p:spPr>
            <p:txBody>
              <a:bodyPr wrap="square" rtlCol="0">
                <a:spAutoFit/>
              </a:bodyPr>
              <a:lstStyle/>
              <a:p>
                <a:pPr algn="ctr"/>
                <a:r>
                  <a:rPr lang="en-GB" dirty="0"/>
                  <a:t>INPUT</a:t>
                </a:r>
              </a:p>
            </p:txBody>
          </p:sp>
          <p:sp>
            <p:nvSpPr>
              <p:cNvPr id="9" name="TextBox 8">
                <a:extLst>
                  <a:ext uri="{FF2B5EF4-FFF2-40B4-BE49-F238E27FC236}">
                    <a16:creationId xmlns:a16="http://schemas.microsoft.com/office/drawing/2014/main" id="{B2329E60-84B3-9B1B-F496-A8A6C6136BAB}"/>
                  </a:ext>
                </a:extLst>
              </p:cNvPr>
              <p:cNvSpPr txBox="1"/>
              <p:nvPr/>
            </p:nvSpPr>
            <p:spPr>
              <a:xfrm>
                <a:off x="2993303" y="3057832"/>
                <a:ext cx="1160207" cy="371168"/>
              </a:xfrm>
              <a:prstGeom prst="rect">
                <a:avLst/>
              </a:prstGeom>
              <a:noFill/>
            </p:spPr>
            <p:txBody>
              <a:bodyPr wrap="square" rtlCol="0">
                <a:spAutoFit/>
              </a:bodyPr>
              <a:lstStyle/>
              <a:p>
                <a:pPr algn="ctr"/>
                <a:r>
                  <a:rPr lang="en-GB" dirty="0"/>
                  <a:t>PROCESS</a:t>
                </a:r>
              </a:p>
            </p:txBody>
          </p:sp>
          <p:sp>
            <p:nvSpPr>
              <p:cNvPr id="10" name="TextBox 9">
                <a:extLst>
                  <a:ext uri="{FF2B5EF4-FFF2-40B4-BE49-F238E27FC236}">
                    <a16:creationId xmlns:a16="http://schemas.microsoft.com/office/drawing/2014/main" id="{89849917-2943-0D4C-1CDA-3BFBB632EBA4}"/>
                  </a:ext>
                </a:extLst>
              </p:cNvPr>
              <p:cNvSpPr txBox="1"/>
              <p:nvPr/>
            </p:nvSpPr>
            <p:spPr>
              <a:xfrm>
                <a:off x="5077745" y="3057832"/>
                <a:ext cx="1160207" cy="371168"/>
              </a:xfrm>
              <a:prstGeom prst="rect">
                <a:avLst/>
              </a:prstGeom>
              <a:noFill/>
            </p:spPr>
            <p:txBody>
              <a:bodyPr wrap="square" rtlCol="0">
                <a:spAutoFit/>
              </a:bodyPr>
              <a:lstStyle/>
              <a:p>
                <a:pPr algn="ctr"/>
                <a:r>
                  <a:rPr lang="en-GB" dirty="0"/>
                  <a:t>DRIVER</a:t>
                </a:r>
              </a:p>
            </p:txBody>
          </p:sp>
          <p:sp>
            <p:nvSpPr>
              <p:cNvPr id="11" name="TextBox 10">
                <a:extLst>
                  <a:ext uri="{FF2B5EF4-FFF2-40B4-BE49-F238E27FC236}">
                    <a16:creationId xmlns:a16="http://schemas.microsoft.com/office/drawing/2014/main" id="{32DBCDF7-3C7A-BD42-3FE6-FDB9C5B26FEF}"/>
                  </a:ext>
                </a:extLst>
              </p:cNvPr>
              <p:cNvSpPr txBox="1"/>
              <p:nvPr/>
            </p:nvSpPr>
            <p:spPr>
              <a:xfrm>
                <a:off x="7186152" y="3057832"/>
                <a:ext cx="1160207" cy="371168"/>
              </a:xfrm>
              <a:prstGeom prst="rect">
                <a:avLst/>
              </a:prstGeom>
              <a:noFill/>
            </p:spPr>
            <p:txBody>
              <a:bodyPr wrap="square" rtlCol="0">
                <a:spAutoFit/>
              </a:bodyPr>
              <a:lstStyle/>
              <a:p>
                <a:pPr algn="ctr"/>
                <a:r>
                  <a:rPr lang="en-GB" dirty="0"/>
                  <a:t>OUTPUT</a:t>
                </a:r>
              </a:p>
            </p:txBody>
          </p:sp>
        </p:grpSp>
        <p:cxnSp>
          <p:nvCxnSpPr>
            <p:cNvPr id="14" name="Straight Arrow Connector 13">
              <a:extLst>
                <a:ext uri="{FF2B5EF4-FFF2-40B4-BE49-F238E27FC236}">
                  <a16:creationId xmlns:a16="http://schemas.microsoft.com/office/drawing/2014/main" id="{2BB609F5-E05A-6777-9771-35D16B16C460}"/>
                </a:ext>
              </a:extLst>
            </p:cNvPr>
            <p:cNvCxnSpPr>
              <a:stCxn id="2" idx="3"/>
              <a:endCxn id="5" idx="1"/>
            </p:cNvCxnSpPr>
            <p:nvPr/>
          </p:nvCxnSpPr>
          <p:spPr>
            <a:xfrm flipV="1">
              <a:off x="2256500" y="4473611"/>
              <a:ext cx="462118" cy="2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5BB4041-0761-D6B1-2942-CB1402ABE87C}"/>
                </a:ext>
              </a:extLst>
            </p:cNvPr>
            <p:cNvCxnSpPr/>
            <p:nvPr/>
          </p:nvCxnSpPr>
          <p:spPr>
            <a:xfrm flipV="1">
              <a:off x="4340941" y="4470783"/>
              <a:ext cx="462118" cy="2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1E670BA-432E-08E9-25DC-BAEBB56AE68A}"/>
                </a:ext>
              </a:extLst>
            </p:cNvPr>
            <p:cNvCxnSpPr/>
            <p:nvPr/>
          </p:nvCxnSpPr>
          <p:spPr>
            <a:xfrm flipV="1">
              <a:off x="6425382" y="4476438"/>
              <a:ext cx="462118" cy="2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06A796C-B6E6-AC9C-0C91-DB0B8F6C4BC5}"/>
                </a:ext>
              </a:extLst>
            </p:cNvPr>
            <p:cNvCxnSpPr/>
            <p:nvPr/>
          </p:nvCxnSpPr>
          <p:spPr>
            <a:xfrm flipV="1">
              <a:off x="8509823" y="4469369"/>
              <a:ext cx="462118" cy="2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6D6259A-112C-BFF6-FDF0-35E1077E67BE}"/>
                </a:ext>
              </a:extLst>
            </p:cNvPr>
            <p:cNvCxnSpPr/>
            <p:nvPr/>
          </p:nvCxnSpPr>
          <p:spPr>
            <a:xfrm flipV="1">
              <a:off x="167142" y="4479265"/>
              <a:ext cx="462118" cy="2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9888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54621"/>
            <a:ext cx="5501169" cy="680519"/>
          </a:xfrm>
        </p:spPr>
        <p:txBody>
          <a:bodyPr>
            <a:normAutofit/>
          </a:bodyPr>
          <a:lstStyle/>
          <a:p>
            <a:r>
              <a:rPr lang="en-GB" sz="3600" b="1" dirty="0">
                <a:latin typeface="Arial" panose="020B0604020202020204" pitchFamily="34" charset="0"/>
                <a:cs typeface="Arial" panose="020B0604020202020204" pitchFamily="34" charset="0"/>
              </a:rPr>
              <a:t>Systems block diagram</a:t>
            </a:r>
          </a:p>
        </p:txBody>
      </p:sp>
      <p:sp>
        <p:nvSpPr>
          <p:cNvPr id="4" name="TextBox 3">
            <a:extLst>
              <a:ext uri="{FF2B5EF4-FFF2-40B4-BE49-F238E27FC236}">
                <a16:creationId xmlns:a16="http://schemas.microsoft.com/office/drawing/2014/main" id="{F235A329-F13A-4775-9DE3-B3855F3CDB81}"/>
              </a:ext>
            </a:extLst>
          </p:cNvPr>
          <p:cNvSpPr txBox="1"/>
          <p:nvPr/>
        </p:nvSpPr>
        <p:spPr>
          <a:xfrm>
            <a:off x="243315" y="1835144"/>
            <a:ext cx="8322413" cy="1200329"/>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Complete the block diagram below with a design idea for your system</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What input, driver and output will you need?</a:t>
            </a:r>
          </a:p>
        </p:txBody>
      </p:sp>
      <p:sp>
        <p:nvSpPr>
          <p:cNvPr id="2" name="Rectangle 1">
            <a:extLst>
              <a:ext uri="{FF2B5EF4-FFF2-40B4-BE49-F238E27FC236}">
                <a16:creationId xmlns:a16="http://schemas.microsoft.com/office/drawing/2014/main" id="{A9B8EFEE-E552-981C-76F3-A78A88AE88B2}"/>
              </a:ext>
            </a:extLst>
          </p:cNvPr>
          <p:cNvSpPr/>
          <p:nvPr/>
        </p:nvSpPr>
        <p:spPr>
          <a:xfrm>
            <a:off x="634177" y="3924602"/>
            <a:ext cx="1622323" cy="110367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GB" dirty="0"/>
              <a:t>Moisture sensor</a:t>
            </a:r>
          </a:p>
        </p:txBody>
      </p:sp>
      <p:sp>
        <p:nvSpPr>
          <p:cNvPr id="6" name="Rectangle 5">
            <a:extLst>
              <a:ext uri="{FF2B5EF4-FFF2-40B4-BE49-F238E27FC236}">
                <a16:creationId xmlns:a16="http://schemas.microsoft.com/office/drawing/2014/main" id="{946634C3-16FC-0085-301C-CAFB2FA2A122}"/>
              </a:ext>
            </a:extLst>
          </p:cNvPr>
          <p:cNvSpPr/>
          <p:nvPr/>
        </p:nvSpPr>
        <p:spPr>
          <a:xfrm>
            <a:off x="4803059" y="3924600"/>
            <a:ext cx="1622323" cy="110367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GB" dirty="0"/>
              <a:t>Motor driver IC</a:t>
            </a:r>
          </a:p>
        </p:txBody>
      </p:sp>
      <p:sp>
        <p:nvSpPr>
          <p:cNvPr id="7" name="Rectangle 6">
            <a:extLst>
              <a:ext uri="{FF2B5EF4-FFF2-40B4-BE49-F238E27FC236}">
                <a16:creationId xmlns:a16="http://schemas.microsoft.com/office/drawing/2014/main" id="{5F28FBF4-4AE9-9D2C-45E8-F5038F154E81}"/>
              </a:ext>
            </a:extLst>
          </p:cNvPr>
          <p:cNvSpPr/>
          <p:nvPr/>
        </p:nvSpPr>
        <p:spPr>
          <a:xfrm>
            <a:off x="6887500" y="3924602"/>
            <a:ext cx="1622323" cy="110367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GB" dirty="0"/>
              <a:t>Barrier motor</a:t>
            </a:r>
          </a:p>
        </p:txBody>
      </p:sp>
      <p:sp>
        <p:nvSpPr>
          <p:cNvPr id="5" name="Rectangle 4">
            <a:extLst>
              <a:ext uri="{FF2B5EF4-FFF2-40B4-BE49-F238E27FC236}">
                <a16:creationId xmlns:a16="http://schemas.microsoft.com/office/drawing/2014/main" id="{6147F244-CC77-30A1-BB6A-DECB5C9DBF09}"/>
              </a:ext>
            </a:extLst>
          </p:cNvPr>
          <p:cNvSpPr/>
          <p:nvPr/>
        </p:nvSpPr>
        <p:spPr>
          <a:xfrm>
            <a:off x="2718618" y="3921775"/>
            <a:ext cx="1622323" cy="110367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t>Microcontroller</a:t>
            </a:r>
          </a:p>
        </p:txBody>
      </p:sp>
      <p:sp>
        <p:nvSpPr>
          <p:cNvPr id="8" name="TextBox 7">
            <a:extLst>
              <a:ext uri="{FF2B5EF4-FFF2-40B4-BE49-F238E27FC236}">
                <a16:creationId xmlns:a16="http://schemas.microsoft.com/office/drawing/2014/main" id="{81BF4A58-B4B7-D8FD-6523-AE5C0A66D6FC}"/>
              </a:ext>
            </a:extLst>
          </p:cNvPr>
          <p:cNvSpPr txBox="1"/>
          <p:nvPr/>
        </p:nvSpPr>
        <p:spPr>
          <a:xfrm>
            <a:off x="865234" y="3456706"/>
            <a:ext cx="1160207" cy="371168"/>
          </a:xfrm>
          <a:prstGeom prst="rect">
            <a:avLst/>
          </a:prstGeom>
          <a:noFill/>
        </p:spPr>
        <p:txBody>
          <a:bodyPr wrap="square" rtlCol="0">
            <a:spAutoFit/>
          </a:bodyPr>
          <a:lstStyle/>
          <a:p>
            <a:pPr algn="ctr"/>
            <a:r>
              <a:rPr lang="en-GB" dirty="0"/>
              <a:t>INPUT</a:t>
            </a:r>
          </a:p>
        </p:txBody>
      </p:sp>
      <p:sp>
        <p:nvSpPr>
          <p:cNvPr id="9" name="TextBox 8">
            <a:extLst>
              <a:ext uri="{FF2B5EF4-FFF2-40B4-BE49-F238E27FC236}">
                <a16:creationId xmlns:a16="http://schemas.microsoft.com/office/drawing/2014/main" id="{B2329E60-84B3-9B1B-F496-A8A6C6136BAB}"/>
              </a:ext>
            </a:extLst>
          </p:cNvPr>
          <p:cNvSpPr txBox="1"/>
          <p:nvPr/>
        </p:nvSpPr>
        <p:spPr>
          <a:xfrm>
            <a:off x="2949676" y="3456706"/>
            <a:ext cx="1160207" cy="371168"/>
          </a:xfrm>
          <a:prstGeom prst="rect">
            <a:avLst/>
          </a:prstGeom>
          <a:noFill/>
        </p:spPr>
        <p:txBody>
          <a:bodyPr wrap="square" rtlCol="0">
            <a:spAutoFit/>
          </a:bodyPr>
          <a:lstStyle/>
          <a:p>
            <a:pPr algn="ctr"/>
            <a:r>
              <a:rPr lang="en-GB" dirty="0"/>
              <a:t>PROCESS</a:t>
            </a:r>
          </a:p>
        </p:txBody>
      </p:sp>
      <p:sp>
        <p:nvSpPr>
          <p:cNvPr id="10" name="TextBox 9">
            <a:extLst>
              <a:ext uri="{FF2B5EF4-FFF2-40B4-BE49-F238E27FC236}">
                <a16:creationId xmlns:a16="http://schemas.microsoft.com/office/drawing/2014/main" id="{89849917-2943-0D4C-1CDA-3BFBB632EBA4}"/>
              </a:ext>
            </a:extLst>
          </p:cNvPr>
          <p:cNvSpPr txBox="1"/>
          <p:nvPr/>
        </p:nvSpPr>
        <p:spPr>
          <a:xfrm>
            <a:off x="5034118" y="3456706"/>
            <a:ext cx="1160207" cy="371168"/>
          </a:xfrm>
          <a:prstGeom prst="rect">
            <a:avLst/>
          </a:prstGeom>
          <a:noFill/>
        </p:spPr>
        <p:txBody>
          <a:bodyPr wrap="square" rtlCol="0">
            <a:spAutoFit/>
          </a:bodyPr>
          <a:lstStyle/>
          <a:p>
            <a:pPr algn="ctr"/>
            <a:r>
              <a:rPr lang="en-GB" dirty="0"/>
              <a:t>DRIVER</a:t>
            </a:r>
          </a:p>
        </p:txBody>
      </p:sp>
      <p:sp>
        <p:nvSpPr>
          <p:cNvPr id="11" name="TextBox 10">
            <a:extLst>
              <a:ext uri="{FF2B5EF4-FFF2-40B4-BE49-F238E27FC236}">
                <a16:creationId xmlns:a16="http://schemas.microsoft.com/office/drawing/2014/main" id="{32DBCDF7-3C7A-BD42-3FE6-FDB9C5B26FEF}"/>
              </a:ext>
            </a:extLst>
          </p:cNvPr>
          <p:cNvSpPr txBox="1"/>
          <p:nvPr/>
        </p:nvSpPr>
        <p:spPr>
          <a:xfrm>
            <a:off x="7142525" y="3456706"/>
            <a:ext cx="1160207" cy="371168"/>
          </a:xfrm>
          <a:prstGeom prst="rect">
            <a:avLst/>
          </a:prstGeom>
          <a:noFill/>
        </p:spPr>
        <p:txBody>
          <a:bodyPr wrap="square" rtlCol="0">
            <a:spAutoFit/>
          </a:bodyPr>
          <a:lstStyle/>
          <a:p>
            <a:pPr algn="ctr"/>
            <a:r>
              <a:rPr lang="en-GB" dirty="0"/>
              <a:t>OUTPUT</a:t>
            </a:r>
          </a:p>
        </p:txBody>
      </p:sp>
      <p:cxnSp>
        <p:nvCxnSpPr>
          <p:cNvPr id="14" name="Straight Arrow Connector 13">
            <a:extLst>
              <a:ext uri="{FF2B5EF4-FFF2-40B4-BE49-F238E27FC236}">
                <a16:creationId xmlns:a16="http://schemas.microsoft.com/office/drawing/2014/main" id="{2BB609F5-E05A-6777-9771-35D16B16C460}"/>
              </a:ext>
            </a:extLst>
          </p:cNvPr>
          <p:cNvCxnSpPr>
            <a:stCxn id="2" idx="3"/>
            <a:endCxn id="5" idx="1"/>
          </p:cNvCxnSpPr>
          <p:nvPr/>
        </p:nvCxnSpPr>
        <p:spPr>
          <a:xfrm flipV="1">
            <a:off x="2256500" y="4473611"/>
            <a:ext cx="462118" cy="2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5BB4041-0761-D6B1-2942-CB1402ABE87C}"/>
              </a:ext>
            </a:extLst>
          </p:cNvPr>
          <p:cNvCxnSpPr/>
          <p:nvPr/>
        </p:nvCxnSpPr>
        <p:spPr>
          <a:xfrm flipV="1">
            <a:off x="4340941" y="4470783"/>
            <a:ext cx="462118" cy="2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1E670BA-432E-08E9-25DC-BAEBB56AE68A}"/>
              </a:ext>
            </a:extLst>
          </p:cNvPr>
          <p:cNvCxnSpPr/>
          <p:nvPr/>
        </p:nvCxnSpPr>
        <p:spPr>
          <a:xfrm flipV="1">
            <a:off x="6425382" y="4476438"/>
            <a:ext cx="462118" cy="2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06A796C-B6E6-AC9C-0C91-DB0B8F6C4BC5}"/>
              </a:ext>
            </a:extLst>
          </p:cNvPr>
          <p:cNvCxnSpPr/>
          <p:nvPr/>
        </p:nvCxnSpPr>
        <p:spPr>
          <a:xfrm flipV="1">
            <a:off x="8509823" y="4469369"/>
            <a:ext cx="462118" cy="2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6D6259A-112C-BFF6-FDF0-35E1077E67BE}"/>
              </a:ext>
            </a:extLst>
          </p:cNvPr>
          <p:cNvCxnSpPr/>
          <p:nvPr/>
        </p:nvCxnSpPr>
        <p:spPr>
          <a:xfrm flipV="1">
            <a:off x="167142" y="4479265"/>
            <a:ext cx="462118" cy="2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674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5" y="1105068"/>
            <a:ext cx="8706135" cy="680519"/>
          </a:xfrm>
        </p:spPr>
        <p:txBody>
          <a:bodyPr>
            <a:noAutofit/>
          </a:bodyPr>
          <a:lstStyle/>
          <a:p>
            <a:r>
              <a:rPr lang="en-GB" sz="3600" b="1" dirty="0">
                <a:latin typeface="Arial" panose="020B0604020202020204" pitchFamily="34" charset="0"/>
                <a:cs typeface="Arial" panose="020B0604020202020204" pitchFamily="34" charset="0"/>
              </a:rPr>
              <a:t>Resources</a:t>
            </a:r>
          </a:p>
        </p:txBody>
      </p:sp>
      <p:sp>
        <p:nvSpPr>
          <p:cNvPr id="4" name="TextBox 3">
            <a:extLst>
              <a:ext uri="{FF2B5EF4-FFF2-40B4-BE49-F238E27FC236}">
                <a16:creationId xmlns:a16="http://schemas.microsoft.com/office/drawing/2014/main" id="{F235A329-F13A-4775-9DE3-B3855F3CDB81}"/>
              </a:ext>
            </a:extLst>
          </p:cNvPr>
          <p:cNvSpPr txBox="1"/>
          <p:nvPr/>
        </p:nvSpPr>
        <p:spPr>
          <a:xfrm>
            <a:off x="231035" y="1669466"/>
            <a:ext cx="5511003" cy="5109091"/>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Crumble controller board and USB download cable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Three red crocodile clips and three black crocodile clips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Three AA batteries and battery pack</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Crumble motor</a:t>
            </a:r>
          </a:p>
          <a:p>
            <a:endParaRPr lang="en-GB" sz="1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To make a moisture sensor:</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Copper tape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Card</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Sellotape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Scissors</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5" name="Picture 4" descr="A picture containing indoor&#10;&#10;Description automatically generated">
            <a:extLst>
              <a:ext uri="{FF2B5EF4-FFF2-40B4-BE49-F238E27FC236}">
                <a16:creationId xmlns:a16="http://schemas.microsoft.com/office/drawing/2014/main" id="{52537B6A-BF00-8235-E022-2339A9022B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374506" y="2306389"/>
            <a:ext cx="4071615" cy="3053712"/>
          </a:xfrm>
          <a:prstGeom prst="rect">
            <a:avLst/>
          </a:prstGeom>
        </p:spPr>
      </p:pic>
    </p:spTree>
    <p:extLst>
      <p:ext uri="{BB962C8B-B14F-4D97-AF65-F5344CB8AC3E}">
        <p14:creationId xmlns:p14="http://schemas.microsoft.com/office/powerpoint/2010/main" val="1831204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5" y="1228001"/>
            <a:ext cx="8706135" cy="680519"/>
          </a:xfrm>
        </p:spPr>
        <p:txBody>
          <a:bodyPr>
            <a:noAutofit/>
          </a:bodyPr>
          <a:lstStyle/>
          <a:p>
            <a:r>
              <a:rPr lang="en-GB" sz="3600" b="1" dirty="0">
                <a:latin typeface="Arial" panose="020B0604020202020204" pitchFamily="34" charset="0"/>
                <a:cs typeface="Arial" panose="020B0604020202020204" pitchFamily="34" charset="0"/>
              </a:rPr>
              <a:t>Step 1 – Power supply</a:t>
            </a:r>
          </a:p>
        </p:txBody>
      </p:sp>
      <p:sp>
        <p:nvSpPr>
          <p:cNvPr id="4" name="TextBox 3">
            <a:extLst>
              <a:ext uri="{FF2B5EF4-FFF2-40B4-BE49-F238E27FC236}">
                <a16:creationId xmlns:a16="http://schemas.microsoft.com/office/drawing/2014/main" id="{F235A329-F13A-4775-9DE3-B3855F3CDB81}"/>
              </a:ext>
            </a:extLst>
          </p:cNvPr>
          <p:cNvSpPr txBox="1"/>
          <p:nvPr/>
        </p:nvSpPr>
        <p:spPr>
          <a:xfrm>
            <a:off x="231035" y="1925223"/>
            <a:ext cx="5117713" cy="3785652"/>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Fit three AA batteries into the battery pack</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Attach one end of a red crocodile clip to the red lead on the battery pack and the other to the + power port on the Crumble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Attach one end of a black crocodile clip to the black lead on the battery pack and the other to the - power port on the Crumble</a:t>
            </a:r>
          </a:p>
        </p:txBody>
      </p:sp>
      <p:sp>
        <p:nvSpPr>
          <p:cNvPr id="19" name="TextBox 18">
            <a:extLst>
              <a:ext uri="{FF2B5EF4-FFF2-40B4-BE49-F238E27FC236}">
                <a16:creationId xmlns:a16="http://schemas.microsoft.com/office/drawing/2014/main" id="{38ADB02A-268A-A48A-6761-E26A6AF39BE4}"/>
              </a:ext>
            </a:extLst>
          </p:cNvPr>
          <p:cNvSpPr txBox="1"/>
          <p:nvPr/>
        </p:nvSpPr>
        <p:spPr>
          <a:xfrm>
            <a:off x="5206106" y="1450297"/>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pic>
        <p:nvPicPr>
          <p:cNvPr id="5" name="Picture 4" descr="A picture containing text&#10;&#10;Description automatically generated">
            <a:extLst>
              <a:ext uri="{FF2B5EF4-FFF2-40B4-BE49-F238E27FC236}">
                <a16:creationId xmlns:a16="http://schemas.microsoft.com/office/drawing/2014/main" id="{770948D1-38B8-18CE-AAA8-EBB458ACC7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66028" y="4410868"/>
            <a:ext cx="2074367" cy="151635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0448DAA7-6A7E-8B7D-1DD2-9233DF3149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8774" y="1450297"/>
            <a:ext cx="2620583" cy="15164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EF0D42C-09BC-A7CB-0A64-BDD14AD70FF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8774" y="3131825"/>
            <a:ext cx="2620583" cy="1148648"/>
          </a:xfrm>
          <a:prstGeom prst="rect">
            <a:avLst/>
          </a:prstGeom>
        </p:spPr>
      </p:pic>
    </p:spTree>
    <p:extLst>
      <p:ext uri="{BB962C8B-B14F-4D97-AF65-F5344CB8AC3E}">
        <p14:creationId xmlns:p14="http://schemas.microsoft.com/office/powerpoint/2010/main" val="286503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5" y="1228001"/>
            <a:ext cx="8706135" cy="680519"/>
          </a:xfrm>
        </p:spPr>
        <p:txBody>
          <a:bodyPr>
            <a:noAutofit/>
          </a:bodyPr>
          <a:lstStyle/>
          <a:p>
            <a:r>
              <a:rPr lang="en-GB" sz="3600" b="1" dirty="0">
                <a:latin typeface="Arial" panose="020B0604020202020204" pitchFamily="34" charset="0"/>
                <a:cs typeface="Arial" panose="020B0604020202020204" pitchFamily="34" charset="0"/>
              </a:rPr>
              <a:t>Step 2 – Connecting the motor</a:t>
            </a:r>
          </a:p>
        </p:txBody>
      </p:sp>
      <p:sp>
        <p:nvSpPr>
          <p:cNvPr id="4" name="TextBox 3">
            <a:extLst>
              <a:ext uri="{FF2B5EF4-FFF2-40B4-BE49-F238E27FC236}">
                <a16:creationId xmlns:a16="http://schemas.microsoft.com/office/drawing/2014/main" id="{F235A329-F13A-4775-9DE3-B3855F3CDB81}"/>
              </a:ext>
            </a:extLst>
          </p:cNvPr>
          <p:cNvSpPr txBox="1"/>
          <p:nvPr/>
        </p:nvSpPr>
        <p:spPr>
          <a:xfrm>
            <a:off x="231034" y="2086215"/>
            <a:ext cx="5166875" cy="3416320"/>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Connect one end of a red crocodile clip to the + leg of the motor and the other to the + motor 1 output port on the Crumble</a:t>
            </a:r>
          </a:p>
          <a:p>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Connect one end of a black crocodile clip to the - leg of the motor and the other to the - motor 1 output port on the Crumble</a:t>
            </a:r>
          </a:p>
        </p:txBody>
      </p:sp>
      <p:pic>
        <p:nvPicPr>
          <p:cNvPr id="11" name="Picture 10">
            <a:extLst>
              <a:ext uri="{FF2B5EF4-FFF2-40B4-BE49-F238E27FC236}">
                <a16:creationId xmlns:a16="http://schemas.microsoft.com/office/drawing/2014/main" id="{D0854121-D3CE-9AC7-24BF-D034A63EA7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04619" y="1948157"/>
            <a:ext cx="1818968" cy="1885855"/>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65224F45-D46C-0670-3EC4-B08386B39C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48516" y="4024688"/>
            <a:ext cx="2743200" cy="1849585"/>
          </a:xfrm>
          <a:prstGeom prst="rect">
            <a:avLst/>
          </a:prstGeom>
        </p:spPr>
      </p:pic>
    </p:spTree>
    <p:extLst>
      <p:ext uri="{BB962C8B-B14F-4D97-AF65-F5344CB8AC3E}">
        <p14:creationId xmlns:p14="http://schemas.microsoft.com/office/powerpoint/2010/main" val="3907667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5" y="1228001"/>
            <a:ext cx="6248423" cy="680519"/>
          </a:xfrm>
        </p:spPr>
        <p:txBody>
          <a:bodyPr>
            <a:noAutofit/>
          </a:bodyPr>
          <a:lstStyle/>
          <a:p>
            <a:r>
              <a:rPr lang="en-GB" sz="3600" b="1" dirty="0">
                <a:latin typeface="Arial" panose="020B0604020202020204" pitchFamily="34" charset="0"/>
                <a:cs typeface="Arial" panose="020B0604020202020204" pitchFamily="34" charset="0"/>
              </a:rPr>
              <a:t>Step 3 – Moisture sensor</a:t>
            </a:r>
          </a:p>
        </p:txBody>
      </p:sp>
      <p:sp>
        <p:nvSpPr>
          <p:cNvPr id="4" name="TextBox 3">
            <a:extLst>
              <a:ext uri="{FF2B5EF4-FFF2-40B4-BE49-F238E27FC236}">
                <a16:creationId xmlns:a16="http://schemas.microsoft.com/office/drawing/2014/main" id="{F235A329-F13A-4775-9DE3-B3855F3CDB81}"/>
              </a:ext>
            </a:extLst>
          </p:cNvPr>
          <p:cNvSpPr txBox="1"/>
          <p:nvPr/>
        </p:nvSpPr>
        <p:spPr>
          <a:xfrm>
            <a:off x="231035" y="1965701"/>
            <a:ext cx="5157042" cy="3785652"/>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Cut out a piece of card measuring approximately 50 mm x 15 mm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Cover it in sticky tape so it is waterproof</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Cut out two strips of copper tape 50 mm long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Stick these onto the card piece with a small gap between them</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This will now act as moisture sensor!</a:t>
            </a:r>
          </a:p>
        </p:txBody>
      </p:sp>
      <p:sp>
        <p:nvSpPr>
          <p:cNvPr id="19" name="TextBox 18">
            <a:extLst>
              <a:ext uri="{FF2B5EF4-FFF2-40B4-BE49-F238E27FC236}">
                <a16:creationId xmlns:a16="http://schemas.microsoft.com/office/drawing/2014/main" id="{38ADB02A-268A-A48A-6761-E26A6AF39BE4}"/>
              </a:ext>
            </a:extLst>
          </p:cNvPr>
          <p:cNvSpPr txBox="1"/>
          <p:nvPr/>
        </p:nvSpPr>
        <p:spPr>
          <a:xfrm>
            <a:off x="5756449" y="1432526"/>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pic>
        <p:nvPicPr>
          <p:cNvPr id="7" name="Picture 6" descr="A picture containing indoor, tool&#10;&#10;Description automatically generated">
            <a:extLst>
              <a:ext uri="{FF2B5EF4-FFF2-40B4-BE49-F238E27FC236}">
                <a16:creationId xmlns:a16="http://schemas.microsoft.com/office/drawing/2014/main" id="{476FEC6A-6CE7-2903-740E-5F57C53BFE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79458" y="1432526"/>
            <a:ext cx="2278231" cy="1482812"/>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0321EC80-31A5-5DCF-F416-249CEB33C2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70359" y="3078772"/>
            <a:ext cx="2546555" cy="1291418"/>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FDAD351F-17DD-38EB-5C74-DD25AFC8527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71304" y="4533624"/>
            <a:ext cx="2386386" cy="1425827"/>
          </a:xfrm>
          <a:prstGeom prst="rect">
            <a:avLst/>
          </a:prstGeom>
        </p:spPr>
      </p:pic>
    </p:spTree>
    <p:extLst>
      <p:ext uri="{BB962C8B-B14F-4D97-AF65-F5344CB8AC3E}">
        <p14:creationId xmlns:p14="http://schemas.microsoft.com/office/powerpoint/2010/main" val="22673157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565</TotalTime>
  <Words>1397</Words>
  <Application>Microsoft Office PowerPoint</Application>
  <PresentationFormat>On-screen Show (4:3)</PresentationFormat>
  <Paragraphs>123</Paragraphs>
  <Slides>16</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Segoe UI Emoji</vt:lpstr>
      <vt:lpstr>Symbol</vt:lpstr>
      <vt:lpstr>Times New Roman</vt:lpstr>
      <vt:lpstr>Office Theme</vt:lpstr>
      <vt:lpstr>PowerPoint Presentation</vt:lpstr>
      <vt:lpstr>PowerPoint Presentation</vt:lpstr>
      <vt:lpstr>Design brief</vt:lpstr>
      <vt:lpstr>Systems block diagram</vt:lpstr>
      <vt:lpstr>Systems block diagram</vt:lpstr>
      <vt:lpstr>Resources</vt:lpstr>
      <vt:lpstr>Step 1 – Power supply</vt:lpstr>
      <vt:lpstr>Step 2 – Connecting the motor</vt:lpstr>
      <vt:lpstr>Step 3 – Moisture sensor</vt:lpstr>
      <vt:lpstr>Step 4 – Connecting the sensor</vt:lpstr>
      <vt:lpstr>Completed hardware</vt:lpstr>
      <vt:lpstr>Step 5 – Writing the program</vt:lpstr>
      <vt:lpstr>Step 6 – Downloading the program</vt:lpstr>
      <vt:lpstr>Testing</vt:lpstr>
      <vt:lpstr>Testing</vt:lpstr>
      <vt:lpstr>Extension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 barrier</dc:title>
  <dc:creator>Attainment in Education</dc:creator>
  <cp:lastModifiedBy>Holly Margerison-Smith</cp:lastModifiedBy>
  <cp:revision>131</cp:revision>
  <dcterms:created xsi:type="dcterms:W3CDTF">2017-06-28T15:11:57Z</dcterms:created>
  <dcterms:modified xsi:type="dcterms:W3CDTF">2023-04-12T13:50:47Z</dcterms:modified>
</cp:coreProperties>
</file>