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 id="2147483684" r:id="rId2"/>
    <p:sldMasterId id="2147483708" r:id="rId3"/>
    <p:sldMasterId id="2147483720" r:id="rId4"/>
  </p:sldMasterIdLst>
  <p:notesMasterIdLst>
    <p:notesMasterId r:id="rId19"/>
  </p:notesMasterIdLst>
  <p:handoutMasterIdLst>
    <p:handoutMasterId r:id="rId20"/>
  </p:handoutMasterIdLst>
  <p:sldIdLst>
    <p:sldId id="285" r:id="rId5"/>
    <p:sldId id="256" r:id="rId6"/>
    <p:sldId id="299" r:id="rId7"/>
    <p:sldId id="300" r:id="rId8"/>
    <p:sldId id="303" r:id="rId9"/>
    <p:sldId id="301" r:id="rId10"/>
    <p:sldId id="308" r:id="rId11"/>
    <p:sldId id="304" r:id="rId12"/>
    <p:sldId id="305" r:id="rId13"/>
    <p:sldId id="310" r:id="rId14"/>
    <p:sldId id="307" r:id="rId15"/>
    <p:sldId id="306" r:id="rId16"/>
    <p:sldId id="309" r:id="rId17"/>
    <p:sldId id="311"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6D4AA4-764A-822C-5E12-64A461E97E4A}" name="David Hills-Taylor" initials="DHT" userId="78abecb0f368a2bc"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0"/>
    <p:restoredTop sz="90950" autoAdjust="0"/>
  </p:normalViewPr>
  <p:slideViewPr>
    <p:cSldViewPr snapToGrid="0" snapToObjects="1">
      <p:cViewPr varScale="1">
        <p:scale>
          <a:sx n="104" d="100"/>
          <a:sy n="104" d="100"/>
        </p:scale>
        <p:origin x="109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123" d="100"/>
          <a:sy n="123" d="100"/>
        </p:scale>
        <p:origin x="244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FC82A6D-5B87-78DF-5401-214D5C503273}"/>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FB7E8D2A-F88C-89E0-3FE0-79B91E9D78A7}"/>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BD76EED-233C-454C-A142-7452DC8FE68E}" type="datetimeFigureOut">
              <a:rPr lang="en-GB" smtClean="0"/>
              <a:t>17/04/2023</a:t>
            </a:fld>
            <a:endParaRPr lang="en-GB" dirty="0"/>
          </a:p>
        </p:txBody>
      </p:sp>
      <p:sp>
        <p:nvSpPr>
          <p:cNvPr id="4" name="Footer Placeholder 3">
            <a:extLst>
              <a:ext uri="{FF2B5EF4-FFF2-40B4-BE49-F238E27FC236}">
                <a16:creationId xmlns:a16="http://schemas.microsoft.com/office/drawing/2014/main" id="{8AC2F6D9-6396-8BDC-3680-15C05D1BC5F9}"/>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D1786078-9277-4D88-27A3-82186532AF10}"/>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5FDDF4DE-1335-443F-9BA8-2A04B9526899}" type="slidenum">
              <a:rPr lang="en-GB" smtClean="0"/>
              <a:t>‹#›</a:t>
            </a:fld>
            <a:endParaRPr lang="en-GB" dirty="0"/>
          </a:p>
        </p:txBody>
      </p:sp>
    </p:spTree>
    <p:extLst>
      <p:ext uri="{BB962C8B-B14F-4D97-AF65-F5344CB8AC3E}">
        <p14:creationId xmlns:p14="http://schemas.microsoft.com/office/powerpoint/2010/main" val="40370867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1C7F889-9E18-41E6-8973-F6D11122191D}" type="datetimeFigureOut">
              <a:rPr lang="en-GB" smtClean="0"/>
              <a:t>17/04/2023</a:t>
            </a:fld>
            <a:endParaRPr lang="en-GB" dirty="0"/>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6FFA728-7C25-4CCC-8013-DCE6384EC718}" type="slidenum">
              <a:rPr lang="en-GB" smtClean="0"/>
              <a:t>‹#›</a:t>
            </a:fld>
            <a:endParaRPr lang="en-GB" dirty="0"/>
          </a:p>
        </p:txBody>
      </p:sp>
    </p:spTree>
    <p:extLst>
      <p:ext uri="{BB962C8B-B14F-4D97-AF65-F5344CB8AC3E}">
        <p14:creationId xmlns:p14="http://schemas.microsoft.com/office/powerpoint/2010/main" val="2536835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38C6A-27F3-4D9F-AFF5-F53EC4158501}" type="slidenum">
              <a:rPr lang="en-GB" smtClean="0"/>
              <a:t>1</a:t>
            </a:fld>
            <a:endParaRPr lang="en-GB" dirty="0"/>
          </a:p>
        </p:txBody>
      </p:sp>
    </p:spTree>
    <p:extLst>
      <p:ext uri="{BB962C8B-B14F-4D97-AF65-F5344CB8AC3E}">
        <p14:creationId xmlns:p14="http://schemas.microsoft.com/office/powerpoint/2010/main" val="28424848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38C6A-27F3-4D9F-AFF5-F53EC4158501}" type="slidenum">
              <a:rPr lang="en-GB" smtClean="0"/>
              <a:t>10</a:t>
            </a:fld>
            <a:endParaRPr lang="en-GB" dirty="0"/>
          </a:p>
        </p:txBody>
      </p:sp>
    </p:spTree>
    <p:extLst>
      <p:ext uri="{BB962C8B-B14F-4D97-AF65-F5344CB8AC3E}">
        <p14:creationId xmlns:p14="http://schemas.microsoft.com/office/powerpoint/2010/main" val="4281146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38C6A-27F3-4D9F-AFF5-F53EC4158501}" type="slidenum">
              <a:rPr lang="en-GB" smtClean="0"/>
              <a:t>11</a:t>
            </a:fld>
            <a:endParaRPr lang="en-GB" dirty="0"/>
          </a:p>
        </p:txBody>
      </p:sp>
    </p:spTree>
    <p:extLst>
      <p:ext uri="{BB962C8B-B14F-4D97-AF65-F5344CB8AC3E}">
        <p14:creationId xmlns:p14="http://schemas.microsoft.com/office/powerpoint/2010/main" val="3027483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38C6A-27F3-4D9F-AFF5-F53EC4158501}" type="slidenum">
              <a:rPr lang="en-GB" smtClean="0"/>
              <a:t>12</a:t>
            </a:fld>
            <a:endParaRPr lang="en-GB" dirty="0"/>
          </a:p>
        </p:txBody>
      </p:sp>
    </p:spTree>
    <p:extLst>
      <p:ext uri="{BB962C8B-B14F-4D97-AF65-F5344CB8AC3E}">
        <p14:creationId xmlns:p14="http://schemas.microsoft.com/office/powerpoint/2010/main" val="32296290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38C6A-27F3-4D9F-AFF5-F53EC4158501}" type="slidenum">
              <a:rPr lang="en-GB" smtClean="0"/>
              <a:t>13</a:t>
            </a:fld>
            <a:endParaRPr lang="en-GB" dirty="0"/>
          </a:p>
        </p:txBody>
      </p:sp>
    </p:spTree>
    <p:extLst>
      <p:ext uri="{BB962C8B-B14F-4D97-AF65-F5344CB8AC3E}">
        <p14:creationId xmlns:p14="http://schemas.microsoft.com/office/powerpoint/2010/main" val="2129135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38C6A-27F3-4D9F-AFF5-F53EC4158501}" type="slidenum">
              <a:rPr lang="en-GB" smtClean="0"/>
              <a:t>14</a:t>
            </a:fld>
            <a:endParaRPr lang="en-GB" dirty="0"/>
          </a:p>
        </p:txBody>
      </p:sp>
    </p:spTree>
    <p:extLst>
      <p:ext uri="{BB962C8B-B14F-4D97-AF65-F5344CB8AC3E}">
        <p14:creationId xmlns:p14="http://schemas.microsoft.com/office/powerpoint/2010/main" val="1070573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sz="1200" dirty="0"/>
          </a:p>
          <a:p>
            <a:endParaRPr lang="en-GB" dirty="0"/>
          </a:p>
        </p:txBody>
      </p:sp>
      <p:sp>
        <p:nvSpPr>
          <p:cNvPr id="4" name="Slide Number Placeholder 3"/>
          <p:cNvSpPr>
            <a:spLocks noGrp="1"/>
          </p:cNvSpPr>
          <p:nvPr>
            <p:ph type="sldNum" sz="quarter" idx="5"/>
          </p:nvPr>
        </p:nvSpPr>
        <p:spPr/>
        <p:txBody>
          <a:bodyPr/>
          <a:lstStyle/>
          <a:p>
            <a:fld id="{26D38C6A-27F3-4D9F-AFF5-F53EC4158501}" type="slidenum">
              <a:rPr lang="en-GB" smtClean="0"/>
              <a:t>2</a:t>
            </a:fld>
            <a:endParaRPr lang="en-GB" dirty="0"/>
          </a:p>
        </p:txBody>
      </p:sp>
    </p:spTree>
    <p:extLst>
      <p:ext uri="{BB962C8B-B14F-4D97-AF65-F5344CB8AC3E}">
        <p14:creationId xmlns:p14="http://schemas.microsoft.com/office/powerpoint/2010/main" val="64311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38C6A-27F3-4D9F-AFF5-F53EC4158501}" type="slidenum">
              <a:rPr lang="en-GB" smtClean="0"/>
              <a:t>3</a:t>
            </a:fld>
            <a:endParaRPr lang="en-GB" dirty="0"/>
          </a:p>
        </p:txBody>
      </p:sp>
    </p:spTree>
    <p:extLst>
      <p:ext uri="{BB962C8B-B14F-4D97-AF65-F5344CB8AC3E}">
        <p14:creationId xmlns:p14="http://schemas.microsoft.com/office/powerpoint/2010/main" val="256386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38C6A-27F3-4D9F-AFF5-F53EC4158501}" type="slidenum">
              <a:rPr lang="en-GB" smtClean="0"/>
              <a:t>4</a:t>
            </a:fld>
            <a:endParaRPr lang="en-GB" dirty="0"/>
          </a:p>
        </p:txBody>
      </p:sp>
    </p:spTree>
    <p:extLst>
      <p:ext uri="{BB962C8B-B14F-4D97-AF65-F5344CB8AC3E}">
        <p14:creationId xmlns:p14="http://schemas.microsoft.com/office/powerpoint/2010/main" val="1503255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38C6A-27F3-4D9F-AFF5-F53EC4158501}" type="slidenum">
              <a:rPr lang="en-GB" smtClean="0"/>
              <a:t>5</a:t>
            </a:fld>
            <a:endParaRPr lang="en-GB" dirty="0"/>
          </a:p>
        </p:txBody>
      </p:sp>
    </p:spTree>
    <p:extLst>
      <p:ext uri="{BB962C8B-B14F-4D97-AF65-F5344CB8AC3E}">
        <p14:creationId xmlns:p14="http://schemas.microsoft.com/office/powerpoint/2010/main" val="233054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38C6A-27F3-4D9F-AFF5-F53EC4158501}" type="slidenum">
              <a:rPr lang="en-GB" smtClean="0"/>
              <a:t>6</a:t>
            </a:fld>
            <a:endParaRPr lang="en-GB" dirty="0"/>
          </a:p>
        </p:txBody>
      </p:sp>
    </p:spTree>
    <p:extLst>
      <p:ext uri="{BB962C8B-B14F-4D97-AF65-F5344CB8AC3E}">
        <p14:creationId xmlns:p14="http://schemas.microsoft.com/office/powerpoint/2010/main" val="343711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38C6A-27F3-4D9F-AFF5-F53EC4158501}" type="slidenum">
              <a:rPr lang="en-GB" smtClean="0"/>
              <a:t>7</a:t>
            </a:fld>
            <a:endParaRPr lang="en-GB" dirty="0"/>
          </a:p>
        </p:txBody>
      </p:sp>
    </p:spTree>
    <p:extLst>
      <p:ext uri="{BB962C8B-B14F-4D97-AF65-F5344CB8AC3E}">
        <p14:creationId xmlns:p14="http://schemas.microsoft.com/office/powerpoint/2010/main" val="1083806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38C6A-27F3-4D9F-AFF5-F53EC4158501}" type="slidenum">
              <a:rPr lang="en-GB" smtClean="0"/>
              <a:t>8</a:t>
            </a:fld>
            <a:endParaRPr lang="en-GB" dirty="0"/>
          </a:p>
        </p:txBody>
      </p:sp>
    </p:spTree>
    <p:extLst>
      <p:ext uri="{BB962C8B-B14F-4D97-AF65-F5344CB8AC3E}">
        <p14:creationId xmlns:p14="http://schemas.microsoft.com/office/powerpoint/2010/main" val="2364654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D38C6A-27F3-4D9F-AFF5-F53EC4158501}" type="slidenum">
              <a:rPr lang="en-GB" smtClean="0"/>
              <a:t>9</a:t>
            </a:fld>
            <a:endParaRPr lang="en-GB" dirty="0"/>
          </a:p>
        </p:txBody>
      </p:sp>
    </p:spTree>
    <p:extLst>
      <p:ext uri="{BB962C8B-B14F-4D97-AF65-F5344CB8AC3E}">
        <p14:creationId xmlns:p14="http://schemas.microsoft.com/office/powerpoint/2010/main" val="2834443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3381489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4270890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4010933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39336711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391568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38640810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36201313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25101708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30314396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1630056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293893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7292450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1326961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11104118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35910948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35324384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37647534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2801462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1050385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22645458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7854883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2473487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38314867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29059053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9228086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9661824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17125718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55ADD6-F8CE-1748-83D1-037D91A2E22A}" type="datetimeFigureOut">
              <a:rPr lang="en-US" smtClean="0"/>
              <a:pPr/>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7DF3C2-0495-F940-AA06-AB01FA4F82D7}" type="slidenum">
              <a:rPr lang="en-US" smtClean="0"/>
              <a:pPr/>
              <a:t>‹#›</a:t>
            </a:fld>
            <a:endParaRPr lang="en-US" dirty="0"/>
          </a:p>
        </p:txBody>
      </p:sp>
    </p:spTree>
    <p:extLst>
      <p:ext uri="{BB962C8B-B14F-4D97-AF65-F5344CB8AC3E}">
        <p14:creationId xmlns:p14="http://schemas.microsoft.com/office/powerpoint/2010/main" val="25504970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55ADD6-F8CE-1748-83D1-037D91A2E22A}" type="datetimeFigureOut">
              <a:rPr lang="en-US" smtClean="0"/>
              <a:pPr/>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7DF3C2-0495-F940-AA06-AB01FA4F82D7}" type="slidenum">
              <a:rPr lang="en-US" smtClean="0"/>
              <a:pPr/>
              <a:t>‹#›</a:t>
            </a:fld>
            <a:endParaRPr lang="en-US" dirty="0"/>
          </a:p>
        </p:txBody>
      </p:sp>
      <p:grpSp>
        <p:nvGrpSpPr>
          <p:cNvPr id="11" name="Group 10">
            <a:extLst>
              <a:ext uri="{FF2B5EF4-FFF2-40B4-BE49-F238E27FC236}">
                <a16:creationId xmlns:a16="http://schemas.microsoft.com/office/drawing/2014/main" id="{0E24BCBE-7866-FC2B-FC3F-CB6E344D1843}"/>
              </a:ext>
            </a:extLst>
          </p:cNvPr>
          <p:cNvGrpSpPr/>
          <p:nvPr userDrawn="1"/>
        </p:nvGrpSpPr>
        <p:grpSpPr>
          <a:xfrm>
            <a:off x="7930341" y="6180871"/>
            <a:ext cx="1082321" cy="540604"/>
            <a:chOff x="5142807" y="4878877"/>
            <a:chExt cx="1195095" cy="598516"/>
          </a:xfrm>
        </p:grpSpPr>
        <p:sp>
          <p:nvSpPr>
            <p:cNvPr id="12" name="Rectangle 11">
              <a:extLst>
                <a:ext uri="{FF2B5EF4-FFF2-40B4-BE49-F238E27FC236}">
                  <a16:creationId xmlns:a16="http://schemas.microsoft.com/office/drawing/2014/main" id="{03D2D503-BFD9-BC0B-C7B6-9C3498625096}"/>
                </a:ext>
              </a:extLst>
            </p:cNvPr>
            <p:cNvSpPr/>
            <p:nvPr userDrawn="1"/>
          </p:nvSpPr>
          <p:spPr>
            <a:xfrm>
              <a:off x="5142807" y="4878877"/>
              <a:ext cx="1195095" cy="59851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13" name="Picture 12" descr="Logo&#10;&#10;Description automatically generated">
              <a:extLst>
                <a:ext uri="{FF2B5EF4-FFF2-40B4-BE49-F238E27FC236}">
                  <a16:creationId xmlns:a16="http://schemas.microsoft.com/office/drawing/2014/main" id="{C101D3E5-E36E-292E-A024-F8AF7075387B}"/>
                </a:ext>
              </a:extLst>
            </p:cNvPr>
            <p:cNvPicPr>
              <a:picLocks noChangeAspect="1"/>
            </p:cNvPicPr>
            <p:nvPr userDrawn="1"/>
          </p:nvPicPr>
          <p:blipFill>
            <a:blip r:embed="rId2"/>
            <a:stretch>
              <a:fillRect/>
            </a:stretch>
          </p:blipFill>
          <p:spPr>
            <a:xfrm>
              <a:off x="5248101" y="4987634"/>
              <a:ext cx="984506" cy="381001"/>
            </a:xfrm>
            <a:prstGeom prst="rect">
              <a:avLst/>
            </a:prstGeom>
          </p:spPr>
        </p:pic>
      </p:grpSp>
    </p:spTree>
    <p:extLst>
      <p:ext uri="{BB962C8B-B14F-4D97-AF65-F5344CB8AC3E}">
        <p14:creationId xmlns:p14="http://schemas.microsoft.com/office/powerpoint/2010/main" val="3414397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55ADD6-F8CE-1748-83D1-037D91A2E22A}" type="datetimeFigureOut">
              <a:rPr lang="en-US" smtClean="0"/>
              <a:pPr/>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7DF3C2-0495-F940-AA06-AB01FA4F82D7}" type="slidenum">
              <a:rPr lang="en-US" smtClean="0"/>
              <a:pPr/>
              <a:t>‹#›</a:t>
            </a:fld>
            <a:endParaRPr lang="en-US" dirty="0"/>
          </a:p>
        </p:txBody>
      </p:sp>
    </p:spTree>
    <p:extLst>
      <p:ext uri="{BB962C8B-B14F-4D97-AF65-F5344CB8AC3E}">
        <p14:creationId xmlns:p14="http://schemas.microsoft.com/office/powerpoint/2010/main" val="273268393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E55ADD6-F8CE-1748-83D1-037D91A2E22A}" type="datetimeFigureOut">
              <a:rPr lang="en-US" smtClean="0"/>
              <a:pPr/>
              <a:t>4/17/2023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97DF3C2-0495-F940-AA06-AB01FA4F82D7}" type="slidenum">
              <a:rPr lang="en-US" smtClean="0"/>
              <a:pPr/>
              <a:t>‹#›</a:t>
            </a:fld>
            <a:endParaRPr lang="en-US" dirty="0"/>
          </a:p>
        </p:txBody>
      </p:sp>
    </p:spTree>
    <p:extLst>
      <p:ext uri="{BB962C8B-B14F-4D97-AF65-F5344CB8AC3E}">
        <p14:creationId xmlns:p14="http://schemas.microsoft.com/office/powerpoint/2010/main" val="2052981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55ADD6-F8CE-1748-83D1-037D91A2E22A}" type="datetimeFigureOut">
              <a:rPr lang="en-US" smtClean="0"/>
              <a:pPr/>
              <a:t>4/17/2023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97DF3C2-0495-F940-AA06-AB01FA4F82D7}" type="slidenum">
              <a:rPr lang="en-US" smtClean="0"/>
              <a:pPr/>
              <a:t>‹#›</a:t>
            </a:fld>
            <a:endParaRPr lang="en-US" dirty="0"/>
          </a:p>
        </p:txBody>
      </p:sp>
    </p:spTree>
    <p:extLst>
      <p:ext uri="{BB962C8B-B14F-4D97-AF65-F5344CB8AC3E}">
        <p14:creationId xmlns:p14="http://schemas.microsoft.com/office/powerpoint/2010/main" val="31732940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55ADD6-F8CE-1748-83D1-037D91A2E22A}" type="datetimeFigureOut">
              <a:rPr lang="en-US" smtClean="0"/>
              <a:pPr/>
              <a:t>4/17/2023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97DF3C2-0495-F940-AA06-AB01FA4F82D7}" type="slidenum">
              <a:rPr lang="en-US" smtClean="0"/>
              <a:pPr/>
              <a:t>‹#›</a:t>
            </a:fld>
            <a:endParaRPr lang="en-US" dirty="0"/>
          </a:p>
        </p:txBody>
      </p:sp>
    </p:spTree>
    <p:extLst>
      <p:ext uri="{BB962C8B-B14F-4D97-AF65-F5344CB8AC3E}">
        <p14:creationId xmlns:p14="http://schemas.microsoft.com/office/powerpoint/2010/main" val="129737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6744269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55ADD6-F8CE-1748-83D1-037D91A2E22A}" type="datetimeFigureOut">
              <a:rPr lang="en-US" smtClean="0"/>
              <a:pPr/>
              <a:t>4/17/2023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97DF3C2-0495-F940-AA06-AB01FA4F82D7}" type="slidenum">
              <a:rPr lang="en-US" smtClean="0"/>
              <a:pPr/>
              <a:t>‹#›</a:t>
            </a:fld>
            <a:endParaRPr lang="en-US" dirty="0"/>
          </a:p>
        </p:txBody>
      </p:sp>
    </p:spTree>
    <p:extLst>
      <p:ext uri="{BB962C8B-B14F-4D97-AF65-F5344CB8AC3E}">
        <p14:creationId xmlns:p14="http://schemas.microsoft.com/office/powerpoint/2010/main" val="277954051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55ADD6-F8CE-1748-83D1-037D91A2E22A}" type="datetimeFigureOut">
              <a:rPr lang="en-US" smtClean="0"/>
              <a:pPr/>
              <a:t>4/17/2023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97DF3C2-0495-F940-AA06-AB01FA4F82D7}" type="slidenum">
              <a:rPr lang="en-US" smtClean="0"/>
              <a:pPr/>
              <a:t>‹#›</a:t>
            </a:fld>
            <a:endParaRPr lang="en-US" dirty="0"/>
          </a:p>
        </p:txBody>
      </p:sp>
    </p:spTree>
    <p:extLst>
      <p:ext uri="{BB962C8B-B14F-4D97-AF65-F5344CB8AC3E}">
        <p14:creationId xmlns:p14="http://schemas.microsoft.com/office/powerpoint/2010/main" val="13486164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55ADD6-F8CE-1748-83D1-037D91A2E22A}" type="datetimeFigureOut">
              <a:rPr lang="en-US" smtClean="0"/>
              <a:pPr/>
              <a:t>4/17/2023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97DF3C2-0495-F940-AA06-AB01FA4F82D7}" type="slidenum">
              <a:rPr lang="en-US" smtClean="0"/>
              <a:pPr/>
              <a:t>‹#›</a:t>
            </a:fld>
            <a:endParaRPr lang="en-US" dirty="0"/>
          </a:p>
        </p:txBody>
      </p:sp>
    </p:spTree>
    <p:extLst>
      <p:ext uri="{BB962C8B-B14F-4D97-AF65-F5344CB8AC3E}">
        <p14:creationId xmlns:p14="http://schemas.microsoft.com/office/powerpoint/2010/main" val="96772097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55ADD6-F8CE-1748-83D1-037D91A2E22A}" type="datetimeFigureOut">
              <a:rPr lang="en-US" smtClean="0"/>
              <a:pPr/>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7DF3C2-0495-F940-AA06-AB01FA4F82D7}" type="slidenum">
              <a:rPr lang="en-US" smtClean="0"/>
              <a:pPr/>
              <a:t>‹#›</a:t>
            </a:fld>
            <a:endParaRPr lang="en-US" dirty="0"/>
          </a:p>
        </p:txBody>
      </p:sp>
    </p:spTree>
    <p:extLst>
      <p:ext uri="{BB962C8B-B14F-4D97-AF65-F5344CB8AC3E}">
        <p14:creationId xmlns:p14="http://schemas.microsoft.com/office/powerpoint/2010/main" val="315439660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55ADD6-F8CE-1748-83D1-037D91A2E22A}" type="datetimeFigureOut">
              <a:rPr lang="en-US" smtClean="0"/>
              <a:pPr/>
              <a:t>4/17/2023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7DF3C2-0495-F940-AA06-AB01FA4F82D7}" type="slidenum">
              <a:rPr lang="en-US" smtClean="0"/>
              <a:pPr/>
              <a:t>‹#›</a:t>
            </a:fld>
            <a:endParaRPr lang="en-US" dirty="0"/>
          </a:p>
        </p:txBody>
      </p:sp>
    </p:spTree>
    <p:extLst>
      <p:ext uri="{BB962C8B-B14F-4D97-AF65-F5344CB8AC3E}">
        <p14:creationId xmlns:p14="http://schemas.microsoft.com/office/powerpoint/2010/main" val="1878246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179065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3376809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3742560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2775636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718077CC-A630-BB40-BCCA-DBB4138BC4E6}" type="datetimeFigureOut">
              <a:rPr lang="en-US" smtClean="0"/>
              <a:pPr/>
              <a:t>4/17/2023</a:t>
            </a:fld>
            <a:endParaRPr lang="en-US" dirty="0"/>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67B8013-B29A-C740-B083-32BA12C6CAD1}" type="slidenum">
              <a:rPr lang="en-US" smtClean="0"/>
              <a:pPr/>
              <a:t>‹#›</a:t>
            </a:fld>
            <a:endParaRPr lang="en-US" dirty="0"/>
          </a:p>
        </p:txBody>
      </p:sp>
    </p:spTree>
    <p:extLst>
      <p:ext uri="{BB962C8B-B14F-4D97-AF65-F5344CB8AC3E}">
        <p14:creationId xmlns:p14="http://schemas.microsoft.com/office/powerpoint/2010/main" val="1854483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049357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422937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1774910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9449B-2E27-418B-91DE-5CAA555BBF07}" type="datetimeFigureOut">
              <a:rPr lang="en-GB" smtClean="0"/>
              <a:t>17/04/2023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2E7FB-CF86-43A1-B235-544D89561BB4}" type="slidenum">
              <a:rPr lang="en-GB" smtClean="0"/>
              <a:t>‹#›</a:t>
            </a:fld>
            <a:endParaRPr lang="en-GB" dirty="0"/>
          </a:p>
        </p:txBody>
      </p:sp>
      <p:grpSp>
        <p:nvGrpSpPr>
          <p:cNvPr id="7" name="Group 6">
            <a:extLst>
              <a:ext uri="{FF2B5EF4-FFF2-40B4-BE49-F238E27FC236}">
                <a16:creationId xmlns:a16="http://schemas.microsoft.com/office/drawing/2014/main" id="{9F3F7D01-C15E-75BB-0A00-3AAA1CC62512}"/>
              </a:ext>
            </a:extLst>
          </p:cNvPr>
          <p:cNvGrpSpPr/>
          <p:nvPr userDrawn="1"/>
        </p:nvGrpSpPr>
        <p:grpSpPr>
          <a:xfrm>
            <a:off x="7930341" y="6180871"/>
            <a:ext cx="1082321" cy="540604"/>
            <a:chOff x="5142807" y="4878877"/>
            <a:chExt cx="1195095" cy="598516"/>
          </a:xfrm>
        </p:grpSpPr>
        <p:sp>
          <p:nvSpPr>
            <p:cNvPr id="8" name="Rectangle 7">
              <a:extLst>
                <a:ext uri="{FF2B5EF4-FFF2-40B4-BE49-F238E27FC236}">
                  <a16:creationId xmlns:a16="http://schemas.microsoft.com/office/drawing/2014/main" id="{2C9601A6-FB63-C109-B258-4AC7DE0745F8}"/>
                </a:ext>
              </a:extLst>
            </p:cNvPr>
            <p:cNvSpPr/>
            <p:nvPr userDrawn="1"/>
          </p:nvSpPr>
          <p:spPr>
            <a:xfrm>
              <a:off x="5142807" y="4878877"/>
              <a:ext cx="1195095" cy="59851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9" name="Picture 8" descr="Logo&#10;&#10;Description automatically generated">
              <a:extLst>
                <a:ext uri="{FF2B5EF4-FFF2-40B4-BE49-F238E27FC236}">
                  <a16:creationId xmlns:a16="http://schemas.microsoft.com/office/drawing/2014/main" id="{5D29B167-6CCB-EBB1-132E-B319B8AFD85A}"/>
                </a:ext>
              </a:extLst>
            </p:cNvPr>
            <p:cNvPicPr>
              <a:picLocks noChangeAspect="1"/>
            </p:cNvPicPr>
            <p:nvPr userDrawn="1"/>
          </p:nvPicPr>
          <p:blipFill>
            <a:blip r:embed="rId14"/>
            <a:stretch>
              <a:fillRect/>
            </a:stretch>
          </p:blipFill>
          <p:spPr>
            <a:xfrm>
              <a:off x="5248101" y="4987634"/>
              <a:ext cx="984506" cy="381001"/>
            </a:xfrm>
            <a:prstGeom prst="rect">
              <a:avLst/>
            </a:prstGeom>
          </p:spPr>
        </p:pic>
      </p:grpSp>
    </p:spTree>
    <p:extLst>
      <p:ext uri="{BB962C8B-B14F-4D97-AF65-F5344CB8AC3E}">
        <p14:creationId xmlns:p14="http://schemas.microsoft.com/office/powerpoint/2010/main" val="317843530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CC05D1-9BC9-43CB-4A19-2B807A0F8F61}"/>
              </a:ext>
            </a:extLst>
          </p:cNvPr>
          <p:cNvSpPr txBox="1"/>
          <p:nvPr/>
        </p:nvSpPr>
        <p:spPr>
          <a:xfrm>
            <a:off x="185351" y="1062355"/>
            <a:ext cx="8760941" cy="769441"/>
          </a:xfrm>
          <a:prstGeom prst="rect">
            <a:avLst/>
          </a:prstGeom>
          <a:noFill/>
        </p:spPr>
        <p:txBody>
          <a:bodyPr wrap="square" rtlCol="0">
            <a:spAutoFit/>
          </a:bodyPr>
          <a:lstStyle/>
          <a:p>
            <a:pPr algn="ctr"/>
            <a:r>
              <a:rPr lang="en-GB" sz="4400" b="1" dirty="0">
                <a:solidFill>
                  <a:srgbClr val="0093D3"/>
                </a:solidFill>
                <a:latin typeface="Arial"/>
                <a:cs typeface="Arial"/>
              </a:rPr>
              <a:t>Greenhouse Effect Experiment</a:t>
            </a:r>
          </a:p>
        </p:txBody>
      </p:sp>
      <p:sp>
        <p:nvSpPr>
          <p:cNvPr id="9" name="TextBox 8">
            <a:extLst>
              <a:ext uri="{FF2B5EF4-FFF2-40B4-BE49-F238E27FC236}">
                <a16:creationId xmlns:a16="http://schemas.microsoft.com/office/drawing/2014/main" id="{E4002626-04C0-1B4C-C80A-9B99110BD39C}"/>
              </a:ext>
            </a:extLst>
          </p:cNvPr>
          <p:cNvSpPr txBox="1"/>
          <p:nvPr/>
        </p:nvSpPr>
        <p:spPr>
          <a:xfrm>
            <a:off x="745318" y="5146581"/>
            <a:ext cx="7653361" cy="461665"/>
          </a:xfrm>
          <a:prstGeom prst="rect">
            <a:avLst/>
          </a:prstGeom>
          <a:noFill/>
        </p:spPr>
        <p:txBody>
          <a:bodyPr wrap="square">
            <a:spAutoFit/>
          </a:bodyPr>
          <a:lstStyle/>
          <a:p>
            <a:pPr algn="ctr"/>
            <a:r>
              <a:rPr lang="en-GB" sz="2400" dirty="0">
                <a:latin typeface="Arial" panose="020B0604020202020204" pitchFamily="34" charset="0"/>
                <a:cs typeface="Arial" panose="020B0604020202020204" pitchFamily="34" charset="0"/>
              </a:rPr>
              <a:t>Investigating how carbon dioxide affects temperature</a:t>
            </a:r>
            <a:endParaRPr lang="en-GB" sz="2400" dirty="0"/>
          </a:p>
        </p:txBody>
      </p:sp>
      <p:pic>
        <p:nvPicPr>
          <p:cNvPr id="4" name="Picture 3">
            <a:extLst>
              <a:ext uri="{FF2B5EF4-FFF2-40B4-BE49-F238E27FC236}">
                <a16:creationId xmlns:a16="http://schemas.microsoft.com/office/drawing/2014/main" id="{7092D9C2-8A65-4754-B11C-EAE05728F57D}"/>
              </a:ext>
            </a:extLst>
          </p:cNvPr>
          <p:cNvPicPr>
            <a:picLocks noChangeAspect="1"/>
          </p:cNvPicPr>
          <p:nvPr/>
        </p:nvPicPr>
        <p:blipFill>
          <a:blip r:embed="rId3"/>
          <a:stretch>
            <a:fillRect/>
          </a:stretch>
        </p:blipFill>
        <p:spPr>
          <a:xfrm>
            <a:off x="2138362" y="1819275"/>
            <a:ext cx="4867275" cy="3219450"/>
          </a:xfrm>
          <a:prstGeom prst="rect">
            <a:avLst/>
          </a:prstGeom>
        </p:spPr>
      </p:pic>
    </p:spTree>
    <p:extLst>
      <p:ext uri="{BB962C8B-B14F-4D97-AF65-F5344CB8AC3E}">
        <p14:creationId xmlns:p14="http://schemas.microsoft.com/office/powerpoint/2010/main" val="686238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9B0A980-4564-42B3-87EE-CD6B31FB73C8}"/>
              </a:ext>
            </a:extLst>
          </p:cNvPr>
          <p:cNvSpPr txBox="1"/>
          <p:nvPr/>
        </p:nvSpPr>
        <p:spPr>
          <a:xfrm>
            <a:off x="327604" y="1909683"/>
            <a:ext cx="4244396" cy="461665"/>
          </a:xfrm>
          <a:prstGeom prst="rect">
            <a:avLst/>
          </a:prstGeom>
          <a:noFill/>
        </p:spPr>
        <p:txBody>
          <a:bodyPr wrap="square" rtlCol="0">
            <a:spAutoFit/>
          </a:bodyPr>
          <a:lstStyle/>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6DA1999-9A16-EE75-EB5B-8FEC8FA943BE}"/>
              </a:ext>
            </a:extLst>
          </p:cNvPr>
          <p:cNvSpPr txBox="1"/>
          <p:nvPr/>
        </p:nvSpPr>
        <p:spPr>
          <a:xfrm>
            <a:off x="246581" y="1126118"/>
            <a:ext cx="7121628" cy="646331"/>
          </a:xfrm>
          <a:prstGeom prst="rect">
            <a:avLst/>
          </a:prstGeom>
          <a:noFill/>
        </p:spPr>
        <p:txBody>
          <a:bodyPr wrap="square">
            <a:spAutoFit/>
          </a:bodyPr>
          <a:lstStyle/>
          <a:p>
            <a:r>
              <a:rPr lang="en-GB" sz="3600" b="1" dirty="0">
                <a:latin typeface="Arial" panose="020B0604020202020204" pitchFamily="34" charset="0"/>
                <a:cs typeface="Arial" panose="020B0604020202020204" pitchFamily="34" charset="0"/>
              </a:rPr>
              <a:t>Measuring the temperature</a:t>
            </a:r>
          </a:p>
        </p:txBody>
      </p:sp>
      <p:pic>
        <p:nvPicPr>
          <p:cNvPr id="6" name="Picture 5">
            <a:extLst>
              <a:ext uri="{FF2B5EF4-FFF2-40B4-BE49-F238E27FC236}">
                <a16:creationId xmlns:a16="http://schemas.microsoft.com/office/drawing/2014/main" id="{E8240BCB-F05F-4435-8900-3947F2B53988}"/>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7108" t="28971"/>
          <a:stretch/>
        </p:blipFill>
        <p:spPr>
          <a:xfrm rot="10800000">
            <a:off x="327604" y="2243713"/>
            <a:ext cx="4756761" cy="3056991"/>
          </a:xfrm>
          <a:prstGeom prst="rect">
            <a:avLst/>
          </a:prstGeom>
        </p:spPr>
      </p:pic>
      <p:sp>
        <p:nvSpPr>
          <p:cNvPr id="9" name="TextBox 8">
            <a:extLst>
              <a:ext uri="{FF2B5EF4-FFF2-40B4-BE49-F238E27FC236}">
                <a16:creationId xmlns:a16="http://schemas.microsoft.com/office/drawing/2014/main" id="{F996ADB2-63A3-4AA1-B20A-1ADD151E8795}"/>
              </a:ext>
            </a:extLst>
          </p:cNvPr>
          <p:cNvSpPr txBox="1"/>
          <p:nvPr/>
        </p:nvSpPr>
        <p:spPr>
          <a:xfrm>
            <a:off x="5298140" y="2028560"/>
            <a:ext cx="3518256"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t>Using your thermometer point it downwards into each jar.</a:t>
            </a:r>
          </a:p>
          <a:p>
            <a:pPr marL="342900" indent="-342900">
              <a:buFont typeface="Arial" panose="020B0604020202020204" pitchFamily="34" charset="0"/>
              <a:buChar char="•"/>
            </a:pPr>
            <a:r>
              <a:rPr lang="en-US" sz="2400" dirty="0"/>
              <a:t>If using a traditional type of thermometer – cut a small slit in the cling film.</a:t>
            </a:r>
          </a:p>
          <a:p>
            <a:pPr marL="342900" indent="-342900">
              <a:buFont typeface="Arial" panose="020B0604020202020204" pitchFamily="34" charset="0"/>
              <a:buChar char="•"/>
            </a:pPr>
            <a:r>
              <a:rPr lang="en-US" sz="2400" dirty="0"/>
              <a:t>Record your results on the activity sheet.</a:t>
            </a:r>
          </a:p>
        </p:txBody>
      </p:sp>
    </p:spTree>
    <p:extLst>
      <p:ext uri="{BB962C8B-B14F-4D97-AF65-F5344CB8AC3E}">
        <p14:creationId xmlns:p14="http://schemas.microsoft.com/office/powerpoint/2010/main" val="4244815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9B0A980-4564-42B3-87EE-CD6B31FB73C8}"/>
              </a:ext>
            </a:extLst>
          </p:cNvPr>
          <p:cNvSpPr txBox="1"/>
          <p:nvPr/>
        </p:nvSpPr>
        <p:spPr>
          <a:xfrm>
            <a:off x="327604" y="1909683"/>
            <a:ext cx="4244396" cy="461665"/>
          </a:xfrm>
          <a:prstGeom prst="rect">
            <a:avLst/>
          </a:prstGeom>
          <a:noFill/>
        </p:spPr>
        <p:txBody>
          <a:bodyPr wrap="square" rtlCol="0">
            <a:spAutoFit/>
          </a:bodyPr>
          <a:lstStyle/>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6DA1999-9A16-EE75-EB5B-8FEC8FA943BE}"/>
              </a:ext>
            </a:extLst>
          </p:cNvPr>
          <p:cNvSpPr txBox="1"/>
          <p:nvPr/>
        </p:nvSpPr>
        <p:spPr>
          <a:xfrm>
            <a:off x="246581" y="1126118"/>
            <a:ext cx="7121628" cy="646331"/>
          </a:xfrm>
          <a:prstGeom prst="rect">
            <a:avLst/>
          </a:prstGeom>
          <a:noFill/>
        </p:spPr>
        <p:txBody>
          <a:bodyPr wrap="square">
            <a:spAutoFit/>
          </a:bodyPr>
          <a:lstStyle/>
          <a:p>
            <a:r>
              <a:rPr lang="en-GB" sz="3600" b="1" dirty="0">
                <a:latin typeface="Arial" panose="020B0604020202020204" pitchFamily="34" charset="0"/>
                <a:cs typeface="Arial" panose="020B0604020202020204" pitchFamily="34" charset="0"/>
              </a:rPr>
              <a:t>Making CO</a:t>
            </a:r>
            <a:r>
              <a:rPr lang="en-GB" sz="3600" b="1" baseline="-25000" dirty="0">
                <a:latin typeface="Arial" panose="020B0604020202020204" pitchFamily="34" charset="0"/>
                <a:cs typeface="Arial" panose="020B0604020202020204" pitchFamily="34" charset="0"/>
              </a:rPr>
              <a:t>2</a:t>
            </a:r>
            <a:endParaRPr lang="en-GB" sz="3600" b="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DE658E60-73B6-42E5-9BCE-4281E04AF080}"/>
              </a:ext>
            </a:extLst>
          </p:cNvPr>
          <p:cNvSpPr/>
          <p:nvPr/>
        </p:nvSpPr>
        <p:spPr>
          <a:xfrm>
            <a:off x="327604" y="1909683"/>
            <a:ext cx="5476594" cy="4524315"/>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2D3748"/>
                </a:solidFill>
              </a:rPr>
              <a:t>Take your fourth jar. </a:t>
            </a:r>
          </a:p>
          <a:p>
            <a:pPr marL="342900" indent="-342900">
              <a:buFont typeface="Arial" panose="020B0604020202020204" pitchFamily="34" charset="0"/>
              <a:buChar char="•"/>
            </a:pPr>
            <a:r>
              <a:rPr lang="en-US" sz="2400" dirty="0">
                <a:solidFill>
                  <a:srgbClr val="2D3748"/>
                </a:solidFill>
              </a:rPr>
              <a:t>Add 1 tablespoon of bicarb and 1/4 cup of vinegar. </a:t>
            </a:r>
          </a:p>
          <a:p>
            <a:pPr marL="342900" indent="-342900">
              <a:buFont typeface="Arial" panose="020B0604020202020204" pitchFamily="34" charset="0"/>
              <a:buChar char="•"/>
            </a:pPr>
            <a:r>
              <a:rPr lang="en-US" sz="2400" dirty="0">
                <a:solidFill>
                  <a:srgbClr val="2D3748"/>
                </a:solidFill>
              </a:rPr>
              <a:t>Watch the reaction! The bubbles are CO</a:t>
            </a:r>
            <a:r>
              <a:rPr lang="en-US" sz="2400" baseline="-25000" dirty="0">
                <a:solidFill>
                  <a:srgbClr val="2D3748"/>
                </a:solidFill>
              </a:rPr>
              <a:t>2</a:t>
            </a:r>
            <a:r>
              <a:rPr lang="en-US" sz="2400" dirty="0">
                <a:solidFill>
                  <a:srgbClr val="2D3748"/>
                </a:solidFill>
              </a:rPr>
              <a:t> gas.</a:t>
            </a:r>
          </a:p>
          <a:p>
            <a:pPr marL="342900" indent="-342900">
              <a:buFont typeface="Arial" panose="020B0604020202020204" pitchFamily="34" charset="0"/>
              <a:buChar char="•"/>
            </a:pPr>
            <a:r>
              <a:rPr lang="en-US" sz="2400" dirty="0"/>
              <a:t>Cover with the cling film to trap the CO</a:t>
            </a:r>
            <a:r>
              <a:rPr lang="en-US" sz="2400" baseline="-25000" dirty="0"/>
              <a:t>2</a:t>
            </a:r>
            <a:r>
              <a:rPr lang="en-US" sz="2400" dirty="0"/>
              <a:t> gas in the jar.</a:t>
            </a:r>
            <a:endParaRPr lang="en-GB" sz="2400" dirty="0"/>
          </a:p>
          <a:p>
            <a:pPr marL="342900" indent="-342900">
              <a:buFont typeface="Arial" panose="020B0604020202020204" pitchFamily="34" charset="0"/>
              <a:buChar char="•"/>
            </a:pPr>
            <a:r>
              <a:rPr lang="en-US" sz="2400" dirty="0">
                <a:solidFill>
                  <a:srgbClr val="2D3748"/>
                </a:solidFill>
              </a:rPr>
              <a:t>After about 30 seconds take a temperature reading. What do you notice? </a:t>
            </a:r>
          </a:p>
          <a:p>
            <a:pPr marL="342900" indent="-342900">
              <a:buFont typeface="Arial" panose="020B0604020202020204" pitchFamily="34" charset="0"/>
              <a:buChar char="•"/>
            </a:pPr>
            <a:endParaRPr lang="en-US" sz="2400" dirty="0">
              <a:solidFill>
                <a:srgbClr val="2D3748"/>
              </a:solidFill>
            </a:endParaRPr>
          </a:p>
          <a:p>
            <a:pPr marL="342900" indent="-342900">
              <a:buFont typeface="Arial" panose="020B0604020202020204" pitchFamily="34" charset="0"/>
              <a:buChar char="•"/>
            </a:pPr>
            <a:endParaRPr lang="en-US" sz="2400" dirty="0">
              <a:solidFill>
                <a:srgbClr val="2D3748"/>
              </a:solidFill>
            </a:endParaRPr>
          </a:p>
        </p:txBody>
      </p:sp>
      <p:grpSp>
        <p:nvGrpSpPr>
          <p:cNvPr id="5" name="Group 4">
            <a:extLst>
              <a:ext uri="{FF2B5EF4-FFF2-40B4-BE49-F238E27FC236}">
                <a16:creationId xmlns:a16="http://schemas.microsoft.com/office/drawing/2014/main" id="{C4EBCBDA-3399-A09F-E781-85D1B7C76BD2}"/>
              </a:ext>
            </a:extLst>
          </p:cNvPr>
          <p:cNvGrpSpPr/>
          <p:nvPr/>
        </p:nvGrpSpPr>
        <p:grpSpPr>
          <a:xfrm>
            <a:off x="5626140" y="1449283"/>
            <a:ext cx="3484137" cy="3405809"/>
            <a:chOff x="5088835" y="1232452"/>
            <a:chExt cx="3484137" cy="3405809"/>
          </a:xfrm>
        </p:grpSpPr>
        <p:pic>
          <p:nvPicPr>
            <p:cNvPr id="3" name="Picture 2">
              <a:extLst>
                <a:ext uri="{FF2B5EF4-FFF2-40B4-BE49-F238E27FC236}">
                  <a16:creationId xmlns:a16="http://schemas.microsoft.com/office/drawing/2014/main" id="{8D19D4B0-4741-4401-B4A4-4925FB2FD6E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88835" y="1232452"/>
              <a:ext cx="3484137" cy="3405809"/>
            </a:xfrm>
            <a:prstGeom prst="rect">
              <a:avLst/>
            </a:prstGeom>
          </p:spPr>
        </p:pic>
        <p:sp>
          <p:nvSpPr>
            <p:cNvPr id="4" name="Rectangle 3">
              <a:extLst>
                <a:ext uri="{FF2B5EF4-FFF2-40B4-BE49-F238E27FC236}">
                  <a16:creationId xmlns:a16="http://schemas.microsoft.com/office/drawing/2014/main" id="{E2B701B7-BEC0-43C4-943B-8EC75D92E1BE}"/>
                </a:ext>
              </a:extLst>
            </p:cNvPr>
            <p:cNvSpPr/>
            <p:nvPr/>
          </p:nvSpPr>
          <p:spPr>
            <a:xfrm rot="21084378">
              <a:off x="5696521" y="1702802"/>
              <a:ext cx="2446823" cy="2492990"/>
            </a:xfrm>
            <a:prstGeom prst="rect">
              <a:avLst/>
            </a:prstGeom>
          </p:spPr>
          <p:txBody>
            <a:bodyPr wrap="square">
              <a:spAutoFit/>
            </a:bodyPr>
            <a:lstStyle/>
            <a:p>
              <a:endParaRPr lang="en-US" dirty="0"/>
            </a:p>
            <a:p>
              <a:r>
                <a:rPr lang="en-US" sz="2000" b="1" dirty="0"/>
                <a:t>endothermic</a:t>
              </a:r>
            </a:p>
            <a:p>
              <a:r>
                <a:rPr lang="en-US" dirty="0"/>
                <a:t>adjective</a:t>
              </a:r>
            </a:p>
            <a:p>
              <a:endParaRPr lang="en-US" sz="1000" dirty="0"/>
            </a:p>
            <a:p>
              <a:r>
                <a:rPr lang="en-US" dirty="0"/>
                <a:t>CHEMISTRY</a:t>
              </a:r>
            </a:p>
            <a:p>
              <a:r>
                <a:rPr lang="en-US" dirty="0"/>
                <a:t>(of a reaction or process) accompanied by or requiring the absorption of heat.</a:t>
              </a:r>
              <a:endParaRPr lang="en-GB" dirty="0"/>
            </a:p>
          </p:txBody>
        </p:sp>
      </p:grpSp>
    </p:spTree>
    <p:extLst>
      <p:ext uri="{BB962C8B-B14F-4D97-AF65-F5344CB8AC3E}">
        <p14:creationId xmlns:p14="http://schemas.microsoft.com/office/powerpoint/2010/main" val="2182312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9B0A980-4564-42B3-87EE-CD6B31FB73C8}"/>
              </a:ext>
            </a:extLst>
          </p:cNvPr>
          <p:cNvSpPr txBox="1"/>
          <p:nvPr/>
        </p:nvSpPr>
        <p:spPr>
          <a:xfrm>
            <a:off x="327604" y="1909683"/>
            <a:ext cx="4244396" cy="461665"/>
          </a:xfrm>
          <a:prstGeom prst="rect">
            <a:avLst/>
          </a:prstGeom>
          <a:noFill/>
        </p:spPr>
        <p:txBody>
          <a:bodyPr wrap="square" rtlCol="0">
            <a:spAutoFit/>
          </a:bodyPr>
          <a:lstStyle/>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6DA1999-9A16-EE75-EB5B-8FEC8FA943BE}"/>
              </a:ext>
            </a:extLst>
          </p:cNvPr>
          <p:cNvSpPr txBox="1"/>
          <p:nvPr/>
        </p:nvSpPr>
        <p:spPr>
          <a:xfrm>
            <a:off x="246581" y="1126118"/>
            <a:ext cx="7121628" cy="646331"/>
          </a:xfrm>
          <a:prstGeom prst="rect">
            <a:avLst/>
          </a:prstGeom>
          <a:noFill/>
        </p:spPr>
        <p:txBody>
          <a:bodyPr wrap="square">
            <a:spAutoFit/>
          </a:bodyPr>
          <a:lstStyle/>
          <a:p>
            <a:r>
              <a:rPr lang="en-GB" sz="3600" b="1" dirty="0">
                <a:latin typeface="Arial" panose="020B0604020202020204" pitchFamily="34" charset="0"/>
                <a:cs typeface="Arial" panose="020B0604020202020204" pitchFamily="34" charset="0"/>
              </a:rPr>
              <a:t>Turn up the heat!!</a:t>
            </a:r>
          </a:p>
        </p:txBody>
      </p:sp>
      <p:sp>
        <p:nvSpPr>
          <p:cNvPr id="2" name="Rectangle 1">
            <a:extLst>
              <a:ext uri="{FF2B5EF4-FFF2-40B4-BE49-F238E27FC236}">
                <a16:creationId xmlns:a16="http://schemas.microsoft.com/office/drawing/2014/main" id="{406DF940-ADA1-4568-9BC1-8791766EC600}"/>
              </a:ext>
            </a:extLst>
          </p:cNvPr>
          <p:cNvSpPr/>
          <p:nvPr/>
        </p:nvSpPr>
        <p:spPr>
          <a:xfrm>
            <a:off x="327604" y="1946230"/>
            <a:ext cx="4443179" cy="4524315"/>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2D3748"/>
                </a:solidFill>
              </a:rPr>
              <a:t>Carefully put the jars on a warm radiator – make sure they won’t fall off. The radiator will evenly apply heat. </a:t>
            </a:r>
          </a:p>
          <a:p>
            <a:pPr marL="342900" indent="-342900">
              <a:buFont typeface="Arial" panose="020B0604020202020204" pitchFamily="34" charset="0"/>
              <a:buChar char="•"/>
            </a:pPr>
            <a:r>
              <a:rPr lang="en-US" sz="2400" dirty="0">
                <a:solidFill>
                  <a:srgbClr val="2D3748"/>
                </a:solidFill>
              </a:rPr>
              <a:t>This heat source acts like the warming effect of the sun.</a:t>
            </a:r>
          </a:p>
          <a:p>
            <a:pPr marL="342900" indent="-342900">
              <a:buFont typeface="Arial" panose="020B0604020202020204" pitchFamily="34" charset="0"/>
              <a:buChar char="•"/>
            </a:pPr>
            <a:r>
              <a:rPr lang="en-US" sz="2400" dirty="0">
                <a:solidFill>
                  <a:srgbClr val="2D3748"/>
                </a:solidFill>
              </a:rPr>
              <a:t>Measure the temperature in each jar after 5 minutes, 10 minutes and 15 minutes.</a:t>
            </a:r>
          </a:p>
          <a:p>
            <a:pPr marL="342900" indent="-342900">
              <a:buFont typeface="Arial" panose="020B0604020202020204" pitchFamily="34" charset="0"/>
              <a:buChar char="•"/>
            </a:pPr>
            <a:r>
              <a:rPr lang="en-US" sz="2400" dirty="0"/>
              <a:t>Record your results on the activity sheet.</a:t>
            </a:r>
          </a:p>
          <a:p>
            <a:endParaRPr lang="en-US" sz="2400" dirty="0">
              <a:solidFill>
                <a:srgbClr val="2D3748"/>
              </a:solidFill>
            </a:endParaRPr>
          </a:p>
        </p:txBody>
      </p:sp>
      <p:pic>
        <p:nvPicPr>
          <p:cNvPr id="4" name="Picture 3">
            <a:extLst>
              <a:ext uri="{FF2B5EF4-FFF2-40B4-BE49-F238E27FC236}">
                <a16:creationId xmlns:a16="http://schemas.microsoft.com/office/drawing/2014/main" id="{4D8FBEF1-0128-4948-8C91-EFEA0D8DE30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70783" y="1846468"/>
            <a:ext cx="4244396" cy="3183297"/>
          </a:xfrm>
          <a:prstGeom prst="rect">
            <a:avLst/>
          </a:prstGeom>
        </p:spPr>
      </p:pic>
    </p:spTree>
    <p:extLst>
      <p:ext uri="{BB962C8B-B14F-4D97-AF65-F5344CB8AC3E}">
        <p14:creationId xmlns:p14="http://schemas.microsoft.com/office/powerpoint/2010/main" val="3775658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9B0A980-4564-42B3-87EE-CD6B31FB73C8}"/>
              </a:ext>
            </a:extLst>
          </p:cNvPr>
          <p:cNvSpPr txBox="1"/>
          <p:nvPr/>
        </p:nvSpPr>
        <p:spPr>
          <a:xfrm>
            <a:off x="327604" y="1909683"/>
            <a:ext cx="4244396" cy="461665"/>
          </a:xfrm>
          <a:prstGeom prst="rect">
            <a:avLst/>
          </a:prstGeom>
          <a:noFill/>
        </p:spPr>
        <p:txBody>
          <a:bodyPr wrap="square" rtlCol="0">
            <a:spAutoFit/>
          </a:bodyPr>
          <a:lstStyle/>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6DA1999-9A16-EE75-EB5B-8FEC8FA943BE}"/>
              </a:ext>
            </a:extLst>
          </p:cNvPr>
          <p:cNvSpPr txBox="1"/>
          <p:nvPr/>
        </p:nvSpPr>
        <p:spPr>
          <a:xfrm>
            <a:off x="246581" y="1126118"/>
            <a:ext cx="7121628" cy="646331"/>
          </a:xfrm>
          <a:prstGeom prst="rect">
            <a:avLst/>
          </a:prstGeom>
          <a:noFill/>
        </p:spPr>
        <p:txBody>
          <a:bodyPr wrap="square">
            <a:spAutoFit/>
          </a:bodyPr>
          <a:lstStyle/>
          <a:p>
            <a:r>
              <a:rPr lang="en-GB" sz="3600" b="1" dirty="0">
                <a:latin typeface="Arial" panose="020B0604020202020204" pitchFamily="34" charset="0"/>
                <a:cs typeface="Arial" panose="020B0604020202020204" pitchFamily="34" charset="0"/>
              </a:rPr>
              <a:t>The Science behind it</a:t>
            </a:r>
          </a:p>
        </p:txBody>
      </p:sp>
      <p:sp>
        <p:nvSpPr>
          <p:cNvPr id="4" name="Rectangle 3">
            <a:extLst>
              <a:ext uri="{FF2B5EF4-FFF2-40B4-BE49-F238E27FC236}">
                <a16:creationId xmlns:a16="http://schemas.microsoft.com/office/drawing/2014/main" id="{C5363CB4-36D3-4128-924F-B5E5EB23125D}"/>
              </a:ext>
            </a:extLst>
          </p:cNvPr>
          <p:cNvSpPr/>
          <p:nvPr/>
        </p:nvSpPr>
        <p:spPr>
          <a:xfrm>
            <a:off x="246581" y="2041915"/>
            <a:ext cx="3889453" cy="2677656"/>
          </a:xfrm>
          <a:prstGeom prst="rect">
            <a:avLst/>
          </a:prstGeom>
        </p:spPr>
        <p:txBody>
          <a:bodyPr wrap="square">
            <a:spAutoFit/>
          </a:bodyPr>
          <a:lstStyle/>
          <a:p>
            <a:pPr marL="342900" indent="-342900">
              <a:buFont typeface="Arial" panose="020B0604020202020204" pitchFamily="34" charset="0"/>
              <a:buChar char="•"/>
            </a:pPr>
            <a:r>
              <a:rPr lang="en-US" sz="2400" dirty="0"/>
              <a:t>In this experiment we are trapping the carbon dioxide gas in the jar. </a:t>
            </a:r>
          </a:p>
          <a:p>
            <a:pPr marL="342900" indent="-342900">
              <a:buFont typeface="Arial" panose="020B0604020202020204" pitchFamily="34" charset="0"/>
              <a:buChar char="•"/>
            </a:pPr>
            <a:r>
              <a:rPr lang="en-US" sz="2400" dirty="0"/>
              <a:t>When heat is applied, the carbon dioxide traps more heat in the jar than our controls.</a:t>
            </a:r>
          </a:p>
        </p:txBody>
      </p:sp>
      <p:pic>
        <p:nvPicPr>
          <p:cNvPr id="2" name="Picture 1">
            <a:extLst>
              <a:ext uri="{FF2B5EF4-FFF2-40B4-BE49-F238E27FC236}">
                <a16:creationId xmlns:a16="http://schemas.microsoft.com/office/drawing/2014/main" id="{5E6E5C37-2F1D-4566-A213-AFC9E3FB62A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473739" y="2041915"/>
            <a:ext cx="4423680" cy="2946223"/>
          </a:xfrm>
          <a:prstGeom prst="rect">
            <a:avLst/>
          </a:prstGeom>
        </p:spPr>
      </p:pic>
    </p:spTree>
    <p:extLst>
      <p:ext uri="{BB962C8B-B14F-4D97-AF65-F5344CB8AC3E}">
        <p14:creationId xmlns:p14="http://schemas.microsoft.com/office/powerpoint/2010/main" val="4134063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9B0A980-4564-42B3-87EE-CD6B31FB73C8}"/>
              </a:ext>
            </a:extLst>
          </p:cNvPr>
          <p:cNvSpPr txBox="1"/>
          <p:nvPr/>
        </p:nvSpPr>
        <p:spPr>
          <a:xfrm>
            <a:off x="327604" y="1909683"/>
            <a:ext cx="4244396" cy="461665"/>
          </a:xfrm>
          <a:prstGeom prst="rect">
            <a:avLst/>
          </a:prstGeom>
          <a:noFill/>
        </p:spPr>
        <p:txBody>
          <a:bodyPr wrap="square" rtlCol="0">
            <a:spAutoFit/>
          </a:bodyPr>
          <a:lstStyle/>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6DA1999-9A16-EE75-EB5B-8FEC8FA943BE}"/>
              </a:ext>
            </a:extLst>
          </p:cNvPr>
          <p:cNvSpPr txBox="1"/>
          <p:nvPr/>
        </p:nvSpPr>
        <p:spPr>
          <a:xfrm>
            <a:off x="246581" y="1126118"/>
            <a:ext cx="8650838" cy="523220"/>
          </a:xfrm>
          <a:prstGeom prst="rect">
            <a:avLst/>
          </a:prstGeom>
          <a:noFill/>
        </p:spPr>
        <p:txBody>
          <a:bodyPr wrap="square">
            <a:spAutoFit/>
          </a:bodyPr>
          <a:lstStyle/>
          <a:p>
            <a:r>
              <a:rPr lang="en-GB" sz="2800" b="1" dirty="0">
                <a:latin typeface="Arial" panose="020B0604020202020204" pitchFamily="34" charset="0"/>
                <a:cs typeface="Arial" panose="020B0604020202020204" pitchFamily="34" charset="0"/>
              </a:rPr>
              <a:t>Activity Sheet – Greenhouse Effect Experiment</a:t>
            </a:r>
          </a:p>
        </p:txBody>
      </p:sp>
      <p:graphicFrame>
        <p:nvGraphicFramePr>
          <p:cNvPr id="3" name="Table 4">
            <a:extLst>
              <a:ext uri="{FF2B5EF4-FFF2-40B4-BE49-F238E27FC236}">
                <a16:creationId xmlns:a16="http://schemas.microsoft.com/office/drawing/2014/main" id="{B7B2240E-2A64-A5C7-4CA9-3543B715C527}"/>
              </a:ext>
            </a:extLst>
          </p:cNvPr>
          <p:cNvGraphicFramePr>
            <a:graphicFrameLocks noGrp="1"/>
          </p:cNvGraphicFramePr>
          <p:nvPr/>
        </p:nvGraphicFramePr>
        <p:xfrm>
          <a:off x="327604" y="1786965"/>
          <a:ext cx="8488790" cy="2931160"/>
        </p:xfrm>
        <a:graphic>
          <a:graphicData uri="http://schemas.openxmlformats.org/drawingml/2006/table">
            <a:tbl>
              <a:tblPr firstRow="1" bandRow="1">
                <a:tableStyleId>{5C22544A-7EE6-4342-B048-85BDC9FD1C3A}</a:tableStyleId>
              </a:tblPr>
              <a:tblGrid>
                <a:gridCol w="1697758">
                  <a:extLst>
                    <a:ext uri="{9D8B030D-6E8A-4147-A177-3AD203B41FA5}">
                      <a16:colId xmlns:a16="http://schemas.microsoft.com/office/drawing/2014/main" val="1808245504"/>
                    </a:ext>
                  </a:extLst>
                </a:gridCol>
                <a:gridCol w="1697758">
                  <a:extLst>
                    <a:ext uri="{9D8B030D-6E8A-4147-A177-3AD203B41FA5}">
                      <a16:colId xmlns:a16="http://schemas.microsoft.com/office/drawing/2014/main" val="528819129"/>
                    </a:ext>
                  </a:extLst>
                </a:gridCol>
                <a:gridCol w="1697758">
                  <a:extLst>
                    <a:ext uri="{9D8B030D-6E8A-4147-A177-3AD203B41FA5}">
                      <a16:colId xmlns:a16="http://schemas.microsoft.com/office/drawing/2014/main" val="1434134188"/>
                    </a:ext>
                  </a:extLst>
                </a:gridCol>
                <a:gridCol w="1697758">
                  <a:extLst>
                    <a:ext uri="{9D8B030D-6E8A-4147-A177-3AD203B41FA5}">
                      <a16:colId xmlns:a16="http://schemas.microsoft.com/office/drawing/2014/main" val="1275538900"/>
                    </a:ext>
                  </a:extLst>
                </a:gridCol>
                <a:gridCol w="1697758">
                  <a:extLst>
                    <a:ext uri="{9D8B030D-6E8A-4147-A177-3AD203B41FA5}">
                      <a16:colId xmlns:a16="http://schemas.microsoft.com/office/drawing/2014/main" val="3572495330"/>
                    </a:ext>
                  </a:extLst>
                </a:gridCol>
              </a:tblGrid>
              <a:tr h="370840">
                <a:tc>
                  <a:txBody>
                    <a:bodyPr/>
                    <a:lstStyle/>
                    <a:p>
                      <a:r>
                        <a:rPr lang="en-GB" dirty="0"/>
                        <a:t>Jar</a:t>
                      </a:r>
                    </a:p>
                  </a:txBody>
                  <a:tcPr anchor="ctr"/>
                </a:tc>
                <a:tc>
                  <a:txBody>
                    <a:bodyPr/>
                    <a:lstStyle/>
                    <a:p>
                      <a:pPr algn="ctr"/>
                      <a:r>
                        <a:rPr lang="en-GB" baseline="30000" dirty="0"/>
                        <a:t>o</a:t>
                      </a:r>
                      <a:r>
                        <a:rPr lang="en-GB" dirty="0"/>
                        <a:t>C at start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aseline="30000" dirty="0"/>
                        <a:t>o</a:t>
                      </a:r>
                      <a:r>
                        <a:rPr lang="en-GB" dirty="0"/>
                        <a:t>C at 5 mins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aseline="30000" dirty="0"/>
                        <a:t>o</a:t>
                      </a:r>
                      <a:r>
                        <a:rPr lang="en-GB" dirty="0"/>
                        <a:t>C at 10 mins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aseline="30000" dirty="0"/>
                        <a:t>o</a:t>
                      </a:r>
                      <a:r>
                        <a:rPr lang="en-GB" dirty="0"/>
                        <a:t>C at 15 mins</a:t>
                      </a:r>
                    </a:p>
                  </a:txBody>
                  <a:tcPr anchor="ctr"/>
                </a:tc>
                <a:extLst>
                  <a:ext uri="{0D108BD9-81ED-4DB2-BD59-A6C34878D82A}">
                    <a16:rowId xmlns:a16="http://schemas.microsoft.com/office/drawing/2014/main" val="2961062538"/>
                  </a:ext>
                </a:extLst>
              </a:tr>
              <a:tr h="370840">
                <a:tc>
                  <a:txBody>
                    <a:bodyPr/>
                    <a:lstStyle/>
                    <a:p>
                      <a:r>
                        <a:rPr lang="en-GB" dirty="0"/>
                        <a:t>Air</a:t>
                      </a:r>
                    </a:p>
                  </a:txBody>
                  <a:tcPr anchor="ctr"/>
                </a:tc>
                <a:tc>
                  <a:txBody>
                    <a:bodyPr/>
                    <a:lstStyle/>
                    <a:p>
                      <a:endParaRPr lang="en-GB" dirty="0"/>
                    </a:p>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708292963"/>
                  </a:ext>
                </a:extLst>
              </a:tr>
              <a:tr h="370840">
                <a:tc>
                  <a:txBody>
                    <a:bodyPr/>
                    <a:lstStyle/>
                    <a:p>
                      <a:r>
                        <a:rPr lang="en-GB" dirty="0"/>
                        <a:t>Vinegar</a:t>
                      </a:r>
                    </a:p>
                  </a:txBody>
                  <a:tcPr anchor="ctr"/>
                </a:tc>
                <a:tc>
                  <a:txBody>
                    <a:bodyPr/>
                    <a:lstStyle/>
                    <a:p>
                      <a:endParaRPr lang="en-GB" dirty="0"/>
                    </a:p>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410527219"/>
                  </a:ext>
                </a:extLst>
              </a:tr>
              <a:tr h="370840">
                <a:tc>
                  <a:txBody>
                    <a:bodyPr/>
                    <a:lstStyle/>
                    <a:p>
                      <a:r>
                        <a:rPr lang="en-GB" dirty="0"/>
                        <a:t>Bicarb</a:t>
                      </a:r>
                    </a:p>
                  </a:txBody>
                  <a:tcPr anchor="ctr"/>
                </a:tc>
                <a:tc>
                  <a:txBody>
                    <a:bodyPr/>
                    <a:lstStyle/>
                    <a:p>
                      <a:endParaRPr lang="en-GB" dirty="0"/>
                    </a:p>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085817611"/>
                  </a:ext>
                </a:extLst>
              </a:tr>
              <a:tr h="370840">
                <a:tc>
                  <a:txBody>
                    <a:bodyPr/>
                    <a:lstStyle/>
                    <a:p>
                      <a:r>
                        <a:rPr lang="en-GB" dirty="0"/>
                        <a:t>CO</a:t>
                      </a:r>
                      <a:r>
                        <a:rPr lang="en-GB" baseline="-25000" dirty="0"/>
                        <a:t>2</a:t>
                      </a:r>
                    </a:p>
                  </a:txBody>
                  <a:tcPr anchor="ctr"/>
                </a:tc>
                <a:tc>
                  <a:txBody>
                    <a:bodyPr/>
                    <a:lstStyle/>
                    <a:p>
                      <a:endParaRPr lang="en-GB" dirty="0"/>
                    </a:p>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567268859"/>
                  </a:ext>
                </a:extLst>
              </a:tr>
            </a:tbl>
          </a:graphicData>
        </a:graphic>
      </p:graphicFrame>
    </p:spTree>
    <p:extLst>
      <p:ext uri="{BB962C8B-B14F-4D97-AF65-F5344CB8AC3E}">
        <p14:creationId xmlns:p14="http://schemas.microsoft.com/office/powerpoint/2010/main" val="32638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0855796-C4C8-4CF2-9732-C7B4FDEBA063}"/>
              </a:ext>
            </a:extLst>
          </p:cNvPr>
          <p:cNvSpPr txBox="1"/>
          <p:nvPr/>
        </p:nvSpPr>
        <p:spPr>
          <a:xfrm>
            <a:off x="554299" y="1102271"/>
            <a:ext cx="8035401" cy="4708981"/>
          </a:xfrm>
          <a:prstGeom prst="rect">
            <a:avLst/>
          </a:prstGeom>
          <a:noFill/>
        </p:spPr>
        <p:txBody>
          <a:bodyPr wrap="square">
            <a:spAutoFit/>
          </a:bodyPr>
          <a:lstStyle/>
          <a:p>
            <a:pPr fontAlgn="base"/>
            <a:r>
              <a:rPr lang="en-GB" sz="2000" b="1" u="sng" dirty="0">
                <a:effectLst/>
                <a:latin typeface="Arial" panose="020B0604020202020204" pitchFamily="34" charset="0"/>
                <a:ea typeface="Times New Roman" panose="02020603050405020304" pitchFamily="18" charset="0"/>
                <a:cs typeface="Arial" panose="020B0604020202020204" pitchFamily="34" charset="0"/>
              </a:rPr>
              <a:t>Stay safe</a:t>
            </a:r>
            <a:r>
              <a:rPr lang="en-GB" sz="2000" b="1" dirty="0">
                <a:effectLst/>
                <a:latin typeface="Arial" panose="020B0604020202020204" pitchFamily="34" charset="0"/>
                <a:ea typeface="Times New Roman" panose="02020603050405020304" pitchFamily="18" charset="0"/>
                <a:cs typeface="Arial" panose="020B0604020202020204" pitchFamily="34" charset="0"/>
              </a:rPr>
              <a:t>  </a:t>
            </a:r>
          </a:p>
          <a:p>
            <a:pPr fontAlgn="base"/>
            <a:endParaRPr lang="en-GB" sz="2000" dirty="0">
              <a:effectLst/>
              <a:latin typeface="Arial" panose="020B0604020202020204" pitchFamily="34" charset="0"/>
              <a:ea typeface="Times New Roman" panose="02020603050405020304" pitchFamily="18" charset="0"/>
              <a:cs typeface="Arial" panose="020B0604020202020204" pitchFamily="34" charset="0"/>
            </a:endParaRPr>
          </a:p>
          <a:p>
            <a:pPr fontAlgn="base"/>
            <a:r>
              <a:rPr lang="en-GB" sz="2000" dirty="0">
                <a:effectLst/>
                <a:latin typeface="Arial" panose="020B0604020202020204" pitchFamily="34" charset="0"/>
                <a:ea typeface="Times New Roman" panose="02020603050405020304" pitchFamily="18" charset="0"/>
                <a:cs typeface="Arial" panose="020B0604020202020204" pitchFamily="34" charset="0"/>
              </a:rPr>
              <a:t>Whether you are a scientist researching a new medicine or an engineer solving climate change, safety always comes first. An adult must always be around and supervising when doing this activity. You are responsible for:</a:t>
            </a:r>
          </a:p>
          <a:p>
            <a:pPr fontAlgn="base"/>
            <a:r>
              <a:rPr lang="en-GB" sz="2000" dirty="0">
                <a:effectLst/>
                <a:latin typeface="Arial" panose="020B0604020202020204" pitchFamily="34" charset="0"/>
                <a:ea typeface="Times New Roman" panose="02020603050405020304" pitchFamily="18" charset="0"/>
                <a:cs typeface="Arial" panose="020B0604020202020204" pitchFamily="34" charset="0"/>
              </a:rPr>
              <a:t> </a:t>
            </a:r>
          </a:p>
          <a:p>
            <a:pPr marL="342900" lvl="0" indent="-342900">
              <a:buFont typeface="Symbol" panose="05050102010706020507" pitchFamily="18" charset="2"/>
              <a:buChar char=""/>
            </a:pPr>
            <a:r>
              <a:rPr lang="en-GB" sz="2000" dirty="0">
                <a:effectLst/>
                <a:latin typeface="Arial" panose="020B0604020202020204" pitchFamily="34" charset="0"/>
                <a:ea typeface="Times New Roman" panose="02020603050405020304" pitchFamily="18" charset="0"/>
                <a:cs typeface="Arial" panose="020B0604020202020204" pitchFamily="34" charset="0"/>
              </a:rPr>
              <a:t>ensuring that any equipment used for this activity is in good working condition</a:t>
            </a:r>
          </a:p>
          <a:p>
            <a:pPr marL="342900" lvl="0" indent="-342900">
              <a:buFont typeface="Symbol" panose="05050102010706020507" pitchFamily="18" charset="2"/>
              <a:buChar char=""/>
            </a:pPr>
            <a:r>
              <a:rPr lang="en-GB" sz="2000" dirty="0">
                <a:effectLst/>
                <a:latin typeface="Arial" panose="020B0604020202020204" pitchFamily="34" charset="0"/>
                <a:ea typeface="Times New Roman" panose="02020603050405020304" pitchFamily="18" charset="0"/>
                <a:cs typeface="Arial" panose="020B0604020202020204" pitchFamily="34" charset="0"/>
              </a:rPr>
              <a:t>behaving sensibly and following any safety instructions so as not to hurt or injure yourself or others </a:t>
            </a:r>
          </a:p>
          <a:p>
            <a:pPr fontAlgn="base"/>
            <a:r>
              <a:rPr lang="en-US" sz="2000" dirty="0">
                <a:effectLst/>
                <a:latin typeface="Arial" panose="020B0604020202020204" pitchFamily="34" charset="0"/>
                <a:ea typeface="Times New Roman" panose="02020603050405020304" pitchFamily="18" charset="0"/>
                <a:cs typeface="Arial" panose="020B0604020202020204" pitchFamily="34" charset="0"/>
              </a:rPr>
              <a:t> </a:t>
            </a:r>
            <a:endParaRPr lang="en-GB" sz="2000" dirty="0">
              <a:effectLst/>
              <a:latin typeface="Arial" panose="020B0604020202020204" pitchFamily="34" charset="0"/>
              <a:ea typeface="Times New Roman" panose="02020603050405020304" pitchFamily="18" charset="0"/>
              <a:cs typeface="Arial" panose="020B0604020202020204" pitchFamily="34" charset="0"/>
            </a:endParaRPr>
          </a:p>
          <a:p>
            <a:pPr fontAlgn="base"/>
            <a:r>
              <a:rPr lang="en-GB" sz="2000" dirty="0">
                <a:effectLst/>
                <a:latin typeface="Arial" panose="020B0604020202020204" pitchFamily="34" charset="0"/>
                <a:ea typeface="Times New Roman" panose="02020603050405020304" pitchFamily="18" charset="0"/>
                <a:cs typeface="Arial" panose="020B0604020202020204" pitchFamily="34" charset="0"/>
              </a:rPr>
              <a:t>Please note that in the absence of any negligence or other breach of duty by us, this activity is carried out at your own risk. It is important to take extra care at the stages marked with this symbol: ⚠ </a:t>
            </a:r>
          </a:p>
        </p:txBody>
      </p:sp>
    </p:spTree>
    <p:extLst>
      <p:ext uri="{BB962C8B-B14F-4D97-AF65-F5344CB8AC3E}">
        <p14:creationId xmlns:p14="http://schemas.microsoft.com/office/powerpoint/2010/main" val="1123473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9B0A980-4564-42B3-87EE-CD6B31FB73C8}"/>
              </a:ext>
            </a:extLst>
          </p:cNvPr>
          <p:cNvSpPr txBox="1"/>
          <p:nvPr/>
        </p:nvSpPr>
        <p:spPr>
          <a:xfrm>
            <a:off x="327604" y="1909683"/>
            <a:ext cx="4244396" cy="461665"/>
          </a:xfrm>
          <a:prstGeom prst="rect">
            <a:avLst/>
          </a:prstGeom>
          <a:noFill/>
        </p:spPr>
        <p:txBody>
          <a:bodyPr wrap="square" rtlCol="0">
            <a:spAutoFit/>
          </a:bodyPr>
          <a:lstStyle/>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6DA1999-9A16-EE75-EB5B-8FEC8FA943BE}"/>
              </a:ext>
            </a:extLst>
          </p:cNvPr>
          <p:cNvSpPr txBox="1"/>
          <p:nvPr/>
        </p:nvSpPr>
        <p:spPr>
          <a:xfrm>
            <a:off x="246581" y="1126118"/>
            <a:ext cx="7121628" cy="646331"/>
          </a:xfrm>
          <a:prstGeom prst="rect">
            <a:avLst/>
          </a:prstGeom>
          <a:noFill/>
        </p:spPr>
        <p:txBody>
          <a:bodyPr wrap="square">
            <a:spAutoFit/>
          </a:bodyPr>
          <a:lstStyle/>
          <a:p>
            <a:r>
              <a:rPr lang="en-GB" sz="3600" b="1" dirty="0">
                <a:latin typeface="Arial" panose="020B0604020202020204" pitchFamily="34" charset="0"/>
                <a:cs typeface="Arial" panose="020B0604020202020204" pitchFamily="34" charset="0"/>
              </a:rPr>
              <a:t>What is the Greenhouse Effect?</a:t>
            </a:r>
          </a:p>
        </p:txBody>
      </p:sp>
      <p:sp>
        <p:nvSpPr>
          <p:cNvPr id="2" name="Rectangle 1">
            <a:extLst>
              <a:ext uri="{FF2B5EF4-FFF2-40B4-BE49-F238E27FC236}">
                <a16:creationId xmlns:a16="http://schemas.microsoft.com/office/drawing/2014/main" id="{BA80A8F4-1EB5-4CCE-9F5D-07CAF8FEBA7D}"/>
              </a:ext>
            </a:extLst>
          </p:cNvPr>
          <p:cNvSpPr/>
          <p:nvPr/>
        </p:nvSpPr>
        <p:spPr>
          <a:xfrm>
            <a:off x="246581" y="1909683"/>
            <a:ext cx="5014531" cy="4154984"/>
          </a:xfrm>
          <a:prstGeom prst="rect">
            <a:avLst/>
          </a:prstGeom>
        </p:spPr>
        <p:txBody>
          <a:bodyPr wrap="square">
            <a:spAutoFit/>
          </a:bodyPr>
          <a:lstStyle/>
          <a:p>
            <a:pPr marL="285750" indent="-285750">
              <a:buFont typeface="Arial" panose="020B0604020202020204" pitchFamily="34" charset="0"/>
              <a:buChar char="•"/>
            </a:pPr>
            <a:r>
              <a:rPr lang="en-US" sz="2400" dirty="0">
                <a:solidFill>
                  <a:srgbClr val="2D3748"/>
                </a:solidFill>
              </a:rPr>
              <a:t>A greenhouse is a building with glass for the walls and roof. </a:t>
            </a:r>
          </a:p>
          <a:p>
            <a:pPr marL="285750" indent="-285750">
              <a:buFont typeface="Arial" panose="020B0604020202020204" pitchFamily="34" charset="0"/>
              <a:buChar char="•"/>
            </a:pPr>
            <a:r>
              <a:rPr lang="en-US" sz="2400" dirty="0">
                <a:solidFill>
                  <a:srgbClr val="2D3748"/>
                </a:solidFill>
              </a:rPr>
              <a:t>The glass helps to trap heat inside.  That makes it a great place to grow plants.</a:t>
            </a:r>
          </a:p>
          <a:p>
            <a:pPr marL="285750" indent="-285750">
              <a:buFont typeface="Arial" panose="020B0604020202020204" pitchFamily="34" charset="0"/>
              <a:buChar char="•"/>
            </a:pPr>
            <a:r>
              <a:rPr lang="en-US" sz="2400" dirty="0">
                <a:solidFill>
                  <a:srgbClr val="2D3748"/>
                </a:solidFill>
              </a:rPr>
              <a:t>The Earth is surrounded by an atmosphere made up of gases.</a:t>
            </a:r>
          </a:p>
          <a:p>
            <a:pPr marL="285750" indent="-285750">
              <a:buFont typeface="Arial" panose="020B0604020202020204" pitchFamily="34" charset="0"/>
              <a:buChar char="•"/>
            </a:pPr>
            <a:r>
              <a:rPr lang="en-US" sz="2400" dirty="0">
                <a:solidFill>
                  <a:srgbClr val="2D3748"/>
                </a:solidFill>
              </a:rPr>
              <a:t>The atmosphere traps the sun’s heat on the Earth’s surface. That makes our planet perfect for living organisms.</a:t>
            </a:r>
          </a:p>
        </p:txBody>
      </p:sp>
      <p:pic>
        <p:nvPicPr>
          <p:cNvPr id="4" name="Picture 3">
            <a:extLst>
              <a:ext uri="{FF2B5EF4-FFF2-40B4-BE49-F238E27FC236}">
                <a16:creationId xmlns:a16="http://schemas.microsoft.com/office/drawing/2014/main" id="{CF91623D-4DB1-4BBB-81A0-A7741862A0C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61112" y="2553282"/>
            <a:ext cx="3798405" cy="2532270"/>
          </a:xfrm>
          <a:prstGeom prst="rect">
            <a:avLst/>
          </a:prstGeom>
        </p:spPr>
      </p:pic>
    </p:spTree>
    <p:extLst>
      <p:ext uri="{BB962C8B-B14F-4D97-AF65-F5344CB8AC3E}">
        <p14:creationId xmlns:p14="http://schemas.microsoft.com/office/powerpoint/2010/main" val="454676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9B0A980-4564-42B3-87EE-CD6B31FB73C8}"/>
              </a:ext>
            </a:extLst>
          </p:cNvPr>
          <p:cNvSpPr txBox="1"/>
          <p:nvPr/>
        </p:nvSpPr>
        <p:spPr>
          <a:xfrm>
            <a:off x="327604" y="1909683"/>
            <a:ext cx="4244396" cy="461665"/>
          </a:xfrm>
          <a:prstGeom prst="rect">
            <a:avLst/>
          </a:prstGeom>
          <a:noFill/>
        </p:spPr>
        <p:txBody>
          <a:bodyPr wrap="square" rtlCol="0">
            <a:spAutoFit/>
          </a:bodyPr>
          <a:lstStyle/>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6DA1999-9A16-EE75-EB5B-8FEC8FA943BE}"/>
              </a:ext>
            </a:extLst>
          </p:cNvPr>
          <p:cNvSpPr txBox="1"/>
          <p:nvPr/>
        </p:nvSpPr>
        <p:spPr>
          <a:xfrm>
            <a:off x="246581" y="1126118"/>
            <a:ext cx="7121628" cy="646331"/>
          </a:xfrm>
          <a:prstGeom prst="rect">
            <a:avLst/>
          </a:prstGeom>
          <a:noFill/>
        </p:spPr>
        <p:txBody>
          <a:bodyPr wrap="square">
            <a:spAutoFit/>
          </a:bodyPr>
          <a:lstStyle/>
          <a:p>
            <a:r>
              <a:rPr lang="en-GB" sz="3600" b="1" dirty="0">
                <a:latin typeface="Arial" panose="020B0604020202020204" pitchFamily="34" charset="0"/>
                <a:cs typeface="Arial" panose="020B0604020202020204" pitchFamily="34" charset="0"/>
              </a:rPr>
              <a:t>Carbon Dioxide</a:t>
            </a:r>
          </a:p>
        </p:txBody>
      </p:sp>
      <p:sp>
        <p:nvSpPr>
          <p:cNvPr id="3" name="Rectangle 2">
            <a:extLst>
              <a:ext uri="{FF2B5EF4-FFF2-40B4-BE49-F238E27FC236}">
                <a16:creationId xmlns:a16="http://schemas.microsoft.com/office/drawing/2014/main" id="{191A8500-DAFC-4AF5-ADD7-64C3151AC000}"/>
              </a:ext>
            </a:extLst>
          </p:cNvPr>
          <p:cNvSpPr/>
          <p:nvPr/>
        </p:nvSpPr>
        <p:spPr>
          <a:xfrm>
            <a:off x="327604" y="1922143"/>
            <a:ext cx="4244396" cy="3416320"/>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2D3748"/>
                </a:solidFill>
              </a:rPr>
              <a:t>One of the most important greenhouse gases is carbon dioxide (CO</a:t>
            </a:r>
            <a:r>
              <a:rPr lang="en-US" sz="2400" baseline="-25000" dirty="0">
                <a:solidFill>
                  <a:srgbClr val="2D3748"/>
                </a:solidFill>
              </a:rPr>
              <a:t>2</a:t>
            </a:r>
            <a:r>
              <a:rPr lang="en-US" sz="2400" dirty="0">
                <a:solidFill>
                  <a:srgbClr val="2D3748"/>
                </a:solidFill>
              </a:rPr>
              <a:t>). </a:t>
            </a:r>
          </a:p>
          <a:p>
            <a:pPr marL="342900" indent="-342900">
              <a:buFont typeface="Arial" panose="020B0604020202020204" pitchFamily="34" charset="0"/>
              <a:buChar char="•"/>
            </a:pPr>
            <a:r>
              <a:rPr lang="en-US" sz="2400" dirty="0">
                <a:solidFill>
                  <a:srgbClr val="2D3748"/>
                </a:solidFill>
              </a:rPr>
              <a:t>When we drive cars and burn fossil fuels like gas and oil, we put more CO</a:t>
            </a:r>
            <a:r>
              <a:rPr lang="en-US" sz="2400" baseline="-25000" dirty="0">
                <a:solidFill>
                  <a:srgbClr val="2D3748"/>
                </a:solidFill>
              </a:rPr>
              <a:t>2</a:t>
            </a:r>
            <a:r>
              <a:rPr lang="en-US" sz="2400" dirty="0">
                <a:solidFill>
                  <a:srgbClr val="2D3748"/>
                </a:solidFill>
              </a:rPr>
              <a:t> into the atmosphere. </a:t>
            </a:r>
          </a:p>
          <a:p>
            <a:pPr marL="342900" indent="-342900">
              <a:buFont typeface="Arial" panose="020B0604020202020204" pitchFamily="34" charset="0"/>
              <a:buChar char="•"/>
            </a:pPr>
            <a:r>
              <a:rPr lang="en-US" sz="2400" dirty="0">
                <a:solidFill>
                  <a:srgbClr val="2D3748"/>
                </a:solidFill>
              </a:rPr>
              <a:t>This causes more heat to be trapped on our planet.</a:t>
            </a:r>
            <a:endParaRPr lang="en-GB" sz="2400" dirty="0"/>
          </a:p>
        </p:txBody>
      </p:sp>
      <p:pic>
        <p:nvPicPr>
          <p:cNvPr id="5" name="Picture 4">
            <a:extLst>
              <a:ext uri="{FF2B5EF4-FFF2-40B4-BE49-F238E27FC236}">
                <a16:creationId xmlns:a16="http://schemas.microsoft.com/office/drawing/2014/main" id="{626F077D-36E3-4725-A111-13D66E21A697}"/>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23584"/>
          <a:stretch/>
        </p:blipFill>
        <p:spPr>
          <a:xfrm>
            <a:off x="4733365" y="2371348"/>
            <a:ext cx="4083031" cy="2308325"/>
          </a:xfrm>
          <a:prstGeom prst="rect">
            <a:avLst/>
          </a:prstGeom>
        </p:spPr>
      </p:pic>
    </p:spTree>
    <p:extLst>
      <p:ext uri="{BB962C8B-B14F-4D97-AF65-F5344CB8AC3E}">
        <p14:creationId xmlns:p14="http://schemas.microsoft.com/office/powerpoint/2010/main" val="3535192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9B0A980-4564-42B3-87EE-CD6B31FB73C8}"/>
              </a:ext>
            </a:extLst>
          </p:cNvPr>
          <p:cNvSpPr txBox="1"/>
          <p:nvPr/>
        </p:nvSpPr>
        <p:spPr>
          <a:xfrm>
            <a:off x="327604" y="1909683"/>
            <a:ext cx="4244396" cy="461665"/>
          </a:xfrm>
          <a:prstGeom prst="rect">
            <a:avLst/>
          </a:prstGeom>
          <a:noFill/>
        </p:spPr>
        <p:txBody>
          <a:bodyPr wrap="square" rtlCol="0">
            <a:spAutoFit/>
          </a:bodyPr>
          <a:lstStyle/>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6DA1999-9A16-EE75-EB5B-8FEC8FA943BE}"/>
              </a:ext>
            </a:extLst>
          </p:cNvPr>
          <p:cNvSpPr txBox="1"/>
          <p:nvPr/>
        </p:nvSpPr>
        <p:spPr>
          <a:xfrm>
            <a:off x="246581" y="1126118"/>
            <a:ext cx="7121628" cy="646331"/>
          </a:xfrm>
          <a:prstGeom prst="rect">
            <a:avLst/>
          </a:prstGeom>
          <a:noFill/>
        </p:spPr>
        <p:txBody>
          <a:bodyPr wrap="square">
            <a:spAutoFit/>
          </a:bodyPr>
          <a:lstStyle/>
          <a:p>
            <a:r>
              <a:rPr lang="en-GB" sz="3600" b="1" dirty="0">
                <a:latin typeface="Arial" panose="020B0604020202020204" pitchFamily="34" charset="0"/>
                <a:cs typeface="Arial" panose="020B0604020202020204" pitchFamily="34" charset="0"/>
              </a:rPr>
              <a:t>Our aim…</a:t>
            </a:r>
          </a:p>
        </p:txBody>
      </p:sp>
      <p:sp>
        <p:nvSpPr>
          <p:cNvPr id="2" name="Rectangle 1">
            <a:extLst>
              <a:ext uri="{FF2B5EF4-FFF2-40B4-BE49-F238E27FC236}">
                <a16:creationId xmlns:a16="http://schemas.microsoft.com/office/drawing/2014/main" id="{1FB44566-779D-492F-B59C-0F9114CD743E}"/>
              </a:ext>
            </a:extLst>
          </p:cNvPr>
          <p:cNvSpPr/>
          <p:nvPr/>
        </p:nvSpPr>
        <p:spPr>
          <a:xfrm>
            <a:off x="496182" y="2459504"/>
            <a:ext cx="3555283" cy="1938992"/>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2D3748"/>
                </a:solidFill>
              </a:rPr>
              <a:t>We are going to investigate how trapped CO</a:t>
            </a:r>
            <a:r>
              <a:rPr lang="en-US" sz="2400" baseline="-25000" dirty="0">
                <a:solidFill>
                  <a:srgbClr val="2D3748"/>
                </a:solidFill>
              </a:rPr>
              <a:t>2</a:t>
            </a:r>
            <a:r>
              <a:rPr lang="en-US" sz="2400" dirty="0">
                <a:solidFill>
                  <a:srgbClr val="2D3748"/>
                </a:solidFill>
              </a:rPr>
              <a:t> affects the temperature of a closed environment.</a:t>
            </a:r>
            <a:endParaRPr lang="en-GB" sz="2400" dirty="0"/>
          </a:p>
        </p:txBody>
      </p:sp>
      <p:pic>
        <p:nvPicPr>
          <p:cNvPr id="3" name="Picture 2">
            <a:extLst>
              <a:ext uri="{FF2B5EF4-FFF2-40B4-BE49-F238E27FC236}">
                <a16:creationId xmlns:a16="http://schemas.microsoft.com/office/drawing/2014/main" id="{878D78F5-6933-497B-A89F-EEDB287F519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304750" y="2159166"/>
            <a:ext cx="4511646" cy="2539668"/>
          </a:xfrm>
          <a:prstGeom prst="rect">
            <a:avLst/>
          </a:prstGeom>
        </p:spPr>
      </p:pic>
    </p:spTree>
    <p:extLst>
      <p:ext uri="{BB962C8B-B14F-4D97-AF65-F5344CB8AC3E}">
        <p14:creationId xmlns:p14="http://schemas.microsoft.com/office/powerpoint/2010/main" val="4002818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6DA1999-9A16-EE75-EB5B-8FEC8FA943BE}"/>
              </a:ext>
            </a:extLst>
          </p:cNvPr>
          <p:cNvSpPr txBox="1"/>
          <p:nvPr/>
        </p:nvSpPr>
        <p:spPr>
          <a:xfrm>
            <a:off x="246581" y="1126118"/>
            <a:ext cx="7121628" cy="646331"/>
          </a:xfrm>
          <a:prstGeom prst="rect">
            <a:avLst/>
          </a:prstGeom>
          <a:noFill/>
        </p:spPr>
        <p:txBody>
          <a:bodyPr wrap="square">
            <a:spAutoFit/>
          </a:bodyPr>
          <a:lstStyle/>
          <a:p>
            <a:r>
              <a:rPr lang="en-GB" sz="3600" b="1" dirty="0">
                <a:latin typeface="Arial" panose="020B0604020202020204" pitchFamily="34" charset="0"/>
                <a:cs typeface="Arial" panose="020B0604020202020204" pitchFamily="34" charset="0"/>
              </a:rPr>
              <a:t>The Experiment</a:t>
            </a:r>
          </a:p>
        </p:txBody>
      </p:sp>
      <p:sp>
        <p:nvSpPr>
          <p:cNvPr id="6" name="Rectangle 102">
            <a:extLst>
              <a:ext uri="{FF2B5EF4-FFF2-40B4-BE49-F238E27FC236}">
                <a16:creationId xmlns:a16="http://schemas.microsoft.com/office/drawing/2014/main" id="{080E6FEF-47BC-4365-937B-B2880E215D22}"/>
              </a:ext>
            </a:extLst>
          </p:cNvPr>
          <p:cNvSpPr/>
          <p:nvPr/>
        </p:nvSpPr>
        <p:spPr>
          <a:xfrm>
            <a:off x="640263" y="2020223"/>
            <a:ext cx="4545347" cy="3836992"/>
          </a:xfrm>
          <a:custGeom>
            <a:avLst/>
            <a:gdLst/>
            <a:ahLst/>
            <a:cxnLst/>
            <a:rect l="l" t="t" r="r" b="b"/>
            <a:pathLst>
              <a:path w="4724400" h="5943600">
                <a:moveTo>
                  <a:pt x="0" y="0"/>
                </a:moveTo>
                <a:lnTo>
                  <a:pt x="381000" y="0"/>
                </a:lnTo>
                <a:lnTo>
                  <a:pt x="381000" y="124650"/>
                </a:lnTo>
                <a:cubicBezTo>
                  <a:pt x="336426" y="139393"/>
                  <a:pt x="304800" y="181632"/>
                  <a:pt x="304800" y="231258"/>
                </a:cubicBezTo>
                <a:cubicBezTo>
                  <a:pt x="304800" y="294384"/>
                  <a:pt x="355974" y="345558"/>
                  <a:pt x="419100" y="345558"/>
                </a:cubicBezTo>
                <a:cubicBezTo>
                  <a:pt x="482226" y="345558"/>
                  <a:pt x="533400" y="294384"/>
                  <a:pt x="533400" y="231258"/>
                </a:cubicBezTo>
                <a:cubicBezTo>
                  <a:pt x="533400" y="181632"/>
                  <a:pt x="501774" y="139393"/>
                  <a:pt x="457200" y="124650"/>
                </a:cubicBezTo>
                <a:lnTo>
                  <a:pt x="457200" y="0"/>
                </a:lnTo>
                <a:lnTo>
                  <a:pt x="804333" y="0"/>
                </a:lnTo>
                <a:lnTo>
                  <a:pt x="804333" y="124650"/>
                </a:lnTo>
                <a:cubicBezTo>
                  <a:pt x="759759" y="139393"/>
                  <a:pt x="728133" y="181632"/>
                  <a:pt x="728133" y="231258"/>
                </a:cubicBezTo>
                <a:cubicBezTo>
                  <a:pt x="728133" y="294384"/>
                  <a:pt x="779307" y="345558"/>
                  <a:pt x="842433" y="345558"/>
                </a:cubicBezTo>
                <a:cubicBezTo>
                  <a:pt x="905559" y="345558"/>
                  <a:pt x="956733" y="294384"/>
                  <a:pt x="956733" y="231258"/>
                </a:cubicBezTo>
                <a:cubicBezTo>
                  <a:pt x="956733" y="181632"/>
                  <a:pt x="925107" y="139393"/>
                  <a:pt x="880533" y="124650"/>
                </a:cubicBezTo>
                <a:lnTo>
                  <a:pt x="880533" y="0"/>
                </a:lnTo>
                <a:lnTo>
                  <a:pt x="1227666" y="0"/>
                </a:lnTo>
                <a:lnTo>
                  <a:pt x="1227666" y="124650"/>
                </a:lnTo>
                <a:cubicBezTo>
                  <a:pt x="1183092" y="139393"/>
                  <a:pt x="1151466" y="181632"/>
                  <a:pt x="1151466" y="231258"/>
                </a:cubicBezTo>
                <a:cubicBezTo>
                  <a:pt x="1151466" y="294384"/>
                  <a:pt x="1202640" y="345558"/>
                  <a:pt x="1265766" y="345558"/>
                </a:cubicBezTo>
                <a:cubicBezTo>
                  <a:pt x="1328892" y="345558"/>
                  <a:pt x="1380066" y="294384"/>
                  <a:pt x="1380066" y="231258"/>
                </a:cubicBezTo>
                <a:cubicBezTo>
                  <a:pt x="1380066" y="181632"/>
                  <a:pt x="1348440" y="139393"/>
                  <a:pt x="1303866" y="124650"/>
                </a:cubicBezTo>
                <a:lnTo>
                  <a:pt x="1303866" y="0"/>
                </a:lnTo>
                <a:lnTo>
                  <a:pt x="1650999" y="0"/>
                </a:lnTo>
                <a:lnTo>
                  <a:pt x="1650999" y="124650"/>
                </a:lnTo>
                <a:cubicBezTo>
                  <a:pt x="1606425" y="139393"/>
                  <a:pt x="1574799" y="181632"/>
                  <a:pt x="1574799" y="231258"/>
                </a:cubicBezTo>
                <a:cubicBezTo>
                  <a:pt x="1574799" y="294384"/>
                  <a:pt x="1625973" y="345558"/>
                  <a:pt x="1689099" y="345558"/>
                </a:cubicBezTo>
                <a:cubicBezTo>
                  <a:pt x="1752225" y="345558"/>
                  <a:pt x="1803399" y="294384"/>
                  <a:pt x="1803399" y="231258"/>
                </a:cubicBezTo>
                <a:cubicBezTo>
                  <a:pt x="1803399" y="181632"/>
                  <a:pt x="1771773" y="139393"/>
                  <a:pt x="1727199" y="124650"/>
                </a:cubicBezTo>
                <a:lnTo>
                  <a:pt x="1727199" y="0"/>
                </a:lnTo>
                <a:lnTo>
                  <a:pt x="2074332" y="0"/>
                </a:lnTo>
                <a:lnTo>
                  <a:pt x="2074332" y="124650"/>
                </a:lnTo>
                <a:cubicBezTo>
                  <a:pt x="2029758" y="139393"/>
                  <a:pt x="1998132" y="181632"/>
                  <a:pt x="1998132" y="231258"/>
                </a:cubicBezTo>
                <a:cubicBezTo>
                  <a:pt x="1998132" y="294384"/>
                  <a:pt x="2049306" y="345558"/>
                  <a:pt x="2112432" y="345558"/>
                </a:cubicBezTo>
                <a:cubicBezTo>
                  <a:pt x="2175558" y="345558"/>
                  <a:pt x="2226732" y="294384"/>
                  <a:pt x="2226732" y="231258"/>
                </a:cubicBezTo>
                <a:cubicBezTo>
                  <a:pt x="2226732" y="181632"/>
                  <a:pt x="2195106" y="139393"/>
                  <a:pt x="2150532" y="124650"/>
                </a:cubicBezTo>
                <a:lnTo>
                  <a:pt x="2150532" y="0"/>
                </a:lnTo>
                <a:lnTo>
                  <a:pt x="2497665" y="0"/>
                </a:lnTo>
                <a:lnTo>
                  <a:pt x="2497665" y="124650"/>
                </a:lnTo>
                <a:cubicBezTo>
                  <a:pt x="2453091" y="139393"/>
                  <a:pt x="2421465" y="181632"/>
                  <a:pt x="2421465" y="231258"/>
                </a:cubicBezTo>
                <a:cubicBezTo>
                  <a:pt x="2421465" y="294384"/>
                  <a:pt x="2472639" y="345558"/>
                  <a:pt x="2535765" y="345558"/>
                </a:cubicBezTo>
                <a:cubicBezTo>
                  <a:pt x="2598891" y="345558"/>
                  <a:pt x="2650065" y="294384"/>
                  <a:pt x="2650065" y="231258"/>
                </a:cubicBezTo>
                <a:cubicBezTo>
                  <a:pt x="2650065" y="181632"/>
                  <a:pt x="2618439" y="139393"/>
                  <a:pt x="2573865" y="124650"/>
                </a:cubicBezTo>
                <a:lnTo>
                  <a:pt x="2573865" y="0"/>
                </a:lnTo>
                <a:lnTo>
                  <a:pt x="2920998" y="0"/>
                </a:lnTo>
                <a:lnTo>
                  <a:pt x="2920998" y="124650"/>
                </a:lnTo>
                <a:cubicBezTo>
                  <a:pt x="2876424" y="139393"/>
                  <a:pt x="2844798" y="181632"/>
                  <a:pt x="2844798" y="231258"/>
                </a:cubicBezTo>
                <a:cubicBezTo>
                  <a:pt x="2844798" y="294384"/>
                  <a:pt x="2895972" y="345558"/>
                  <a:pt x="2959098" y="345558"/>
                </a:cubicBezTo>
                <a:cubicBezTo>
                  <a:pt x="3022224" y="345558"/>
                  <a:pt x="3073398" y="294384"/>
                  <a:pt x="3073398" y="231258"/>
                </a:cubicBezTo>
                <a:cubicBezTo>
                  <a:pt x="3073398" y="181632"/>
                  <a:pt x="3041772" y="139393"/>
                  <a:pt x="2997198" y="124650"/>
                </a:cubicBezTo>
                <a:lnTo>
                  <a:pt x="2997198" y="0"/>
                </a:lnTo>
                <a:lnTo>
                  <a:pt x="3344331" y="0"/>
                </a:lnTo>
                <a:lnTo>
                  <a:pt x="3344331" y="124650"/>
                </a:lnTo>
                <a:cubicBezTo>
                  <a:pt x="3299757" y="139393"/>
                  <a:pt x="3268131" y="181632"/>
                  <a:pt x="3268131" y="231258"/>
                </a:cubicBezTo>
                <a:cubicBezTo>
                  <a:pt x="3268131" y="294384"/>
                  <a:pt x="3319305" y="345558"/>
                  <a:pt x="3382431" y="345558"/>
                </a:cubicBezTo>
                <a:cubicBezTo>
                  <a:pt x="3445557" y="345558"/>
                  <a:pt x="3496731" y="294384"/>
                  <a:pt x="3496731" y="231258"/>
                </a:cubicBezTo>
                <a:cubicBezTo>
                  <a:pt x="3496731" y="181632"/>
                  <a:pt x="3465105" y="139393"/>
                  <a:pt x="3420531" y="124650"/>
                </a:cubicBezTo>
                <a:lnTo>
                  <a:pt x="3420531" y="0"/>
                </a:lnTo>
                <a:lnTo>
                  <a:pt x="3767664" y="0"/>
                </a:lnTo>
                <a:lnTo>
                  <a:pt x="3767664" y="124650"/>
                </a:lnTo>
                <a:cubicBezTo>
                  <a:pt x="3723090" y="139393"/>
                  <a:pt x="3691464" y="181632"/>
                  <a:pt x="3691464" y="231258"/>
                </a:cubicBezTo>
                <a:cubicBezTo>
                  <a:pt x="3691464" y="294384"/>
                  <a:pt x="3742638" y="345558"/>
                  <a:pt x="3805764" y="345558"/>
                </a:cubicBezTo>
                <a:cubicBezTo>
                  <a:pt x="3868890" y="345558"/>
                  <a:pt x="3920064" y="294384"/>
                  <a:pt x="3920064" y="231258"/>
                </a:cubicBezTo>
                <a:cubicBezTo>
                  <a:pt x="3920064" y="181632"/>
                  <a:pt x="3888438" y="139393"/>
                  <a:pt x="3843864" y="124650"/>
                </a:cubicBezTo>
                <a:lnTo>
                  <a:pt x="3843864" y="0"/>
                </a:lnTo>
                <a:lnTo>
                  <a:pt x="4191000" y="0"/>
                </a:lnTo>
                <a:lnTo>
                  <a:pt x="4191000" y="124650"/>
                </a:lnTo>
                <a:cubicBezTo>
                  <a:pt x="4146426" y="139393"/>
                  <a:pt x="4114800" y="181632"/>
                  <a:pt x="4114800" y="231258"/>
                </a:cubicBezTo>
                <a:cubicBezTo>
                  <a:pt x="4114800" y="294384"/>
                  <a:pt x="4165974" y="345558"/>
                  <a:pt x="4229100" y="345558"/>
                </a:cubicBezTo>
                <a:cubicBezTo>
                  <a:pt x="4292226" y="345558"/>
                  <a:pt x="4343400" y="294384"/>
                  <a:pt x="4343400" y="231258"/>
                </a:cubicBezTo>
                <a:cubicBezTo>
                  <a:pt x="4343400" y="181632"/>
                  <a:pt x="4311774" y="139393"/>
                  <a:pt x="4267200" y="124650"/>
                </a:cubicBezTo>
                <a:lnTo>
                  <a:pt x="4267200" y="0"/>
                </a:lnTo>
                <a:lnTo>
                  <a:pt x="4724400" y="0"/>
                </a:lnTo>
                <a:lnTo>
                  <a:pt x="4724400" y="5943600"/>
                </a:lnTo>
                <a:lnTo>
                  <a:pt x="0" y="5943600"/>
                </a:lnTo>
                <a:close/>
              </a:path>
            </a:pathLst>
          </a:custGeom>
          <a:solidFill>
            <a:schemeClr val="bg1">
              <a:lumMod val="9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a:extLst>
              <a:ext uri="{FF2B5EF4-FFF2-40B4-BE49-F238E27FC236}">
                <a16:creationId xmlns:a16="http://schemas.microsoft.com/office/drawing/2014/main" id="{A72C9F6B-FA38-49C6-8330-51C2FD239E81}"/>
              </a:ext>
            </a:extLst>
          </p:cNvPr>
          <p:cNvCxnSpPr>
            <a:cxnSpLocks/>
          </p:cNvCxnSpPr>
          <p:nvPr/>
        </p:nvCxnSpPr>
        <p:spPr>
          <a:xfrm>
            <a:off x="1141223" y="2020222"/>
            <a:ext cx="0" cy="366208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1A2DA94-CB38-4101-9637-B6B2CC6FF741}"/>
              </a:ext>
            </a:extLst>
          </p:cNvPr>
          <p:cNvCxnSpPr>
            <a:cxnSpLocks/>
          </p:cNvCxnSpPr>
          <p:nvPr/>
        </p:nvCxnSpPr>
        <p:spPr>
          <a:xfrm>
            <a:off x="695923" y="2847642"/>
            <a:ext cx="40070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0A3BFDE-5A98-47A9-984A-03DCD3E8A1F6}"/>
              </a:ext>
            </a:extLst>
          </p:cNvPr>
          <p:cNvCxnSpPr>
            <a:cxnSpLocks/>
          </p:cNvCxnSpPr>
          <p:nvPr/>
        </p:nvCxnSpPr>
        <p:spPr>
          <a:xfrm>
            <a:off x="702674" y="3324183"/>
            <a:ext cx="40070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CA25B95-0C3B-476F-A24C-99E03B98AD8A}"/>
              </a:ext>
            </a:extLst>
          </p:cNvPr>
          <p:cNvCxnSpPr>
            <a:cxnSpLocks/>
          </p:cNvCxnSpPr>
          <p:nvPr/>
        </p:nvCxnSpPr>
        <p:spPr>
          <a:xfrm>
            <a:off x="702674" y="3823716"/>
            <a:ext cx="40070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A03E40A-8845-4644-BC05-4E62BC7641A1}"/>
              </a:ext>
            </a:extLst>
          </p:cNvPr>
          <p:cNvCxnSpPr>
            <a:cxnSpLocks/>
          </p:cNvCxnSpPr>
          <p:nvPr/>
        </p:nvCxnSpPr>
        <p:spPr>
          <a:xfrm>
            <a:off x="702674" y="4323249"/>
            <a:ext cx="40070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5873BF35-36DD-4975-875F-237AAAAA3EBE}"/>
              </a:ext>
            </a:extLst>
          </p:cNvPr>
          <p:cNvCxnSpPr>
            <a:cxnSpLocks/>
          </p:cNvCxnSpPr>
          <p:nvPr/>
        </p:nvCxnSpPr>
        <p:spPr>
          <a:xfrm>
            <a:off x="702674" y="4822782"/>
            <a:ext cx="40070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2872BB3-FAE4-427E-9037-B4237A78A68B}"/>
              </a:ext>
            </a:extLst>
          </p:cNvPr>
          <p:cNvCxnSpPr>
            <a:cxnSpLocks/>
          </p:cNvCxnSpPr>
          <p:nvPr/>
        </p:nvCxnSpPr>
        <p:spPr>
          <a:xfrm>
            <a:off x="702674" y="5322315"/>
            <a:ext cx="4007092"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6CCC947-3BBC-42B2-8A05-BB7273DFB5DE}"/>
              </a:ext>
            </a:extLst>
          </p:cNvPr>
          <p:cNvSpPr txBox="1"/>
          <p:nvPr/>
        </p:nvSpPr>
        <p:spPr>
          <a:xfrm>
            <a:off x="1307057" y="2400396"/>
            <a:ext cx="3665615" cy="461665"/>
          </a:xfrm>
          <a:prstGeom prst="rect">
            <a:avLst/>
          </a:prstGeom>
          <a:noFill/>
        </p:spPr>
        <p:txBody>
          <a:bodyPr wrap="square" rtlCol="0">
            <a:spAutoFit/>
          </a:bodyPr>
          <a:lstStyle/>
          <a:p>
            <a:r>
              <a:rPr lang="en-GB" sz="2400" dirty="0"/>
              <a:t>4 empty jam jars</a:t>
            </a:r>
          </a:p>
        </p:txBody>
      </p:sp>
      <p:sp>
        <p:nvSpPr>
          <p:cNvPr id="17" name="TextBox 16">
            <a:extLst>
              <a:ext uri="{FF2B5EF4-FFF2-40B4-BE49-F238E27FC236}">
                <a16:creationId xmlns:a16="http://schemas.microsoft.com/office/drawing/2014/main" id="{C3C6E951-FD68-42C1-AA2C-335D94D1D330}"/>
              </a:ext>
            </a:extLst>
          </p:cNvPr>
          <p:cNvSpPr txBox="1"/>
          <p:nvPr/>
        </p:nvSpPr>
        <p:spPr>
          <a:xfrm>
            <a:off x="1307057" y="2898819"/>
            <a:ext cx="3868946" cy="461665"/>
          </a:xfrm>
          <a:prstGeom prst="rect">
            <a:avLst/>
          </a:prstGeom>
          <a:noFill/>
        </p:spPr>
        <p:txBody>
          <a:bodyPr wrap="square" rtlCol="0">
            <a:spAutoFit/>
          </a:bodyPr>
          <a:lstStyle/>
          <a:p>
            <a:r>
              <a:rPr lang="en-GB" sz="2400" dirty="0"/>
              <a:t>Bicarbonate of soda (Bicarb) </a:t>
            </a:r>
          </a:p>
        </p:txBody>
      </p:sp>
      <p:sp>
        <p:nvSpPr>
          <p:cNvPr id="18" name="TextBox 17">
            <a:extLst>
              <a:ext uri="{FF2B5EF4-FFF2-40B4-BE49-F238E27FC236}">
                <a16:creationId xmlns:a16="http://schemas.microsoft.com/office/drawing/2014/main" id="{9CB0AA39-ED9F-4F3D-AA0F-F88A651F18AE}"/>
              </a:ext>
            </a:extLst>
          </p:cNvPr>
          <p:cNvSpPr txBox="1"/>
          <p:nvPr/>
        </p:nvSpPr>
        <p:spPr>
          <a:xfrm>
            <a:off x="1307056" y="3860016"/>
            <a:ext cx="3253016" cy="461665"/>
          </a:xfrm>
          <a:prstGeom prst="rect">
            <a:avLst/>
          </a:prstGeom>
          <a:noFill/>
        </p:spPr>
        <p:txBody>
          <a:bodyPr wrap="square" rtlCol="0">
            <a:spAutoFit/>
          </a:bodyPr>
          <a:lstStyle/>
          <a:p>
            <a:r>
              <a:rPr lang="en-GB" sz="2400" dirty="0"/>
              <a:t>Masking tape</a:t>
            </a:r>
          </a:p>
        </p:txBody>
      </p:sp>
      <p:sp>
        <p:nvSpPr>
          <p:cNvPr id="19" name="TextBox 18">
            <a:extLst>
              <a:ext uri="{FF2B5EF4-FFF2-40B4-BE49-F238E27FC236}">
                <a16:creationId xmlns:a16="http://schemas.microsoft.com/office/drawing/2014/main" id="{FEB40051-2903-45E2-9DB5-79C66E8D9CEC}"/>
              </a:ext>
            </a:extLst>
          </p:cNvPr>
          <p:cNvSpPr txBox="1"/>
          <p:nvPr/>
        </p:nvSpPr>
        <p:spPr>
          <a:xfrm>
            <a:off x="1308778" y="4371897"/>
            <a:ext cx="3481027" cy="461665"/>
          </a:xfrm>
          <a:prstGeom prst="rect">
            <a:avLst/>
          </a:prstGeom>
          <a:noFill/>
        </p:spPr>
        <p:txBody>
          <a:bodyPr wrap="square" rtlCol="0">
            <a:spAutoFit/>
          </a:bodyPr>
          <a:lstStyle/>
          <a:p>
            <a:r>
              <a:rPr lang="en-GB" sz="2400" dirty="0"/>
              <a:t>Cling film</a:t>
            </a:r>
          </a:p>
        </p:txBody>
      </p:sp>
      <p:sp>
        <p:nvSpPr>
          <p:cNvPr id="20" name="TextBox 19">
            <a:extLst>
              <a:ext uri="{FF2B5EF4-FFF2-40B4-BE49-F238E27FC236}">
                <a16:creationId xmlns:a16="http://schemas.microsoft.com/office/drawing/2014/main" id="{5B81617E-4800-4582-9557-BCD044D8E8D4}"/>
              </a:ext>
            </a:extLst>
          </p:cNvPr>
          <p:cNvSpPr txBox="1"/>
          <p:nvPr/>
        </p:nvSpPr>
        <p:spPr>
          <a:xfrm>
            <a:off x="1305198" y="3410621"/>
            <a:ext cx="3868946" cy="461665"/>
          </a:xfrm>
          <a:prstGeom prst="rect">
            <a:avLst/>
          </a:prstGeom>
          <a:noFill/>
        </p:spPr>
        <p:txBody>
          <a:bodyPr wrap="square" rtlCol="0">
            <a:spAutoFit/>
          </a:bodyPr>
          <a:lstStyle/>
          <a:p>
            <a:r>
              <a:rPr lang="en-GB" sz="2400" dirty="0"/>
              <a:t>White vinegar</a:t>
            </a:r>
          </a:p>
        </p:txBody>
      </p:sp>
      <p:sp>
        <p:nvSpPr>
          <p:cNvPr id="21" name="TextBox 20">
            <a:extLst>
              <a:ext uri="{FF2B5EF4-FFF2-40B4-BE49-F238E27FC236}">
                <a16:creationId xmlns:a16="http://schemas.microsoft.com/office/drawing/2014/main" id="{F2D8E91F-7CC4-45D0-93A7-8590856F50DB}"/>
              </a:ext>
            </a:extLst>
          </p:cNvPr>
          <p:cNvSpPr txBox="1"/>
          <p:nvPr/>
        </p:nvSpPr>
        <p:spPr>
          <a:xfrm>
            <a:off x="1305198" y="4831325"/>
            <a:ext cx="3481027" cy="461665"/>
          </a:xfrm>
          <a:prstGeom prst="rect">
            <a:avLst/>
          </a:prstGeom>
          <a:noFill/>
        </p:spPr>
        <p:txBody>
          <a:bodyPr wrap="square" rtlCol="0">
            <a:spAutoFit/>
          </a:bodyPr>
          <a:lstStyle/>
          <a:p>
            <a:r>
              <a:rPr lang="en-GB" sz="2400" dirty="0"/>
              <a:t>Elastic bands</a:t>
            </a:r>
          </a:p>
        </p:txBody>
      </p:sp>
      <p:sp>
        <p:nvSpPr>
          <p:cNvPr id="3" name="TextBox 2">
            <a:extLst>
              <a:ext uri="{FF2B5EF4-FFF2-40B4-BE49-F238E27FC236}">
                <a16:creationId xmlns:a16="http://schemas.microsoft.com/office/drawing/2014/main" id="{85F8B54D-EBB9-4884-98CA-C301395F948F}"/>
              </a:ext>
            </a:extLst>
          </p:cNvPr>
          <p:cNvSpPr txBox="1"/>
          <p:nvPr/>
        </p:nvSpPr>
        <p:spPr>
          <a:xfrm>
            <a:off x="5851894" y="1869335"/>
            <a:ext cx="3032630" cy="3754874"/>
          </a:xfrm>
          <a:prstGeom prst="rect">
            <a:avLst/>
          </a:prstGeom>
          <a:noFill/>
        </p:spPr>
        <p:txBody>
          <a:bodyPr wrap="square" rtlCol="0">
            <a:spAutoFit/>
          </a:bodyPr>
          <a:lstStyle/>
          <a:p>
            <a:pPr algn="ctr"/>
            <a:r>
              <a:rPr lang="en-GB" sz="3200" dirty="0"/>
              <a:t>Tools needed:</a:t>
            </a:r>
          </a:p>
          <a:p>
            <a:endParaRPr lang="en-GB" sz="1200" dirty="0"/>
          </a:p>
          <a:p>
            <a:pPr marL="342900" indent="-342900">
              <a:buFont typeface="Arial" panose="020B0604020202020204" pitchFamily="34" charset="0"/>
              <a:buChar char="•"/>
            </a:pPr>
            <a:r>
              <a:rPr lang="en-GB" sz="2400" dirty="0"/>
              <a:t>Scissors</a:t>
            </a:r>
          </a:p>
          <a:p>
            <a:pPr marL="342900" indent="-342900">
              <a:buFont typeface="Arial" panose="020B0604020202020204" pitchFamily="34" charset="0"/>
              <a:buChar char="•"/>
            </a:pPr>
            <a:r>
              <a:rPr lang="en-GB" sz="2400" dirty="0"/>
              <a:t>Permanent marker</a:t>
            </a:r>
          </a:p>
          <a:p>
            <a:pPr marL="342900" indent="-342900">
              <a:buFont typeface="Arial" panose="020B0604020202020204" pitchFamily="34" charset="0"/>
              <a:buChar char="•"/>
            </a:pPr>
            <a:r>
              <a:rPr lang="en-GB" sz="2400" dirty="0"/>
              <a:t>Measuring cups and spoons</a:t>
            </a:r>
          </a:p>
          <a:p>
            <a:pPr marL="342900" indent="-342900">
              <a:buFont typeface="Arial" panose="020B0604020202020204" pitchFamily="34" charset="0"/>
              <a:buChar char="•"/>
            </a:pPr>
            <a:r>
              <a:rPr lang="en-GB" sz="2400" dirty="0"/>
              <a:t>Heat source – a radiator or a sunny window sill</a:t>
            </a:r>
          </a:p>
          <a:p>
            <a:pPr marL="342900" indent="-342900">
              <a:buFont typeface="Arial" panose="020B0604020202020204" pitchFamily="34" charset="0"/>
              <a:buChar char="•"/>
            </a:pPr>
            <a:r>
              <a:rPr lang="en-GB" sz="2400" dirty="0"/>
              <a:t>Thermometer</a:t>
            </a:r>
          </a:p>
        </p:txBody>
      </p:sp>
    </p:spTree>
    <p:extLst>
      <p:ext uri="{BB962C8B-B14F-4D97-AF65-F5344CB8AC3E}">
        <p14:creationId xmlns:p14="http://schemas.microsoft.com/office/powerpoint/2010/main" val="3956389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9B0A980-4564-42B3-87EE-CD6B31FB73C8}"/>
              </a:ext>
            </a:extLst>
          </p:cNvPr>
          <p:cNvSpPr txBox="1"/>
          <p:nvPr/>
        </p:nvSpPr>
        <p:spPr>
          <a:xfrm>
            <a:off x="327604" y="1909683"/>
            <a:ext cx="4244396" cy="461665"/>
          </a:xfrm>
          <a:prstGeom prst="rect">
            <a:avLst/>
          </a:prstGeom>
          <a:noFill/>
        </p:spPr>
        <p:txBody>
          <a:bodyPr wrap="square" rtlCol="0">
            <a:spAutoFit/>
          </a:bodyPr>
          <a:lstStyle/>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6DA1999-9A16-EE75-EB5B-8FEC8FA943BE}"/>
              </a:ext>
            </a:extLst>
          </p:cNvPr>
          <p:cNvSpPr txBox="1"/>
          <p:nvPr/>
        </p:nvSpPr>
        <p:spPr>
          <a:xfrm>
            <a:off x="246581" y="1126118"/>
            <a:ext cx="7121628" cy="646331"/>
          </a:xfrm>
          <a:prstGeom prst="rect">
            <a:avLst/>
          </a:prstGeom>
          <a:noFill/>
        </p:spPr>
        <p:txBody>
          <a:bodyPr wrap="square">
            <a:spAutoFit/>
          </a:bodyPr>
          <a:lstStyle/>
          <a:p>
            <a:r>
              <a:rPr lang="en-GB" sz="3600" b="1" dirty="0">
                <a:latin typeface="Arial" panose="020B0604020202020204" pitchFamily="34" charset="0"/>
                <a:cs typeface="Arial" panose="020B0604020202020204" pitchFamily="34" charset="0"/>
              </a:rPr>
              <a:t>Prepare the jars</a:t>
            </a:r>
          </a:p>
        </p:txBody>
      </p:sp>
      <p:sp>
        <p:nvSpPr>
          <p:cNvPr id="2" name="Rectangle 1">
            <a:extLst>
              <a:ext uri="{FF2B5EF4-FFF2-40B4-BE49-F238E27FC236}">
                <a16:creationId xmlns:a16="http://schemas.microsoft.com/office/drawing/2014/main" id="{578D96E8-026F-429A-9913-76003449F7C2}"/>
              </a:ext>
            </a:extLst>
          </p:cNvPr>
          <p:cNvSpPr/>
          <p:nvPr/>
        </p:nvSpPr>
        <p:spPr>
          <a:xfrm>
            <a:off x="168580" y="2348765"/>
            <a:ext cx="4572000" cy="1938992"/>
          </a:xfrm>
          <a:prstGeom prst="rect">
            <a:avLst/>
          </a:prstGeom>
        </p:spPr>
        <p:txBody>
          <a:bodyPr>
            <a:spAutoFit/>
          </a:bodyPr>
          <a:lstStyle/>
          <a:p>
            <a:r>
              <a:rPr lang="en-US" sz="2400" dirty="0">
                <a:solidFill>
                  <a:srgbClr val="2D3748"/>
                </a:solidFill>
              </a:rPr>
              <a:t>Label the jars as:</a:t>
            </a:r>
          </a:p>
          <a:p>
            <a:pPr marL="285750" indent="-285750">
              <a:buFont typeface="Arial" panose="020B0604020202020204" pitchFamily="34" charset="0"/>
              <a:buChar char="•"/>
            </a:pPr>
            <a:r>
              <a:rPr lang="en-US" sz="2400" dirty="0">
                <a:solidFill>
                  <a:srgbClr val="2D3748"/>
                </a:solidFill>
              </a:rPr>
              <a:t>Air </a:t>
            </a:r>
          </a:p>
          <a:p>
            <a:pPr marL="285750" indent="-285750">
              <a:buFont typeface="Arial" panose="020B0604020202020204" pitchFamily="34" charset="0"/>
              <a:buChar char="•"/>
            </a:pPr>
            <a:r>
              <a:rPr lang="en-US" sz="2400" dirty="0">
                <a:solidFill>
                  <a:srgbClr val="2D3748"/>
                </a:solidFill>
              </a:rPr>
              <a:t>Vinegar </a:t>
            </a:r>
          </a:p>
          <a:p>
            <a:pPr marL="285750" indent="-285750">
              <a:buFont typeface="Arial" panose="020B0604020202020204" pitchFamily="34" charset="0"/>
              <a:buChar char="•"/>
            </a:pPr>
            <a:r>
              <a:rPr lang="en-US" sz="2400" dirty="0">
                <a:solidFill>
                  <a:srgbClr val="2D3748"/>
                </a:solidFill>
              </a:rPr>
              <a:t>Bicarb </a:t>
            </a:r>
          </a:p>
          <a:p>
            <a:pPr marL="285750" indent="-285750">
              <a:buFont typeface="Arial" panose="020B0604020202020204" pitchFamily="34" charset="0"/>
              <a:buChar char="•"/>
            </a:pPr>
            <a:r>
              <a:rPr lang="en-US" sz="2400" dirty="0">
                <a:solidFill>
                  <a:srgbClr val="2D3748"/>
                </a:solidFill>
              </a:rPr>
              <a:t>CO</a:t>
            </a:r>
            <a:r>
              <a:rPr lang="en-US" sz="2400" baseline="-25000" dirty="0">
                <a:solidFill>
                  <a:srgbClr val="2D3748"/>
                </a:solidFill>
              </a:rPr>
              <a:t>2</a:t>
            </a:r>
          </a:p>
        </p:txBody>
      </p:sp>
      <p:pic>
        <p:nvPicPr>
          <p:cNvPr id="6" name="Picture 5">
            <a:extLst>
              <a:ext uri="{FF2B5EF4-FFF2-40B4-BE49-F238E27FC236}">
                <a16:creationId xmlns:a16="http://schemas.microsoft.com/office/drawing/2014/main" id="{65592B4C-39CD-4077-BD12-BE983FC1F56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t="18937" b="20459"/>
          <a:stretch/>
        </p:blipFill>
        <p:spPr>
          <a:xfrm>
            <a:off x="3546450" y="2252870"/>
            <a:ext cx="5442984" cy="2473969"/>
          </a:xfrm>
          <a:prstGeom prst="rect">
            <a:avLst/>
          </a:prstGeom>
        </p:spPr>
      </p:pic>
    </p:spTree>
    <p:extLst>
      <p:ext uri="{BB962C8B-B14F-4D97-AF65-F5344CB8AC3E}">
        <p14:creationId xmlns:p14="http://schemas.microsoft.com/office/powerpoint/2010/main" val="513587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9B0A980-4564-42B3-87EE-CD6B31FB73C8}"/>
              </a:ext>
            </a:extLst>
          </p:cNvPr>
          <p:cNvSpPr txBox="1"/>
          <p:nvPr/>
        </p:nvSpPr>
        <p:spPr>
          <a:xfrm>
            <a:off x="327604" y="1909683"/>
            <a:ext cx="4244396" cy="461665"/>
          </a:xfrm>
          <a:prstGeom prst="rect">
            <a:avLst/>
          </a:prstGeom>
          <a:noFill/>
        </p:spPr>
        <p:txBody>
          <a:bodyPr wrap="square" rtlCol="0">
            <a:spAutoFit/>
          </a:bodyPr>
          <a:lstStyle/>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6DA1999-9A16-EE75-EB5B-8FEC8FA943BE}"/>
              </a:ext>
            </a:extLst>
          </p:cNvPr>
          <p:cNvSpPr txBox="1"/>
          <p:nvPr/>
        </p:nvSpPr>
        <p:spPr>
          <a:xfrm>
            <a:off x="246581" y="1126118"/>
            <a:ext cx="7121628" cy="646331"/>
          </a:xfrm>
          <a:prstGeom prst="rect">
            <a:avLst/>
          </a:prstGeom>
          <a:noFill/>
        </p:spPr>
        <p:txBody>
          <a:bodyPr wrap="square">
            <a:spAutoFit/>
          </a:bodyPr>
          <a:lstStyle/>
          <a:p>
            <a:r>
              <a:rPr lang="en-GB" sz="3600" b="1" dirty="0">
                <a:latin typeface="Arial" panose="020B0604020202020204" pitchFamily="34" charset="0"/>
                <a:cs typeface="Arial" panose="020B0604020202020204" pitchFamily="34" charset="0"/>
              </a:rPr>
              <a:t>What is the Clingfilm for? </a:t>
            </a:r>
            <a:r>
              <a:rPr lang="en-GB" sz="3600" dirty="0">
                <a:effectLst/>
                <a:latin typeface="Segoe UI Emoji" panose="020B0502040204020203" pitchFamily="34" charset="0"/>
                <a:ea typeface="Times New Roman" panose="02020603050405020304" pitchFamily="18" charset="0"/>
                <a:cs typeface="Segoe UI Emoji" panose="020B0502040204020203" pitchFamily="34" charset="0"/>
              </a:rPr>
              <a:t>⚠</a:t>
            </a:r>
            <a:endParaRPr lang="en-GB" sz="3600" b="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60517EE0-B009-4E8F-8502-77701563AF3F}"/>
              </a:ext>
            </a:extLst>
          </p:cNvPr>
          <p:cNvSpPr/>
          <p:nvPr/>
        </p:nvSpPr>
        <p:spPr>
          <a:xfrm>
            <a:off x="327604" y="2090172"/>
            <a:ext cx="4572000" cy="3416320"/>
          </a:xfrm>
          <a:prstGeom prst="rect">
            <a:avLst/>
          </a:prstGeom>
        </p:spPr>
        <p:txBody>
          <a:bodyPr>
            <a:spAutoFit/>
          </a:bodyPr>
          <a:lstStyle/>
          <a:p>
            <a:pPr marL="342900" indent="-342900">
              <a:buFont typeface="Arial" panose="020B0604020202020204" pitchFamily="34" charset="0"/>
              <a:buChar char="•"/>
            </a:pPr>
            <a:r>
              <a:rPr lang="en-US" sz="2400" dirty="0">
                <a:solidFill>
                  <a:srgbClr val="2D3748"/>
                </a:solidFill>
              </a:rPr>
              <a:t>Using scissors, cut a piece of cling film big enough to cover the top of the jar, with a bit extra down the sides. </a:t>
            </a:r>
            <a:r>
              <a:rPr lang="en-GB" sz="2400" dirty="0">
                <a:effectLst/>
                <a:latin typeface="Segoe UI Emoji" panose="020B0502040204020203" pitchFamily="34" charset="0"/>
                <a:ea typeface="Times New Roman" panose="02020603050405020304" pitchFamily="18" charset="0"/>
                <a:cs typeface="Segoe UI Emoji" panose="020B0502040204020203" pitchFamily="34" charset="0"/>
              </a:rPr>
              <a:t>⚠</a:t>
            </a:r>
            <a:endParaRPr lang="en-US" sz="2400" dirty="0">
              <a:solidFill>
                <a:srgbClr val="2D3748"/>
              </a:solidFill>
            </a:endParaRPr>
          </a:p>
          <a:p>
            <a:pPr marL="342900" indent="-342900">
              <a:buFont typeface="Arial" panose="020B0604020202020204" pitchFamily="34" charset="0"/>
              <a:buChar char="•"/>
            </a:pPr>
            <a:r>
              <a:rPr lang="en-US" sz="2400" dirty="0">
                <a:solidFill>
                  <a:srgbClr val="2D3748"/>
                </a:solidFill>
              </a:rPr>
              <a:t>Repeat for other jars. </a:t>
            </a:r>
          </a:p>
          <a:p>
            <a:pPr marL="342900" indent="-342900">
              <a:buFont typeface="Arial" panose="020B0604020202020204" pitchFamily="34" charset="0"/>
              <a:buChar char="•"/>
            </a:pPr>
            <a:endParaRPr lang="en-US" sz="2400" dirty="0">
              <a:solidFill>
                <a:srgbClr val="2D3748"/>
              </a:solidFill>
            </a:endParaRPr>
          </a:p>
          <a:p>
            <a:pPr marL="342900" indent="-342900">
              <a:buFont typeface="Arial" panose="020B0604020202020204" pitchFamily="34" charset="0"/>
              <a:buChar char="•"/>
            </a:pPr>
            <a:r>
              <a:rPr lang="en-US" sz="2400" b="1" dirty="0">
                <a:solidFill>
                  <a:srgbClr val="2D3748"/>
                </a:solidFill>
              </a:rPr>
              <a:t>After</a:t>
            </a:r>
            <a:r>
              <a:rPr lang="en-US" sz="2400" dirty="0">
                <a:solidFill>
                  <a:srgbClr val="2D3748"/>
                </a:solidFill>
              </a:rPr>
              <a:t> the jars have been filled, add an elastic band round the rim, to ensure a tight seal.</a:t>
            </a:r>
            <a:endParaRPr lang="en-GB" sz="2400" dirty="0"/>
          </a:p>
        </p:txBody>
      </p:sp>
      <p:pic>
        <p:nvPicPr>
          <p:cNvPr id="4" name="Picture 3">
            <a:extLst>
              <a:ext uri="{FF2B5EF4-FFF2-40B4-BE49-F238E27FC236}">
                <a16:creationId xmlns:a16="http://schemas.microsoft.com/office/drawing/2014/main" id="{1C176C52-5B08-4ED8-8026-08AC3ED9284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96070" y="2090173"/>
            <a:ext cx="3973288" cy="2979966"/>
          </a:xfrm>
          <a:prstGeom prst="rect">
            <a:avLst/>
          </a:prstGeom>
        </p:spPr>
      </p:pic>
    </p:spTree>
    <p:extLst>
      <p:ext uri="{BB962C8B-B14F-4D97-AF65-F5344CB8AC3E}">
        <p14:creationId xmlns:p14="http://schemas.microsoft.com/office/powerpoint/2010/main" val="1172197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9B0A980-4564-42B3-87EE-CD6B31FB73C8}"/>
              </a:ext>
            </a:extLst>
          </p:cNvPr>
          <p:cNvSpPr txBox="1"/>
          <p:nvPr/>
        </p:nvSpPr>
        <p:spPr>
          <a:xfrm>
            <a:off x="327604" y="1909683"/>
            <a:ext cx="4244396" cy="461665"/>
          </a:xfrm>
          <a:prstGeom prst="rect">
            <a:avLst/>
          </a:prstGeom>
          <a:noFill/>
        </p:spPr>
        <p:txBody>
          <a:bodyPr wrap="square" rtlCol="0">
            <a:spAutoFit/>
          </a:bodyPr>
          <a:lstStyle/>
          <a:p>
            <a:pPr marL="28575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6DA1999-9A16-EE75-EB5B-8FEC8FA943BE}"/>
              </a:ext>
            </a:extLst>
          </p:cNvPr>
          <p:cNvSpPr txBox="1"/>
          <p:nvPr/>
        </p:nvSpPr>
        <p:spPr>
          <a:xfrm>
            <a:off x="246581" y="1126118"/>
            <a:ext cx="7121628" cy="646331"/>
          </a:xfrm>
          <a:prstGeom prst="rect">
            <a:avLst/>
          </a:prstGeom>
          <a:noFill/>
        </p:spPr>
        <p:txBody>
          <a:bodyPr wrap="square">
            <a:spAutoFit/>
          </a:bodyPr>
          <a:lstStyle/>
          <a:p>
            <a:r>
              <a:rPr lang="en-GB" sz="3600" b="1" dirty="0">
                <a:latin typeface="Arial" panose="020B0604020202020204" pitchFamily="34" charset="0"/>
                <a:cs typeface="Arial" panose="020B0604020202020204" pitchFamily="34" charset="0"/>
              </a:rPr>
              <a:t>Now do this…</a:t>
            </a:r>
          </a:p>
        </p:txBody>
      </p:sp>
      <p:sp>
        <p:nvSpPr>
          <p:cNvPr id="2" name="Rectangle 1">
            <a:extLst>
              <a:ext uri="{FF2B5EF4-FFF2-40B4-BE49-F238E27FC236}">
                <a16:creationId xmlns:a16="http://schemas.microsoft.com/office/drawing/2014/main" id="{F2DA9114-7F74-4BCA-A442-FC87B09A1DA8}"/>
              </a:ext>
            </a:extLst>
          </p:cNvPr>
          <p:cNvSpPr/>
          <p:nvPr/>
        </p:nvSpPr>
        <p:spPr>
          <a:xfrm>
            <a:off x="149779" y="2038565"/>
            <a:ext cx="4852143" cy="3354765"/>
          </a:xfrm>
          <a:prstGeom prst="rect">
            <a:avLst/>
          </a:prstGeom>
        </p:spPr>
        <p:txBody>
          <a:bodyPr wrap="square">
            <a:spAutoFit/>
          </a:bodyPr>
          <a:lstStyle/>
          <a:p>
            <a:pPr marL="342900" indent="-342900">
              <a:spcAft>
                <a:spcPts val="1200"/>
              </a:spcAft>
              <a:buFont typeface="Arial" panose="020B0604020202020204" pitchFamily="34" charset="0"/>
              <a:buChar char="•"/>
            </a:pPr>
            <a:r>
              <a:rPr lang="en-US" sz="2400" dirty="0">
                <a:solidFill>
                  <a:srgbClr val="2D3748"/>
                </a:solidFill>
              </a:rPr>
              <a:t>Place plastic wrap on the air jar and secure it with an elastic band.</a:t>
            </a:r>
          </a:p>
          <a:p>
            <a:pPr marL="342900" indent="-342900">
              <a:spcAft>
                <a:spcPts val="1200"/>
              </a:spcAft>
              <a:buFont typeface="Arial" panose="020B0604020202020204" pitchFamily="34" charset="0"/>
              <a:buChar char="•"/>
            </a:pPr>
            <a:r>
              <a:rPr lang="en-US" sz="2400" dirty="0">
                <a:solidFill>
                  <a:srgbClr val="2D3748"/>
                </a:solidFill>
              </a:rPr>
              <a:t>Add 1/4 cup (60ml) of vinegar to the vinegar jar. Cover with cling film and secure with an elastic band.</a:t>
            </a:r>
          </a:p>
          <a:p>
            <a:pPr marL="342900" indent="-342900">
              <a:buFont typeface="Arial" panose="020B0604020202020204" pitchFamily="34" charset="0"/>
              <a:buChar char="•"/>
            </a:pPr>
            <a:r>
              <a:rPr lang="en-US" sz="2400" dirty="0">
                <a:solidFill>
                  <a:srgbClr val="2D3748"/>
                </a:solidFill>
              </a:rPr>
              <a:t>Add 1 tablespoon of Bicarb to the Bicarb jar. Cover as before.</a:t>
            </a:r>
          </a:p>
        </p:txBody>
      </p:sp>
      <p:pic>
        <p:nvPicPr>
          <p:cNvPr id="4" name="Picture 3">
            <a:extLst>
              <a:ext uri="{FF2B5EF4-FFF2-40B4-BE49-F238E27FC236}">
                <a16:creationId xmlns:a16="http://schemas.microsoft.com/office/drawing/2014/main" id="{4AE40516-5FA8-4D90-AF29-4CF40BF9276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01922" y="2087974"/>
            <a:ext cx="3996770" cy="2997578"/>
          </a:xfrm>
          <a:prstGeom prst="rect">
            <a:avLst/>
          </a:prstGeom>
        </p:spPr>
      </p:pic>
    </p:spTree>
    <p:extLst>
      <p:ext uri="{BB962C8B-B14F-4D97-AF65-F5344CB8AC3E}">
        <p14:creationId xmlns:p14="http://schemas.microsoft.com/office/powerpoint/2010/main" val="1413932004"/>
      </p:ext>
    </p:extLst>
  </p:cSld>
  <p:clrMapOvr>
    <a:masterClrMapping/>
  </p:clrMapOvr>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Presentation testing vehicl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852</TotalTime>
  <Words>684</Words>
  <Application>Microsoft Office PowerPoint</Application>
  <PresentationFormat>On-screen Show (4:3)</PresentationFormat>
  <Paragraphs>98</Paragraphs>
  <Slides>14</Slides>
  <Notes>14</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14</vt:i4>
      </vt:variant>
    </vt:vector>
  </HeadingPairs>
  <TitlesOfParts>
    <vt:vector size="22" baseType="lpstr">
      <vt:lpstr>Arial</vt:lpstr>
      <vt:lpstr>Calibri</vt:lpstr>
      <vt:lpstr>Segoe UI Emoji</vt:lpstr>
      <vt:lpstr>Symbol</vt:lpstr>
      <vt:lpstr>3_Office Theme</vt:lpstr>
      <vt:lpstr>2_Office Theme</vt:lpstr>
      <vt:lpstr>4_Office Theme</vt:lpstr>
      <vt:lpstr>Presentation testing vehicles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rangloi kolam patterns presentation</dc:title>
  <dc:subject>Learn how to make Rangoli kolam patterns</dc:subject>
  <dc:creator>Attainment in Education</dc:creator>
  <cp:keywords>Colour, Diwali, material selection, patterns, prints, rangoli, kolam, sand</cp:keywords>
  <dc:description/>
  <cp:lastModifiedBy>Holly Margerison-Smith</cp:lastModifiedBy>
  <cp:revision>211</cp:revision>
  <cp:lastPrinted>2023-01-24T15:56:50Z</cp:lastPrinted>
  <dcterms:created xsi:type="dcterms:W3CDTF">2017-06-28T15:11:57Z</dcterms:created>
  <dcterms:modified xsi:type="dcterms:W3CDTF">2023-04-17T07:52:40Z</dcterms:modified>
  <cp:category/>
</cp:coreProperties>
</file>