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9" r:id="rId2"/>
    <p:sldId id="260" r:id="rId3"/>
    <p:sldId id="275" r:id="rId4"/>
    <p:sldId id="290" r:id="rId5"/>
    <p:sldId id="285" r:id="rId6"/>
    <p:sldId id="292" r:id="rId7"/>
    <p:sldId id="293" r:id="rId8"/>
    <p:sldId id="294" r:id="rId9"/>
    <p:sldId id="291" r:id="rId10"/>
    <p:sldId id="296" r:id="rId11"/>
    <p:sldId id="298" r:id="rId12"/>
    <p:sldId id="284" r:id="rId13"/>
    <p:sldId id="29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81459" autoAdjust="0"/>
  </p:normalViewPr>
  <p:slideViewPr>
    <p:cSldViewPr snapToGrid="0" snapToObjects="1">
      <p:cViewPr varScale="1">
        <p:scale>
          <a:sx n="54" d="100"/>
          <a:sy n="54" d="100"/>
        </p:scale>
        <p:origin x="920"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17/04/2023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present this as a list or a spider chart. </a:t>
            </a:r>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83642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12</a:t>
            </a:fld>
            <a:endParaRPr lang="en-GB"/>
          </a:p>
        </p:txBody>
      </p:sp>
    </p:spTree>
    <p:extLst>
      <p:ext uri="{BB962C8B-B14F-4D97-AF65-F5344CB8AC3E}">
        <p14:creationId xmlns:p14="http://schemas.microsoft.com/office/powerpoint/2010/main" val="4038124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13</a:t>
            </a:fld>
            <a:endParaRPr lang="en-GB"/>
          </a:p>
        </p:txBody>
      </p:sp>
    </p:spTree>
    <p:extLst>
      <p:ext uri="{BB962C8B-B14F-4D97-AF65-F5344CB8AC3E}">
        <p14:creationId xmlns:p14="http://schemas.microsoft.com/office/powerpoint/2010/main" val="195494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could be used as a follow up to the starter to discuss the different types of power sources often used within homes.</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90963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mains electricity in the UK and Europe is at 230 V (both were brought in line from their respective 240 V and 220 V in 2009), which can be very dangerous if live wires are touched. It is different some countries, e.g. 120 V in the USA. This means devices designed for one country’s mains power supply will not always work on another’s.</a:t>
            </a:r>
          </a:p>
          <a:p>
            <a:r>
              <a:rPr lang="en-GB" dirty="0"/>
              <a:t>Recap what is meant by voltage (V) and alternating current (AC) as necessary.</a:t>
            </a:r>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321518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we need to calculate power first, before we work out the energy used by different devices.</a:t>
            </a:r>
          </a:p>
          <a:p>
            <a:r>
              <a:rPr lang="en-GB" dirty="0"/>
              <a:t>You may need to recap that current is measured in amps (A) and that kilo is x 1000.</a:t>
            </a:r>
          </a:p>
          <a:p>
            <a:r>
              <a:rPr lang="en-GB" dirty="0"/>
              <a:t>Useful supporting link - https://electronicsclub.info/power.htm</a:t>
            </a:r>
          </a:p>
        </p:txBody>
      </p:sp>
      <p:sp>
        <p:nvSpPr>
          <p:cNvPr id="4" name="Slide Number Placeholder 3"/>
          <p:cNvSpPr>
            <a:spLocks noGrp="1"/>
          </p:cNvSpPr>
          <p:nvPr>
            <p:ph type="sldNum" sz="quarter" idx="5"/>
          </p:nvPr>
        </p:nvSpPr>
        <p:spPr/>
        <p:txBody>
          <a:bodyPr/>
          <a:lstStyle/>
          <a:p>
            <a:fld id="{36FFA728-7C25-4CCC-8013-DCE6384EC718}" type="slidenum">
              <a:rPr lang="en-GB" smtClean="0"/>
              <a:t>6</a:t>
            </a:fld>
            <a:endParaRPr lang="en-GB"/>
          </a:p>
        </p:txBody>
      </p:sp>
    </p:spTree>
    <p:extLst>
      <p:ext uri="{BB962C8B-B14F-4D97-AF65-F5344CB8AC3E}">
        <p14:creationId xmlns:p14="http://schemas.microsoft.com/office/powerpoint/2010/main" val="154276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could change these appliances for others as required. Information about current draw can usually be found on a sticker on the appliance itself, or approximate values can be found online.</a:t>
            </a:r>
          </a:p>
          <a:p>
            <a:r>
              <a:rPr lang="en-GB" dirty="0"/>
              <a:t>When using P = I x V with alternating current (AC) devices, the power found is an instantaneous value, i.e. the value at a particular instant. This is fine for purpose of these calculations, and doesn't need any further explanation to learners at this stage.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for the next stage we need the values to be in kW.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calculator will be needed.</a:t>
            </a:r>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a:p>
        </p:txBody>
      </p:sp>
    </p:spTree>
    <p:extLst>
      <p:ext uri="{BB962C8B-B14F-4D97-AF65-F5344CB8AC3E}">
        <p14:creationId xmlns:p14="http://schemas.microsoft.com/office/powerpoint/2010/main" val="255294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could change these appliances for others as required. Information about current draw can usually be found on a sticker on the appliance itself, or approximate values can be found 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using P = I x V with alternating current (AC) devices, the power found is an instantaneous value, i.e. the value at a particular instant. This is fine for purpose of these calculations, and doesn't need any further explanation to learners at this stage.</a:t>
            </a:r>
          </a:p>
          <a:p>
            <a:r>
              <a:rPr lang="en-GB" dirty="0"/>
              <a:t>Explain that for the next stage we need the values to be in kW.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calculator will be needed.</a:t>
            </a:r>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a:p>
        </p:txBody>
      </p:sp>
    </p:spTree>
    <p:extLst>
      <p:ext uri="{BB962C8B-B14F-4D97-AF65-F5344CB8AC3E}">
        <p14:creationId xmlns:p14="http://schemas.microsoft.com/office/powerpoint/2010/main" val="300382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Useful supporting link - https://electronicsclub.info/power.htm</a:t>
            </a:r>
          </a:p>
        </p:txBody>
      </p:sp>
      <p:sp>
        <p:nvSpPr>
          <p:cNvPr id="4" name="Slide Number Placeholder 3"/>
          <p:cNvSpPr>
            <a:spLocks noGrp="1"/>
          </p:cNvSpPr>
          <p:nvPr>
            <p:ph type="sldNum" sz="quarter" idx="5"/>
          </p:nvPr>
        </p:nvSpPr>
        <p:spPr/>
        <p:txBody>
          <a:bodyPr/>
          <a:lstStyle/>
          <a:p>
            <a:fld id="{36FFA728-7C25-4CCC-8013-DCE6384EC718}" type="slidenum">
              <a:rPr lang="en-GB" smtClean="0"/>
              <a:t>9</a:t>
            </a:fld>
            <a:endParaRPr lang="en-GB"/>
          </a:p>
        </p:txBody>
      </p:sp>
    </p:spTree>
    <p:extLst>
      <p:ext uri="{BB962C8B-B14F-4D97-AF65-F5344CB8AC3E}">
        <p14:creationId xmlns:p14="http://schemas.microsoft.com/office/powerpoint/2010/main" val="2180647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calculator will be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Usage times are approximate for </a:t>
            </a:r>
            <a:r>
              <a:rPr lang="en-GB"/>
              <a:t>a day’s </a:t>
            </a:r>
            <a:r>
              <a:rPr lang="en-GB" dirty="0"/>
              <a:t>use of each and can changed as required by the teacher.</a:t>
            </a:r>
          </a:p>
        </p:txBody>
      </p:sp>
      <p:sp>
        <p:nvSpPr>
          <p:cNvPr id="4" name="Slide Number Placeholder 3"/>
          <p:cNvSpPr>
            <a:spLocks noGrp="1"/>
          </p:cNvSpPr>
          <p:nvPr>
            <p:ph type="sldNum" sz="quarter" idx="5"/>
          </p:nvPr>
        </p:nvSpPr>
        <p:spPr/>
        <p:txBody>
          <a:bodyPr/>
          <a:lstStyle/>
          <a:p>
            <a:fld id="{36FFA728-7C25-4CCC-8013-DCE6384EC718}" type="slidenum">
              <a:rPr lang="en-GB" smtClean="0"/>
              <a:t>10</a:t>
            </a:fld>
            <a:endParaRPr lang="en-GB"/>
          </a:p>
        </p:txBody>
      </p:sp>
    </p:spTree>
    <p:extLst>
      <p:ext uri="{BB962C8B-B14F-4D97-AF65-F5344CB8AC3E}">
        <p14:creationId xmlns:p14="http://schemas.microsoft.com/office/powerpoint/2010/main" val="405508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calculator will be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Usage times are approximate for a day’s use of each and can changed as required by the teacher.</a:t>
            </a:r>
          </a:p>
        </p:txBody>
      </p:sp>
      <p:sp>
        <p:nvSpPr>
          <p:cNvPr id="4" name="Slide Number Placeholder 3"/>
          <p:cNvSpPr>
            <a:spLocks noGrp="1"/>
          </p:cNvSpPr>
          <p:nvPr>
            <p:ph type="sldNum" sz="quarter" idx="5"/>
          </p:nvPr>
        </p:nvSpPr>
        <p:spPr/>
        <p:txBody>
          <a:bodyPr/>
          <a:lstStyle/>
          <a:p>
            <a:fld id="{36FFA728-7C25-4CCC-8013-DCE6384EC718}" type="slidenum">
              <a:rPr lang="en-GB" smtClean="0"/>
              <a:t>11</a:t>
            </a:fld>
            <a:endParaRPr lang="en-GB"/>
          </a:p>
        </p:txBody>
      </p:sp>
    </p:spTree>
    <p:extLst>
      <p:ext uri="{BB962C8B-B14F-4D97-AF65-F5344CB8AC3E}">
        <p14:creationId xmlns:p14="http://schemas.microsoft.com/office/powerpoint/2010/main" val="294917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CEE03A59-A305-331D-EA06-62588301A2EA}"/>
              </a:ext>
            </a:extLst>
          </p:cNvPr>
          <p:cNvGrpSpPr/>
          <p:nvPr userDrawn="1"/>
        </p:nvGrpSpPr>
        <p:grpSpPr>
          <a:xfrm>
            <a:off x="7929510" y="6201902"/>
            <a:ext cx="1082321" cy="540604"/>
            <a:chOff x="5142807" y="4878877"/>
            <a:chExt cx="1195095" cy="598516"/>
          </a:xfrm>
        </p:grpSpPr>
        <p:sp>
          <p:nvSpPr>
            <p:cNvPr id="5" name="Rectangle 4">
              <a:extLst>
                <a:ext uri="{FF2B5EF4-FFF2-40B4-BE49-F238E27FC236}">
                  <a16:creationId xmlns:a16="http://schemas.microsoft.com/office/drawing/2014/main" id="{E0F1CDC1-CEBF-A2BD-FB80-C88C354C7044}"/>
                </a:ext>
              </a:extLst>
            </p:cNvPr>
            <p:cNvSpPr/>
            <p:nvPr userDrawn="1"/>
          </p:nvSpPr>
          <p:spPr>
            <a:xfrm>
              <a:off x="5142807" y="4878877"/>
              <a:ext cx="1195095" cy="5985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6" name="Picture 5" descr="Logo&#10;&#10;Description automatically generated">
              <a:extLst>
                <a:ext uri="{FF2B5EF4-FFF2-40B4-BE49-F238E27FC236}">
                  <a16:creationId xmlns:a16="http://schemas.microsoft.com/office/drawing/2014/main" id="{A4CDF872-75CB-BCAC-E2FC-6C90A2B36BBC}"/>
                </a:ext>
              </a:extLst>
            </p:cNvPr>
            <p:cNvPicPr>
              <a:picLocks noChangeAspect="1"/>
            </p:cNvPicPr>
            <p:nvPr userDrawn="1"/>
          </p:nvPicPr>
          <p:blipFill>
            <a:blip r:embed="rId14"/>
            <a:stretch>
              <a:fillRect/>
            </a:stretch>
          </p:blipFill>
          <p:spPr>
            <a:xfrm>
              <a:off x="5248101" y="4987634"/>
              <a:ext cx="984506" cy="381001"/>
            </a:xfrm>
            <a:prstGeom prst="rect">
              <a:avLst/>
            </a:prstGeom>
          </p:spPr>
        </p:pic>
      </p:gr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9623A4-A1FD-42D3-BA3E-EC323D62B672}"/>
              </a:ext>
            </a:extLst>
          </p:cNvPr>
          <p:cNvSpPr txBox="1">
            <a:spLocks/>
          </p:cNvSpPr>
          <p:nvPr/>
        </p:nvSpPr>
        <p:spPr>
          <a:xfrm>
            <a:off x="201158" y="5104392"/>
            <a:ext cx="8773610" cy="6887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Calculating the energy used by different electrical </a:t>
            </a:r>
            <a:r>
              <a:rPr lang="en-GB" sz="2400">
                <a:latin typeface="Arial" panose="020B0604020202020204" pitchFamily="34" charset="0"/>
                <a:cs typeface="Arial" panose="020B0604020202020204" pitchFamily="34" charset="0"/>
              </a:rPr>
              <a:t>appliances and devices </a:t>
            </a:r>
            <a:r>
              <a:rPr lang="en-GB" sz="2400" dirty="0">
                <a:latin typeface="Arial" panose="020B0604020202020204" pitchFamily="34" charset="0"/>
                <a:cs typeface="Arial" panose="020B0604020202020204" pitchFamily="34" charset="0"/>
              </a:rPr>
              <a:t>within the home</a:t>
            </a:r>
          </a:p>
        </p:txBody>
      </p:sp>
      <p:sp>
        <p:nvSpPr>
          <p:cNvPr id="4" name="TextBox 3">
            <a:extLst>
              <a:ext uri="{FF2B5EF4-FFF2-40B4-BE49-F238E27FC236}">
                <a16:creationId xmlns:a16="http://schemas.microsoft.com/office/drawing/2014/main" id="{B86CFF00-33B4-47B2-8D15-4DDCD5F5856E}"/>
              </a:ext>
            </a:extLst>
          </p:cNvPr>
          <p:cNvSpPr txBox="1"/>
          <p:nvPr/>
        </p:nvSpPr>
        <p:spPr>
          <a:xfrm>
            <a:off x="85725" y="1064864"/>
            <a:ext cx="9004476" cy="769441"/>
          </a:xfrm>
          <a:prstGeom prst="rect">
            <a:avLst/>
          </a:prstGeom>
          <a:noFill/>
        </p:spPr>
        <p:txBody>
          <a:bodyPr wrap="square">
            <a:spAutoFit/>
          </a:bodyPr>
          <a:lstStyle/>
          <a:p>
            <a:pPr algn="ctr"/>
            <a:r>
              <a:rPr lang="en-GB" sz="4400" b="1" i="0" dirty="0">
                <a:solidFill>
                  <a:srgbClr val="201F1E"/>
                </a:solidFill>
                <a:effectLst/>
                <a:latin typeface="Arial" panose="020B0604020202020204" pitchFamily="34" charset="0"/>
                <a:cs typeface="Arial" panose="020B0604020202020204" pitchFamily="34" charset="0"/>
              </a:rPr>
              <a:t>Calculate energy usage at home</a:t>
            </a:r>
            <a:endParaRPr lang="en-GB" sz="4400" b="1" dirty="0">
              <a:latin typeface="Arial" panose="020B0604020202020204" pitchFamily="34" charset="0"/>
              <a:cs typeface="Arial" panose="020B0604020202020204" pitchFamily="34" charset="0"/>
            </a:endParaRPr>
          </a:p>
        </p:txBody>
      </p:sp>
      <p:pic>
        <p:nvPicPr>
          <p:cNvPr id="5" name="Picture 4" descr="A picture containing sunset&#10;&#10;Description automatically generated">
            <a:extLst>
              <a:ext uri="{FF2B5EF4-FFF2-40B4-BE49-F238E27FC236}">
                <a16:creationId xmlns:a16="http://schemas.microsoft.com/office/drawing/2014/main" id="{D339C769-5A9F-4052-0739-6E18988F7C65}"/>
              </a:ext>
            </a:extLst>
          </p:cNvPr>
          <p:cNvPicPr>
            <a:picLocks noChangeAspect="1"/>
          </p:cNvPicPr>
          <p:nvPr/>
        </p:nvPicPr>
        <p:blipFill>
          <a:blip r:embed="rId2"/>
          <a:stretch>
            <a:fillRect/>
          </a:stretch>
        </p:blipFill>
        <p:spPr>
          <a:xfrm>
            <a:off x="1772039" y="1956243"/>
            <a:ext cx="5240750" cy="2945514"/>
          </a:xfrm>
          <a:prstGeom prst="rect">
            <a:avLst/>
          </a:prstGeom>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342682" y="1040685"/>
            <a:ext cx="4954421" cy="676891"/>
          </a:xfrm>
        </p:spPr>
        <p:txBody>
          <a:bodyPr>
            <a:normAutofit/>
          </a:bodyPr>
          <a:lstStyle/>
          <a:p>
            <a:r>
              <a:rPr lang="en-GB" sz="3600" b="1" dirty="0">
                <a:latin typeface="Arial" panose="020B0604020202020204" pitchFamily="34" charset="0"/>
                <a:cs typeface="Arial" panose="020B0604020202020204" pitchFamily="34" charset="0"/>
              </a:rPr>
              <a:t>Task 2</a:t>
            </a:r>
          </a:p>
        </p:txBody>
      </p:sp>
      <p:sp>
        <p:nvSpPr>
          <p:cNvPr id="4" name="TextBox 3">
            <a:extLst>
              <a:ext uri="{FF2B5EF4-FFF2-40B4-BE49-F238E27FC236}">
                <a16:creationId xmlns:a16="http://schemas.microsoft.com/office/drawing/2014/main" id="{F235A329-F13A-4775-9DE3-B3855F3CDB81}"/>
              </a:ext>
            </a:extLst>
          </p:cNvPr>
          <p:cNvSpPr txBox="1"/>
          <p:nvPr/>
        </p:nvSpPr>
        <p:spPr>
          <a:xfrm>
            <a:off x="342682" y="1628034"/>
            <a:ext cx="8648940" cy="830997"/>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Use your power calculations to work out the energy used by each of the following devices for the given usage times: </a:t>
            </a:r>
          </a:p>
        </p:txBody>
      </p:sp>
      <p:graphicFrame>
        <p:nvGraphicFramePr>
          <p:cNvPr id="6" name="Content Placeholder 3">
            <a:extLst>
              <a:ext uri="{FF2B5EF4-FFF2-40B4-BE49-F238E27FC236}">
                <a16:creationId xmlns:a16="http://schemas.microsoft.com/office/drawing/2014/main" id="{0330761F-EEE4-3280-7FD5-750CD2FC9738}"/>
              </a:ext>
            </a:extLst>
          </p:cNvPr>
          <p:cNvGraphicFramePr>
            <a:graphicFrameLocks/>
          </p:cNvGraphicFramePr>
          <p:nvPr>
            <p:extLst>
              <p:ext uri="{D42A27DB-BD31-4B8C-83A1-F6EECF244321}">
                <p14:modId xmlns:p14="http://schemas.microsoft.com/office/powerpoint/2010/main" val="3743009358"/>
              </p:ext>
            </p:extLst>
          </p:nvPr>
        </p:nvGraphicFramePr>
        <p:xfrm>
          <a:off x="466393" y="2536893"/>
          <a:ext cx="8211214" cy="3398105"/>
        </p:xfrm>
        <a:graphic>
          <a:graphicData uri="http://schemas.openxmlformats.org/drawingml/2006/table">
            <a:tbl>
              <a:tblPr firstRow="1" bandRow="1">
                <a:tableStyleId>{5940675A-B579-460E-94D1-54222C63F5DA}</a:tableStyleId>
              </a:tblPr>
              <a:tblGrid>
                <a:gridCol w="2084296">
                  <a:extLst>
                    <a:ext uri="{9D8B030D-6E8A-4147-A177-3AD203B41FA5}">
                      <a16:colId xmlns:a16="http://schemas.microsoft.com/office/drawing/2014/main" val="20000"/>
                    </a:ext>
                  </a:extLst>
                </a:gridCol>
                <a:gridCol w="1677182">
                  <a:extLst>
                    <a:ext uri="{9D8B030D-6E8A-4147-A177-3AD203B41FA5}">
                      <a16:colId xmlns:a16="http://schemas.microsoft.com/office/drawing/2014/main" val="20001"/>
                    </a:ext>
                  </a:extLst>
                </a:gridCol>
                <a:gridCol w="1876658">
                  <a:extLst>
                    <a:ext uri="{9D8B030D-6E8A-4147-A177-3AD203B41FA5}">
                      <a16:colId xmlns:a16="http://schemas.microsoft.com/office/drawing/2014/main" val="20002"/>
                    </a:ext>
                  </a:extLst>
                </a:gridCol>
                <a:gridCol w="2573078">
                  <a:extLst>
                    <a:ext uri="{9D8B030D-6E8A-4147-A177-3AD203B41FA5}">
                      <a16:colId xmlns:a16="http://schemas.microsoft.com/office/drawing/2014/main" val="20003"/>
                    </a:ext>
                  </a:extLst>
                </a:gridCol>
              </a:tblGrid>
              <a:tr h="527221">
                <a:tc>
                  <a:txBody>
                    <a:bodyPr/>
                    <a:lstStyle/>
                    <a:p>
                      <a:r>
                        <a:rPr lang="en-GB" sz="2200" b="1" dirty="0">
                          <a:latin typeface="Arial" panose="020B0604020202020204" pitchFamily="34" charset="0"/>
                          <a:cs typeface="Arial" panose="020B0604020202020204" pitchFamily="34" charset="0"/>
                        </a:rPr>
                        <a:t>Appliance</a:t>
                      </a:r>
                    </a:p>
                  </a:txBody>
                  <a:tcPr/>
                </a:tc>
                <a:tc>
                  <a:txBody>
                    <a:bodyPr/>
                    <a:lstStyle/>
                    <a:p>
                      <a:r>
                        <a:rPr lang="en-GB" sz="2200" b="1" dirty="0">
                          <a:latin typeface="Arial" panose="020B0604020202020204" pitchFamily="34" charset="0"/>
                          <a:cs typeface="Arial" panose="020B0604020202020204" pitchFamily="34" charset="0"/>
                        </a:rPr>
                        <a:t>Power (kW)</a:t>
                      </a:r>
                    </a:p>
                  </a:txBody>
                  <a:tcPr/>
                </a:tc>
                <a:tc>
                  <a:txBody>
                    <a:bodyPr/>
                    <a:lstStyle/>
                    <a:p>
                      <a:r>
                        <a:rPr lang="en-GB" sz="2200" b="1" dirty="0">
                          <a:latin typeface="Arial" panose="020B0604020202020204" pitchFamily="34" charset="0"/>
                          <a:cs typeface="Arial" panose="020B0604020202020204" pitchFamily="34" charset="0"/>
                        </a:rPr>
                        <a:t>Usage time (hours)</a:t>
                      </a:r>
                    </a:p>
                  </a:txBody>
                  <a:tcPr/>
                </a:tc>
                <a:tc>
                  <a:txBody>
                    <a:bodyPr/>
                    <a:lstStyle/>
                    <a:p>
                      <a:r>
                        <a:rPr lang="en-GB" sz="2200" b="1" dirty="0">
                          <a:latin typeface="Arial" panose="020B0604020202020204" pitchFamily="34" charset="0"/>
                          <a:cs typeface="Arial" panose="020B0604020202020204" pitchFamily="34" charset="0"/>
                        </a:rPr>
                        <a:t>Energy (kWh)</a:t>
                      </a:r>
                    </a:p>
                  </a:txBody>
                  <a:tcPr/>
                </a:tc>
                <a:extLst>
                  <a:ext uri="{0D108BD9-81ED-4DB2-BD59-A6C34878D82A}">
                    <a16:rowId xmlns:a16="http://schemas.microsoft.com/office/drawing/2014/main" val="10000"/>
                  </a:ext>
                </a:extLst>
              </a:tr>
              <a:tr h="527221">
                <a:tc>
                  <a:txBody>
                    <a:bodyPr/>
                    <a:lstStyle/>
                    <a:p>
                      <a:r>
                        <a:rPr lang="en-GB" sz="2000" dirty="0">
                          <a:latin typeface="Arial" panose="020B0604020202020204" pitchFamily="34" charset="0"/>
                          <a:cs typeface="Arial" panose="020B0604020202020204" pitchFamily="34" charset="0"/>
                        </a:rPr>
                        <a:t>Vacuum cleaner</a:t>
                      </a:r>
                    </a:p>
                  </a:txBody>
                  <a:tcPr anchor="ctr"/>
                </a:tc>
                <a:tc>
                  <a:txBody>
                    <a:bodyPr/>
                    <a:lstStyle/>
                    <a:p>
                      <a:pPr algn="r"/>
                      <a:r>
                        <a:rPr lang="en-GB" dirty="0">
                          <a:solidFill>
                            <a:schemeClr val="tx1"/>
                          </a:solidFill>
                          <a:latin typeface="Arial" panose="020B0604020202020204" pitchFamily="34" charset="0"/>
                          <a:cs typeface="Arial" panose="020B0604020202020204" pitchFamily="34" charset="0"/>
                        </a:rPr>
                        <a:t>2.07 kW </a:t>
                      </a:r>
                    </a:p>
                  </a:txBody>
                  <a:tcPr anchor="ctr"/>
                </a:tc>
                <a:tc>
                  <a:txBody>
                    <a:bodyPr/>
                    <a:lstStyle/>
                    <a:p>
                      <a:pPr algn="r"/>
                      <a:r>
                        <a:rPr lang="en-GB" dirty="0">
                          <a:latin typeface="Arial" panose="020B0604020202020204" pitchFamily="34" charset="0"/>
                          <a:cs typeface="Arial" panose="020B0604020202020204" pitchFamily="34" charset="0"/>
                        </a:rPr>
                        <a:t>1 hour</a:t>
                      </a:r>
                    </a:p>
                  </a:txBody>
                  <a:tcPr anchor="ctr"/>
                </a:tc>
                <a:tc>
                  <a:txBody>
                    <a:bodyPr/>
                    <a:lstStyle/>
                    <a:p>
                      <a:pPr algn="r"/>
                      <a:r>
                        <a:rPr lang="en-GB" dirty="0">
                          <a:solidFill>
                            <a:schemeClr val="tx1"/>
                          </a:solidFill>
                          <a:latin typeface="Arial" panose="020B0604020202020204" pitchFamily="34" charset="0"/>
                          <a:cs typeface="Arial" panose="020B0604020202020204" pitchFamily="34" charset="0"/>
                        </a:rPr>
                        <a:t>                    kWh</a:t>
                      </a:r>
                    </a:p>
                  </a:txBody>
                  <a:tcPr anchor="ctr"/>
                </a:tc>
                <a:extLst>
                  <a:ext uri="{0D108BD9-81ED-4DB2-BD59-A6C34878D82A}">
                    <a16:rowId xmlns:a16="http://schemas.microsoft.com/office/drawing/2014/main" val="10001"/>
                  </a:ext>
                </a:extLst>
              </a:tr>
              <a:tr h="527221">
                <a:tc>
                  <a:txBody>
                    <a:bodyPr/>
                    <a:lstStyle/>
                    <a:p>
                      <a:r>
                        <a:rPr lang="en-GB" sz="2000" dirty="0">
                          <a:latin typeface="Arial" panose="020B0604020202020204" pitchFamily="34" charset="0"/>
                          <a:cs typeface="Arial" panose="020B0604020202020204" pitchFamily="34" charset="0"/>
                        </a:rPr>
                        <a:t>Kettle</a:t>
                      </a:r>
                    </a:p>
                  </a:txBody>
                  <a:tcPr anchor="ctr"/>
                </a:tc>
                <a:tc>
                  <a:txBody>
                    <a:bodyPr/>
                    <a:lstStyle/>
                    <a:p>
                      <a:pPr algn="r"/>
                      <a:r>
                        <a:rPr lang="en-GB" dirty="0">
                          <a:solidFill>
                            <a:schemeClr val="tx1"/>
                          </a:solidFill>
                          <a:latin typeface="Arial" panose="020B0604020202020204" pitchFamily="34" charset="0"/>
                          <a:cs typeface="Arial" panose="020B0604020202020204" pitchFamily="34" charset="0"/>
                        </a:rPr>
                        <a:t>2.3 kW</a:t>
                      </a:r>
                    </a:p>
                  </a:txBody>
                  <a:tcPr anchor="ctr"/>
                </a:tc>
                <a:tc>
                  <a:txBody>
                    <a:bodyPr/>
                    <a:lstStyle/>
                    <a:p>
                      <a:pPr algn="r"/>
                      <a:r>
                        <a:rPr lang="en-GB" dirty="0">
                          <a:latin typeface="Arial" panose="020B0604020202020204" pitchFamily="34" charset="0"/>
                          <a:cs typeface="Arial" panose="020B0604020202020204" pitchFamily="34" charset="0"/>
                        </a:rPr>
                        <a:t>0.25 hours</a:t>
                      </a:r>
                    </a:p>
                  </a:txBody>
                  <a:tcPr anchor="ctr"/>
                </a:tc>
                <a:tc>
                  <a:txBody>
                    <a:bodyPr/>
                    <a:lstStyle/>
                    <a:p>
                      <a:pPr algn="r"/>
                      <a:r>
                        <a:rPr lang="en-GB" dirty="0">
                          <a:solidFill>
                            <a:schemeClr val="tx1"/>
                          </a:solidFill>
                          <a:latin typeface="Arial" panose="020B0604020202020204" pitchFamily="34" charset="0"/>
                          <a:cs typeface="Arial" panose="020B0604020202020204" pitchFamily="34" charset="0"/>
                        </a:rPr>
                        <a:t> kWh</a:t>
                      </a:r>
                    </a:p>
                  </a:txBody>
                  <a:tcPr anchor="ctr"/>
                </a:tc>
                <a:extLst>
                  <a:ext uri="{0D108BD9-81ED-4DB2-BD59-A6C34878D82A}">
                    <a16:rowId xmlns:a16="http://schemas.microsoft.com/office/drawing/2014/main" val="10003"/>
                  </a:ext>
                </a:extLst>
              </a:tr>
              <a:tr h="527221">
                <a:tc>
                  <a:txBody>
                    <a:bodyPr/>
                    <a:lstStyle/>
                    <a:p>
                      <a:r>
                        <a:rPr lang="en-GB" sz="2000" dirty="0">
                          <a:latin typeface="Arial" panose="020B0604020202020204" pitchFamily="34" charset="0"/>
                          <a:cs typeface="Arial" panose="020B0604020202020204" pitchFamily="34" charset="0"/>
                        </a:rPr>
                        <a:t>Games console</a:t>
                      </a:r>
                    </a:p>
                  </a:txBody>
                  <a:tcPr anchor="ctr"/>
                </a:tc>
                <a:tc>
                  <a:txBody>
                    <a:bodyPr/>
                    <a:lstStyle/>
                    <a:p>
                      <a:pPr algn="r"/>
                      <a:r>
                        <a:rPr lang="en-GB" dirty="0">
                          <a:solidFill>
                            <a:schemeClr val="tx1"/>
                          </a:solidFill>
                          <a:latin typeface="Arial" panose="020B0604020202020204" pitchFamily="34" charset="0"/>
                          <a:cs typeface="Arial" panose="020B0604020202020204" pitchFamily="34" charset="0"/>
                        </a:rPr>
                        <a:t>0.161 kW</a:t>
                      </a:r>
                    </a:p>
                  </a:txBody>
                  <a:tcPr anchor="ctr"/>
                </a:tc>
                <a:tc>
                  <a:txBody>
                    <a:bodyPr/>
                    <a:lstStyle/>
                    <a:p>
                      <a:pPr algn="r"/>
                      <a:r>
                        <a:rPr lang="en-GB" dirty="0">
                          <a:latin typeface="Arial" panose="020B0604020202020204" pitchFamily="34" charset="0"/>
                          <a:cs typeface="Arial" panose="020B0604020202020204" pitchFamily="34" charset="0"/>
                        </a:rPr>
                        <a:t>3 hours</a:t>
                      </a:r>
                    </a:p>
                  </a:txBody>
                  <a:tcPr anchor="ctr"/>
                </a:tc>
                <a:tc>
                  <a:txBody>
                    <a:bodyPr/>
                    <a:lstStyle/>
                    <a:p>
                      <a:pPr algn="r"/>
                      <a:r>
                        <a:rPr lang="en-GB" dirty="0">
                          <a:solidFill>
                            <a:schemeClr val="tx1"/>
                          </a:solidFill>
                          <a:latin typeface="Arial" panose="020B0604020202020204" pitchFamily="34" charset="0"/>
                          <a:cs typeface="Arial" panose="020B0604020202020204" pitchFamily="34" charset="0"/>
                        </a:rPr>
                        <a:t> kWh</a:t>
                      </a:r>
                    </a:p>
                  </a:txBody>
                  <a:tcPr anchor="ctr"/>
                </a:tc>
                <a:extLst>
                  <a:ext uri="{0D108BD9-81ED-4DB2-BD59-A6C34878D82A}">
                    <a16:rowId xmlns:a16="http://schemas.microsoft.com/office/drawing/2014/main" val="10004"/>
                  </a:ext>
                </a:extLst>
              </a:tr>
              <a:tr h="527221">
                <a:tc>
                  <a:txBody>
                    <a:bodyPr/>
                    <a:lstStyle/>
                    <a:p>
                      <a:r>
                        <a:rPr lang="en-GB" sz="2000" dirty="0">
                          <a:latin typeface="Arial" panose="020B0604020202020204" pitchFamily="34" charset="0"/>
                          <a:cs typeface="Arial" panose="020B0604020202020204" pitchFamily="34" charset="0"/>
                        </a:rPr>
                        <a:t>Television</a:t>
                      </a:r>
                    </a:p>
                  </a:txBody>
                  <a:tcPr anchor="ctr"/>
                </a:tc>
                <a:tc>
                  <a:txBody>
                    <a:bodyPr/>
                    <a:lstStyle/>
                    <a:p>
                      <a:pPr algn="r"/>
                      <a:r>
                        <a:rPr lang="en-GB" dirty="0">
                          <a:solidFill>
                            <a:schemeClr val="tx1"/>
                          </a:solidFill>
                          <a:latin typeface="Arial" panose="020B0604020202020204" pitchFamily="34" charset="0"/>
                          <a:cs typeface="Arial" panose="020B0604020202020204" pitchFamily="34" charset="0"/>
                        </a:rPr>
                        <a:t>0.506 kW</a:t>
                      </a:r>
                    </a:p>
                  </a:txBody>
                  <a:tcPr anchor="ctr"/>
                </a:tc>
                <a:tc>
                  <a:txBody>
                    <a:bodyPr/>
                    <a:lstStyle/>
                    <a:p>
                      <a:pPr algn="r"/>
                      <a:r>
                        <a:rPr lang="en-GB" dirty="0">
                          <a:latin typeface="Arial" panose="020B0604020202020204" pitchFamily="34" charset="0"/>
                          <a:cs typeface="Arial" panose="020B0604020202020204" pitchFamily="34" charset="0"/>
                        </a:rPr>
                        <a:t>4 hours</a:t>
                      </a:r>
                    </a:p>
                  </a:txBody>
                  <a:tcPr anchor="ctr"/>
                </a:tc>
                <a:tc>
                  <a:txBody>
                    <a:bodyPr/>
                    <a:lstStyle/>
                    <a:p>
                      <a:pPr algn="r"/>
                      <a:r>
                        <a:rPr lang="en-GB" dirty="0">
                          <a:solidFill>
                            <a:schemeClr val="tx1"/>
                          </a:solidFill>
                          <a:latin typeface="Arial" panose="020B0604020202020204" pitchFamily="34" charset="0"/>
                          <a:cs typeface="Arial" panose="020B0604020202020204" pitchFamily="34" charset="0"/>
                        </a:rPr>
                        <a:t> kWh</a:t>
                      </a:r>
                    </a:p>
                  </a:txBody>
                  <a:tcPr anchor="ctr"/>
                </a:tc>
                <a:extLst>
                  <a:ext uri="{0D108BD9-81ED-4DB2-BD59-A6C34878D82A}">
                    <a16:rowId xmlns:a16="http://schemas.microsoft.com/office/drawing/2014/main" val="10005"/>
                  </a:ext>
                </a:extLst>
              </a:tr>
              <a:tr h="527221">
                <a:tc>
                  <a:txBody>
                    <a:bodyPr/>
                    <a:lstStyle/>
                    <a:p>
                      <a:r>
                        <a:rPr lang="en-GB" sz="2000" dirty="0">
                          <a:latin typeface="Arial" panose="020B0604020202020204" pitchFamily="34" charset="0"/>
                          <a:cs typeface="Arial" panose="020B0604020202020204" pitchFamily="34" charset="0"/>
                        </a:rPr>
                        <a:t>Slow cooker</a:t>
                      </a:r>
                    </a:p>
                  </a:txBody>
                  <a:tcPr anchor="ctr"/>
                </a:tc>
                <a:tc>
                  <a:txBody>
                    <a:bodyPr/>
                    <a:lstStyle/>
                    <a:p>
                      <a:pPr algn="r"/>
                      <a:r>
                        <a:rPr lang="en-GB" dirty="0">
                          <a:solidFill>
                            <a:schemeClr val="tx1"/>
                          </a:solidFill>
                          <a:latin typeface="Arial" panose="020B0604020202020204" pitchFamily="34" charset="0"/>
                          <a:cs typeface="Arial" panose="020B0604020202020204" pitchFamily="34" charset="0"/>
                        </a:rPr>
                        <a:t>0.207 kW</a:t>
                      </a:r>
                    </a:p>
                  </a:txBody>
                  <a:tcPr anchor="ctr"/>
                </a:tc>
                <a:tc>
                  <a:txBody>
                    <a:bodyPr/>
                    <a:lstStyle/>
                    <a:p>
                      <a:pPr algn="r"/>
                      <a:r>
                        <a:rPr lang="en-GB" dirty="0">
                          <a:latin typeface="Arial" panose="020B0604020202020204" pitchFamily="34" charset="0"/>
                          <a:cs typeface="Arial" panose="020B0604020202020204" pitchFamily="34" charset="0"/>
                        </a:rPr>
                        <a:t>10 hours</a:t>
                      </a:r>
                    </a:p>
                  </a:txBody>
                  <a:tcPr anchor="ctr"/>
                </a:tc>
                <a:tc>
                  <a:txBody>
                    <a:bodyPr/>
                    <a:lstStyle/>
                    <a:p>
                      <a:pPr algn="r"/>
                      <a:r>
                        <a:rPr lang="en-GB" dirty="0">
                          <a:solidFill>
                            <a:schemeClr val="tx1"/>
                          </a:solidFill>
                          <a:latin typeface="Arial" panose="020B0604020202020204" pitchFamily="34" charset="0"/>
                          <a:cs typeface="Arial" panose="020B0604020202020204" pitchFamily="34" charset="0"/>
                        </a:rPr>
                        <a:t>kWh</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4327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342682" y="1040685"/>
            <a:ext cx="4954421" cy="676891"/>
          </a:xfrm>
        </p:spPr>
        <p:txBody>
          <a:bodyPr>
            <a:normAutofit/>
          </a:bodyPr>
          <a:lstStyle/>
          <a:p>
            <a:r>
              <a:rPr lang="en-GB" sz="3600" b="1" dirty="0">
                <a:latin typeface="Arial" panose="020B0604020202020204" pitchFamily="34" charset="0"/>
                <a:cs typeface="Arial" panose="020B0604020202020204" pitchFamily="34" charset="0"/>
              </a:rPr>
              <a:t>Task 2</a:t>
            </a:r>
          </a:p>
        </p:txBody>
      </p:sp>
      <p:sp>
        <p:nvSpPr>
          <p:cNvPr id="4" name="TextBox 3">
            <a:extLst>
              <a:ext uri="{FF2B5EF4-FFF2-40B4-BE49-F238E27FC236}">
                <a16:creationId xmlns:a16="http://schemas.microsoft.com/office/drawing/2014/main" id="{F235A329-F13A-4775-9DE3-B3855F3CDB81}"/>
              </a:ext>
            </a:extLst>
          </p:cNvPr>
          <p:cNvSpPr txBox="1"/>
          <p:nvPr/>
        </p:nvSpPr>
        <p:spPr>
          <a:xfrm>
            <a:off x="342682" y="1628034"/>
            <a:ext cx="8648940" cy="830997"/>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Use your power calculations to work out the energy used by each of the following devices for the given usage times: </a:t>
            </a:r>
          </a:p>
        </p:txBody>
      </p:sp>
      <p:graphicFrame>
        <p:nvGraphicFramePr>
          <p:cNvPr id="6" name="Content Placeholder 3">
            <a:extLst>
              <a:ext uri="{FF2B5EF4-FFF2-40B4-BE49-F238E27FC236}">
                <a16:creationId xmlns:a16="http://schemas.microsoft.com/office/drawing/2014/main" id="{0330761F-EEE4-3280-7FD5-750CD2FC9738}"/>
              </a:ext>
            </a:extLst>
          </p:cNvPr>
          <p:cNvGraphicFramePr>
            <a:graphicFrameLocks/>
          </p:cNvGraphicFramePr>
          <p:nvPr>
            <p:extLst>
              <p:ext uri="{D42A27DB-BD31-4B8C-83A1-F6EECF244321}">
                <p14:modId xmlns:p14="http://schemas.microsoft.com/office/powerpoint/2010/main" val="1194653783"/>
              </p:ext>
            </p:extLst>
          </p:nvPr>
        </p:nvGraphicFramePr>
        <p:xfrm>
          <a:off x="466393" y="2536893"/>
          <a:ext cx="8211214" cy="3398105"/>
        </p:xfrm>
        <a:graphic>
          <a:graphicData uri="http://schemas.openxmlformats.org/drawingml/2006/table">
            <a:tbl>
              <a:tblPr firstRow="1" bandRow="1">
                <a:tableStyleId>{5940675A-B579-460E-94D1-54222C63F5DA}</a:tableStyleId>
              </a:tblPr>
              <a:tblGrid>
                <a:gridCol w="2084296">
                  <a:extLst>
                    <a:ext uri="{9D8B030D-6E8A-4147-A177-3AD203B41FA5}">
                      <a16:colId xmlns:a16="http://schemas.microsoft.com/office/drawing/2014/main" val="20000"/>
                    </a:ext>
                  </a:extLst>
                </a:gridCol>
                <a:gridCol w="1677182">
                  <a:extLst>
                    <a:ext uri="{9D8B030D-6E8A-4147-A177-3AD203B41FA5}">
                      <a16:colId xmlns:a16="http://schemas.microsoft.com/office/drawing/2014/main" val="20001"/>
                    </a:ext>
                  </a:extLst>
                </a:gridCol>
                <a:gridCol w="1876658">
                  <a:extLst>
                    <a:ext uri="{9D8B030D-6E8A-4147-A177-3AD203B41FA5}">
                      <a16:colId xmlns:a16="http://schemas.microsoft.com/office/drawing/2014/main" val="20002"/>
                    </a:ext>
                  </a:extLst>
                </a:gridCol>
                <a:gridCol w="2573078">
                  <a:extLst>
                    <a:ext uri="{9D8B030D-6E8A-4147-A177-3AD203B41FA5}">
                      <a16:colId xmlns:a16="http://schemas.microsoft.com/office/drawing/2014/main" val="20003"/>
                    </a:ext>
                  </a:extLst>
                </a:gridCol>
              </a:tblGrid>
              <a:tr h="527221">
                <a:tc>
                  <a:txBody>
                    <a:bodyPr/>
                    <a:lstStyle/>
                    <a:p>
                      <a:r>
                        <a:rPr lang="en-GB" sz="2200" b="1" dirty="0">
                          <a:latin typeface="Arial" panose="020B0604020202020204" pitchFamily="34" charset="0"/>
                          <a:cs typeface="Arial" panose="020B0604020202020204" pitchFamily="34" charset="0"/>
                        </a:rPr>
                        <a:t>Appliance</a:t>
                      </a:r>
                    </a:p>
                  </a:txBody>
                  <a:tcPr/>
                </a:tc>
                <a:tc>
                  <a:txBody>
                    <a:bodyPr/>
                    <a:lstStyle/>
                    <a:p>
                      <a:r>
                        <a:rPr lang="en-GB" sz="2200" b="1" dirty="0">
                          <a:latin typeface="Arial" panose="020B0604020202020204" pitchFamily="34" charset="0"/>
                          <a:cs typeface="Arial" panose="020B0604020202020204" pitchFamily="34" charset="0"/>
                        </a:rPr>
                        <a:t>Power (kW)</a:t>
                      </a:r>
                    </a:p>
                  </a:txBody>
                  <a:tcPr/>
                </a:tc>
                <a:tc>
                  <a:txBody>
                    <a:bodyPr/>
                    <a:lstStyle/>
                    <a:p>
                      <a:r>
                        <a:rPr lang="en-GB" sz="2200" b="1" dirty="0">
                          <a:latin typeface="Arial" panose="020B0604020202020204" pitchFamily="34" charset="0"/>
                          <a:cs typeface="Arial" panose="020B0604020202020204" pitchFamily="34" charset="0"/>
                        </a:rPr>
                        <a:t>Usage time (hours)</a:t>
                      </a:r>
                    </a:p>
                  </a:txBody>
                  <a:tcPr/>
                </a:tc>
                <a:tc>
                  <a:txBody>
                    <a:bodyPr/>
                    <a:lstStyle/>
                    <a:p>
                      <a:r>
                        <a:rPr lang="en-GB" sz="2200" b="1" dirty="0">
                          <a:latin typeface="Arial" panose="020B0604020202020204" pitchFamily="34" charset="0"/>
                          <a:cs typeface="Arial" panose="020B0604020202020204" pitchFamily="34" charset="0"/>
                        </a:rPr>
                        <a:t>Energy (kWh)</a:t>
                      </a:r>
                    </a:p>
                  </a:txBody>
                  <a:tcPr/>
                </a:tc>
                <a:extLst>
                  <a:ext uri="{0D108BD9-81ED-4DB2-BD59-A6C34878D82A}">
                    <a16:rowId xmlns:a16="http://schemas.microsoft.com/office/drawing/2014/main" val="10000"/>
                  </a:ext>
                </a:extLst>
              </a:tr>
              <a:tr h="527221">
                <a:tc>
                  <a:txBody>
                    <a:bodyPr/>
                    <a:lstStyle/>
                    <a:p>
                      <a:r>
                        <a:rPr lang="en-GB" sz="2000" dirty="0">
                          <a:latin typeface="Arial" panose="020B0604020202020204" pitchFamily="34" charset="0"/>
                          <a:cs typeface="Arial" panose="020B0604020202020204" pitchFamily="34" charset="0"/>
                        </a:rPr>
                        <a:t>Vacuum cleaner</a:t>
                      </a:r>
                    </a:p>
                  </a:txBody>
                  <a:tcPr anchor="ctr"/>
                </a:tc>
                <a:tc>
                  <a:txBody>
                    <a:bodyPr/>
                    <a:lstStyle/>
                    <a:p>
                      <a:pPr algn="r"/>
                      <a:r>
                        <a:rPr lang="en-GB" dirty="0">
                          <a:solidFill>
                            <a:schemeClr val="tx1"/>
                          </a:solidFill>
                          <a:latin typeface="Arial" panose="020B0604020202020204" pitchFamily="34" charset="0"/>
                          <a:cs typeface="Arial" panose="020B0604020202020204" pitchFamily="34" charset="0"/>
                        </a:rPr>
                        <a:t>2.07 kW </a:t>
                      </a:r>
                    </a:p>
                  </a:txBody>
                  <a:tcPr anchor="ctr"/>
                </a:tc>
                <a:tc>
                  <a:txBody>
                    <a:bodyPr/>
                    <a:lstStyle/>
                    <a:p>
                      <a:pPr algn="r"/>
                      <a:r>
                        <a:rPr lang="en-GB" dirty="0">
                          <a:latin typeface="Arial" panose="020B0604020202020204" pitchFamily="34" charset="0"/>
                          <a:cs typeface="Arial" panose="020B0604020202020204" pitchFamily="34" charset="0"/>
                        </a:rPr>
                        <a:t>1 hour</a:t>
                      </a:r>
                    </a:p>
                  </a:txBody>
                  <a:tcPr anchor="ctr"/>
                </a:tc>
                <a:tc>
                  <a:txBody>
                    <a:bodyPr/>
                    <a:lstStyle/>
                    <a:p>
                      <a:pPr algn="r"/>
                      <a:r>
                        <a:rPr lang="en-GB" dirty="0">
                          <a:solidFill>
                            <a:srgbClr val="FF0000"/>
                          </a:solidFill>
                          <a:latin typeface="Arial" panose="020B0604020202020204" pitchFamily="34" charset="0"/>
                          <a:cs typeface="Arial" panose="020B0604020202020204" pitchFamily="34" charset="0"/>
                        </a:rPr>
                        <a:t>                    2.07 kWh</a:t>
                      </a:r>
                    </a:p>
                  </a:txBody>
                  <a:tcPr anchor="ctr"/>
                </a:tc>
                <a:extLst>
                  <a:ext uri="{0D108BD9-81ED-4DB2-BD59-A6C34878D82A}">
                    <a16:rowId xmlns:a16="http://schemas.microsoft.com/office/drawing/2014/main" val="10001"/>
                  </a:ext>
                </a:extLst>
              </a:tr>
              <a:tr h="527221">
                <a:tc>
                  <a:txBody>
                    <a:bodyPr/>
                    <a:lstStyle/>
                    <a:p>
                      <a:r>
                        <a:rPr lang="en-GB" sz="2000" dirty="0">
                          <a:latin typeface="Arial" panose="020B0604020202020204" pitchFamily="34" charset="0"/>
                          <a:cs typeface="Arial" panose="020B0604020202020204" pitchFamily="34" charset="0"/>
                        </a:rPr>
                        <a:t>Kettle</a:t>
                      </a:r>
                    </a:p>
                  </a:txBody>
                  <a:tcPr anchor="ctr"/>
                </a:tc>
                <a:tc>
                  <a:txBody>
                    <a:bodyPr/>
                    <a:lstStyle/>
                    <a:p>
                      <a:pPr algn="r"/>
                      <a:r>
                        <a:rPr lang="en-GB" dirty="0">
                          <a:solidFill>
                            <a:schemeClr val="tx1"/>
                          </a:solidFill>
                          <a:latin typeface="Arial" panose="020B0604020202020204" pitchFamily="34" charset="0"/>
                          <a:cs typeface="Arial" panose="020B0604020202020204" pitchFamily="34" charset="0"/>
                        </a:rPr>
                        <a:t>2.3 kW</a:t>
                      </a:r>
                    </a:p>
                  </a:txBody>
                  <a:tcPr anchor="ctr"/>
                </a:tc>
                <a:tc>
                  <a:txBody>
                    <a:bodyPr/>
                    <a:lstStyle/>
                    <a:p>
                      <a:pPr algn="r"/>
                      <a:r>
                        <a:rPr lang="en-GB" dirty="0">
                          <a:latin typeface="Arial" panose="020B0604020202020204" pitchFamily="34" charset="0"/>
                          <a:cs typeface="Arial" panose="020B0604020202020204" pitchFamily="34" charset="0"/>
                        </a:rPr>
                        <a:t>0.25 hours</a:t>
                      </a:r>
                    </a:p>
                  </a:txBody>
                  <a:tcPr anchor="ctr"/>
                </a:tc>
                <a:tc>
                  <a:txBody>
                    <a:bodyPr/>
                    <a:lstStyle/>
                    <a:p>
                      <a:pPr algn="r"/>
                      <a:r>
                        <a:rPr lang="en-GB" dirty="0">
                          <a:solidFill>
                            <a:srgbClr val="FF0000"/>
                          </a:solidFill>
                          <a:latin typeface="Arial" panose="020B0604020202020204" pitchFamily="34" charset="0"/>
                          <a:cs typeface="Arial" panose="020B0604020202020204" pitchFamily="34" charset="0"/>
                        </a:rPr>
                        <a:t> 0.575 kWh</a:t>
                      </a:r>
                    </a:p>
                  </a:txBody>
                  <a:tcPr anchor="ctr"/>
                </a:tc>
                <a:extLst>
                  <a:ext uri="{0D108BD9-81ED-4DB2-BD59-A6C34878D82A}">
                    <a16:rowId xmlns:a16="http://schemas.microsoft.com/office/drawing/2014/main" val="10003"/>
                  </a:ext>
                </a:extLst>
              </a:tr>
              <a:tr h="527221">
                <a:tc>
                  <a:txBody>
                    <a:bodyPr/>
                    <a:lstStyle/>
                    <a:p>
                      <a:r>
                        <a:rPr lang="en-GB" sz="2000" dirty="0">
                          <a:latin typeface="Arial" panose="020B0604020202020204" pitchFamily="34" charset="0"/>
                          <a:cs typeface="Arial" panose="020B0604020202020204" pitchFamily="34" charset="0"/>
                        </a:rPr>
                        <a:t>Games console</a:t>
                      </a:r>
                    </a:p>
                  </a:txBody>
                  <a:tcPr anchor="ctr"/>
                </a:tc>
                <a:tc>
                  <a:txBody>
                    <a:bodyPr/>
                    <a:lstStyle/>
                    <a:p>
                      <a:pPr algn="r"/>
                      <a:r>
                        <a:rPr lang="en-GB" dirty="0">
                          <a:solidFill>
                            <a:schemeClr val="tx1"/>
                          </a:solidFill>
                          <a:latin typeface="Arial" panose="020B0604020202020204" pitchFamily="34" charset="0"/>
                          <a:cs typeface="Arial" panose="020B0604020202020204" pitchFamily="34" charset="0"/>
                        </a:rPr>
                        <a:t>0.161 kW</a:t>
                      </a:r>
                    </a:p>
                  </a:txBody>
                  <a:tcPr anchor="ctr"/>
                </a:tc>
                <a:tc>
                  <a:txBody>
                    <a:bodyPr/>
                    <a:lstStyle/>
                    <a:p>
                      <a:pPr algn="r"/>
                      <a:r>
                        <a:rPr lang="en-GB" dirty="0">
                          <a:latin typeface="Arial" panose="020B0604020202020204" pitchFamily="34" charset="0"/>
                          <a:cs typeface="Arial" panose="020B0604020202020204" pitchFamily="34" charset="0"/>
                        </a:rPr>
                        <a:t>3 hours</a:t>
                      </a:r>
                    </a:p>
                  </a:txBody>
                  <a:tcPr anchor="ctr"/>
                </a:tc>
                <a:tc>
                  <a:txBody>
                    <a:bodyPr/>
                    <a:lstStyle/>
                    <a:p>
                      <a:pPr algn="r"/>
                      <a:r>
                        <a:rPr lang="en-GB" dirty="0">
                          <a:solidFill>
                            <a:srgbClr val="FF0000"/>
                          </a:solidFill>
                          <a:latin typeface="Arial" panose="020B0604020202020204" pitchFamily="34" charset="0"/>
                          <a:cs typeface="Arial" panose="020B0604020202020204" pitchFamily="34" charset="0"/>
                        </a:rPr>
                        <a:t> 0.483 kWh</a:t>
                      </a:r>
                    </a:p>
                  </a:txBody>
                  <a:tcPr anchor="ctr"/>
                </a:tc>
                <a:extLst>
                  <a:ext uri="{0D108BD9-81ED-4DB2-BD59-A6C34878D82A}">
                    <a16:rowId xmlns:a16="http://schemas.microsoft.com/office/drawing/2014/main" val="10004"/>
                  </a:ext>
                </a:extLst>
              </a:tr>
              <a:tr h="527221">
                <a:tc>
                  <a:txBody>
                    <a:bodyPr/>
                    <a:lstStyle/>
                    <a:p>
                      <a:r>
                        <a:rPr lang="en-GB" sz="2000" dirty="0">
                          <a:latin typeface="Arial" panose="020B0604020202020204" pitchFamily="34" charset="0"/>
                          <a:cs typeface="Arial" panose="020B0604020202020204" pitchFamily="34" charset="0"/>
                        </a:rPr>
                        <a:t>Television</a:t>
                      </a:r>
                    </a:p>
                  </a:txBody>
                  <a:tcPr anchor="ctr"/>
                </a:tc>
                <a:tc>
                  <a:txBody>
                    <a:bodyPr/>
                    <a:lstStyle/>
                    <a:p>
                      <a:pPr algn="r"/>
                      <a:r>
                        <a:rPr lang="en-GB" dirty="0">
                          <a:solidFill>
                            <a:schemeClr val="tx1"/>
                          </a:solidFill>
                          <a:latin typeface="Arial" panose="020B0604020202020204" pitchFamily="34" charset="0"/>
                          <a:cs typeface="Arial" panose="020B0604020202020204" pitchFamily="34" charset="0"/>
                        </a:rPr>
                        <a:t>0.506 kW</a:t>
                      </a:r>
                    </a:p>
                  </a:txBody>
                  <a:tcPr anchor="ctr"/>
                </a:tc>
                <a:tc>
                  <a:txBody>
                    <a:bodyPr/>
                    <a:lstStyle/>
                    <a:p>
                      <a:pPr algn="r"/>
                      <a:r>
                        <a:rPr lang="en-GB" dirty="0">
                          <a:latin typeface="Arial" panose="020B0604020202020204" pitchFamily="34" charset="0"/>
                          <a:cs typeface="Arial" panose="020B0604020202020204" pitchFamily="34" charset="0"/>
                        </a:rPr>
                        <a:t>4 hours</a:t>
                      </a:r>
                    </a:p>
                  </a:txBody>
                  <a:tcPr anchor="ctr"/>
                </a:tc>
                <a:tc>
                  <a:txBody>
                    <a:bodyPr/>
                    <a:lstStyle/>
                    <a:p>
                      <a:pPr algn="r"/>
                      <a:r>
                        <a:rPr lang="en-GB" dirty="0">
                          <a:solidFill>
                            <a:srgbClr val="FF0000"/>
                          </a:solidFill>
                          <a:latin typeface="Arial" panose="020B0604020202020204" pitchFamily="34" charset="0"/>
                          <a:cs typeface="Arial" panose="020B0604020202020204" pitchFamily="34" charset="0"/>
                        </a:rPr>
                        <a:t> 2.02 kWh</a:t>
                      </a:r>
                    </a:p>
                  </a:txBody>
                  <a:tcPr anchor="ctr"/>
                </a:tc>
                <a:extLst>
                  <a:ext uri="{0D108BD9-81ED-4DB2-BD59-A6C34878D82A}">
                    <a16:rowId xmlns:a16="http://schemas.microsoft.com/office/drawing/2014/main" val="10005"/>
                  </a:ext>
                </a:extLst>
              </a:tr>
              <a:tr h="527221">
                <a:tc>
                  <a:txBody>
                    <a:bodyPr/>
                    <a:lstStyle/>
                    <a:p>
                      <a:r>
                        <a:rPr lang="en-GB" sz="2000" dirty="0">
                          <a:latin typeface="Arial" panose="020B0604020202020204" pitchFamily="34" charset="0"/>
                          <a:cs typeface="Arial" panose="020B0604020202020204" pitchFamily="34" charset="0"/>
                        </a:rPr>
                        <a:t>Slow cooker</a:t>
                      </a:r>
                    </a:p>
                  </a:txBody>
                  <a:tcPr anchor="ctr"/>
                </a:tc>
                <a:tc>
                  <a:txBody>
                    <a:bodyPr/>
                    <a:lstStyle/>
                    <a:p>
                      <a:pPr algn="r"/>
                      <a:r>
                        <a:rPr lang="en-GB" dirty="0">
                          <a:solidFill>
                            <a:schemeClr val="tx1"/>
                          </a:solidFill>
                          <a:latin typeface="Arial" panose="020B0604020202020204" pitchFamily="34" charset="0"/>
                          <a:cs typeface="Arial" panose="020B0604020202020204" pitchFamily="34" charset="0"/>
                        </a:rPr>
                        <a:t>0.207 kW</a:t>
                      </a:r>
                    </a:p>
                  </a:txBody>
                  <a:tcPr anchor="ctr"/>
                </a:tc>
                <a:tc>
                  <a:txBody>
                    <a:bodyPr/>
                    <a:lstStyle/>
                    <a:p>
                      <a:pPr algn="r"/>
                      <a:r>
                        <a:rPr lang="en-GB" dirty="0">
                          <a:latin typeface="Arial" panose="020B0604020202020204" pitchFamily="34" charset="0"/>
                          <a:cs typeface="Arial" panose="020B0604020202020204" pitchFamily="34" charset="0"/>
                        </a:rPr>
                        <a:t>10 hours</a:t>
                      </a:r>
                    </a:p>
                  </a:txBody>
                  <a:tcPr anchor="ctr"/>
                </a:tc>
                <a:tc>
                  <a:txBody>
                    <a:bodyPr/>
                    <a:lstStyle/>
                    <a:p>
                      <a:pPr algn="r"/>
                      <a:r>
                        <a:rPr lang="en-GB" dirty="0">
                          <a:solidFill>
                            <a:srgbClr val="FF0000"/>
                          </a:solidFill>
                          <a:latin typeface="Arial" panose="020B0604020202020204" pitchFamily="34" charset="0"/>
                          <a:cs typeface="Arial" panose="020B0604020202020204" pitchFamily="34" charset="0"/>
                        </a:rPr>
                        <a:t>2.07 kWh</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095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226264"/>
            <a:ext cx="6380779" cy="680519"/>
          </a:xfrm>
        </p:spPr>
        <p:txBody>
          <a:bodyPr>
            <a:normAutofit/>
          </a:bodyPr>
          <a:lstStyle/>
          <a:p>
            <a:r>
              <a:rPr lang="en-GB" sz="3600" b="1" dirty="0">
                <a:latin typeface="Arial" panose="020B0604020202020204" pitchFamily="34" charset="0"/>
                <a:cs typeface="Arial" panose="020B0604020202020204" pitchFamily="34" charset="0"/>
              </a:rPr>
              <a:t>Review</a:t>
            </a:r>
          </a:p>
        </p:txBody>
      </p:sp>
      <p:sp>
        <p:nvSpPr>
          <p:cNvPr id="4" name="TextBox 3">
            <a:extLst>
              <a:ext uri="{FF2B5EF4-FFF2-40B4-BE49-F238E27FC236}">
                <a16:creationId xmlns:a16="http://schemas.microsoft.com/office/drawing/2014/main" id="{F946D725-68C8-447E-ADC6-F3A8DAA7A711}"/>
              </a:ext>
            </a:extLst>
          </p:cNvPr>
          <p:cNvSpPr txBox="1"/>
          <p:nvPr/>
        </p:nvSpPr>
        <p:spPr>
          <a:xfrm>
            <a:off x="236097" y="2110824"/>
            <a:ext cx="4650536" cy="2677656"/>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What do your answers mean?</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Are you surprised by any of these results?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How could you reduce your own energy usage?</a:t>
            </a:r>
          </a:p>
        </p:txBody>
      </p:sp>
      <p:pic>
        <p:nvPicPr>
          <p:cNvPr id="3074" name="Picture 2" descr="Brainstorm, Ideas, Questions, African">
            <a:extLst>
              <a:ext uri="{FF2B5EF4-FFF2-40B4-BE49-F238E27FC236}">
                <a16:creationId xmlns:a16="http://schemas.microsoft.com/office/drawing/2014/main" id="{E7D2022D-C394-C66B-4C78-42C4A2DAD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495" y="2254289"/>
            <a:ext cx="3561972" cy="229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09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226264"/>
            <a:ext cx="6380779" cy="680519"/>
          </a:xfrm>
        </p:spPr>
        <p:txBody>
          <a:bodyPr>
            <a:normAutofit/>
          </a:bodyPr>
          <a:lstStyle/>
          <a:p>
            <a:r>
              <a:rPr lang="en-GB" sz="3600" b="1" dirty="0">
                <a:latin typeface="Arial" panose="020B0604020202020204" pitchFamily="34" charset="0"/>
                <a:cs typeface="Arial" panose="020B0604020202020204" pitchFamily="34" charset="0"/>
              </a:rPr>
              <a:t>Extension</a:t>
            </a:r>
          </a:p>
        </p:txBody>
      </p:sp>
      <p:sp>
        <p:nvSpPr>
          <p:cNvPr id="4" name="TextBox 3">
            <a:extLst>
              <a:ext uri="{FF2B5EF4-FFF2-40B4-BE49-F238E27FC236}">
                <a16:creationId xmlns:a16="http://schemas.microsoft.com/office/drawing/2014/main" id="{F946D725-68C8-447E-ADC6-F3A8DAA7A711}"/>
              </a:ext>
            </a:extLst>
          </p:cNvPr>
          <p:cNvSpPr txBox="1"/>
          <p:nvPr/>
        </p:nvSpPr>
        <p:spPr>
          <a:xfrm>
            <a:off x="236096" y="2110824"/>
            <a:ext cx="8386793" cy="2677656"/>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Find other appliances at home or at school where you can find out the power requirements easily</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Work out how much power the appliance uses every day</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Explain how you could reduce your usage of these appliances and the benefits of doing so</a:t>
            </a:r>
          </a:p>
        </p:txBody>
      </p:sp>
    </p:spTree>
    <p:extLst>
      <p:ext uri="{BB962C8B-B14F-4D97-AF65-F5344CB8AC3E}">
        <p14:creationId xmlns:p14="http://schemas.microsoft.com/office/powerpoint/2010/main" val="201923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3EAE6-ED14-8754-8793-4BE5441ABEA7}"/>
              </a:ext>
            </a:extLst>
          </p:cNvPr>
          <p:cNvSpPr txBox="1"/>
          <p:nvPr/>
        </p:nvSpPr>
        <p:spPr>
          <a:xfrm>
            <a:off x="899592" y="1078974"/>
            <a:ext cx="7344816" cy="4878259"/>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11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36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5232214" cy="680519"/>
          </a:xfrm>
        </p:spPr>
        <p:txBody>
          <a:bodyPr>
            <a:normAutofit/>
          </a:bodyPr>
          <a:lstStyle/>
          <a:p>
            <a:r>
              <a:rPr lang="en-GB" sz="3600" b="1" dirty="0">
                <a:latin typeface="Arial" panose="020B0604020202020204" pitchFamily="34" charset="0"/>
                <a:cs typeface="Arial" panose="020B0604020202020204" pitchFamily="34" charset="0"/>
              </a:rPr>
              <a:t>Starter</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7" y="1866365"/>
            <a:ext cx="3853183" cy="2308324"/>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List all the electrical appliances that you use at home and at school</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For example: washing machine, television etc.</a:t>
            </a:r>
          </a:p>
        </p:txBody>
      </p:sp>
      <p:pic>
        <p:nvPicPr>
          <p:cNvPr id="1026" name="Picture 2" descr="Washing Machine, Household Appliance">
            <a:extLst>
              <a:ext uri="{FF2B5EF4-FFF2-40B4-BE49-F238E27FC236}">
                <a16:creationId xmlns:a16="http://schemas.microsoft.com/office/drawing/2014/main" id="{D0DEDCED-7ABC-B415-2FAB-976383E4F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918" y="3526880"/>
            <a:ext cx="1932305" cy="23297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nitor, Tv, Television">
            <a:extLst>
              <a:ext uri="{FF2B5EF4-FFF2-40B4-BE49-F238E27FC236}">
                <a16:creationId xmlns:a16="http://schemas.microsoft.com/office/drawing/2014/main" id="{0A3AEC96-F88E-F340-BF67-E023C720EA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081" y="1398461"/>
            <a:ext cx="2672336" cy="23297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lug, Socket, Wall, Electric, Power">
            <a:extLst>
              <a:ext uri="{FF2B5EF4-FFF2-40B4-BE49-F238E27FC236}">
                <a16:creationId xmlns:a16="http://schemas.microsoft.com/office/drawing/2014/main" id="{DEF2F1EB-D717-C192-C4C4-6401A50736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011" t="43295" b="21870"/>
          <a:stretch/>
        </p:blipFill>
        <p:spPr bwMode="auto">
          <a:xfrm>
            <a:off x="2353625" y="4691744"/>
            <a:ext cx="3853183" cy="112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6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01738" y="1063018"/>
            <a:ext cx="7413772" cy="680519"/>
          </a:xfrm>
        </p:spPr>
        <p:txBody>
          <a:bodyPr>
            <a:normAutofit/>
          </a:bodyPr>
          <a:lstStyle/>
          <a:p>
            <a:r>
              <a:rPr lang="en-GB" sz="3600" b="1" dirty="0">
                <a:latin typeface="Arial" panose="020B0604020202020204" pitchFamily="34" charset="0"/>
                <a:cs typeface="Arial" panose="020B0604020202020204" pitchFamily="34" charset="0"/>
              </a:rPr>
              <a:t>Power sources in the home</a:t>
            </a:r>
          </a:p>
        </p:txBody>
      </p:sp>
      <p:sp>
        <p:nvSpPr>
          <p:cNvPr id="2" name="Rectangle 1">
            <a:extLst>
              <a:ext uri="{FF2B5EF4-FFF2-40B4-BE49-F238E27FC236}">
                <a16:creationId xmlns:a16="http://schemas.microsoft.com/office/drawing/2014/main" id="{BD590CF3-C679-C32C-71CC-C2DFD58C87D6}"/>
              </a:ext>
            </a:extLst>
          </p:cNvPr>
          <p:cNvSpPr/>
          <p:nvPr/>
        </p:nvSpPr>
        <p:spPr>
          <a:xfrm>
            <a:off x="201738" y="2031014"/>
            <a:ext cx="1739348" cy="76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“Mains” Electricity</a:t>
            </a:r>
          </a:p>
        </p:txBody>
      </p:sp>
      <p:sp>
        <p:nvSpPr>
          <p:cNvPr id="5" name="Rectangle 4">
            <a:extLst>
              <a:ext uri="{FF2B5EF4-FFF2-40B4-BE49-F238E27FC236}">
                <a16:creationId xmlns:a16="http://schemas.microsoft.com/office/drawing/2014/main" id="{BC5C87E3-BF38-7B85-839F-6B3F76340F61}"/>
              </a:ext>
            </a:extLst>
          </p:cNvPr>
          <p:cNvSpPr/>
          <p:nvPr/>
        </p:nvSpPr>
        <p:spPr>
          <a:xfrm>
            <a:off x="2567339" y="1787590"/>
            <a:ext cx="2523643" cy="1716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TV</a:t>
            </a:r>
          </a:p>
          <a:p>
            <a:pPr algn="ctr"/>
            <a:r>
              <a:rPr lang="en-GB" sz="2000" dirty="0"/>
              <a:t>Cooker</a:t>
            </a:r>
          </a:p>
          <a:p>
            <a:pPr algn="ctr"/>
            <a:r>
              <a:rPr lang="en-GB" sz="2000" dirty="0"/>
              <a:t>Fridge</a:t>
            </a:r>
          </a:p>
          <a:p>
            <a:pPr algn="ctr"/>
            <a:r>
              <a:rPr lang="en-GB" sz="2000" dirty="0"/>
              <a:t>Dishwasher</a:t>
            </a:r>
          </a:p>
          <a:p>
            <a:pPr algn="ctr"/>
            <a:r>
              <a:rPr lang="en-GB" sz="2000" dirty="0"/>
              <a:t>Games console</a:t>
            </a:r>
          </a:p>
        </p:txBody>
      </p:sp>
      <p:cxnSp>
        <p:nvCxnSpPr>
          <p:cNvPr id="6" name="Straight Arrow Connector 5">
            <a:extLst>
              <a:ext uri="{FF2B5EF4-FFF2-40B4-BE49-F238E27FC236}">
                <a16:creationId xmlns:a16="http://schemas.microsoft.com/office/drawing/2014/main" id="{8DE6E9E5-9492-14DB-F2D1-447A619D93DC}"/>
              </a:ext>
            </a:extLst>
          </p:cNvPr>
          <p:cNvCxnSpPr>
            <a:cxnSpLocks/>
            <a:stCxn id="2" idx="3"/>
          </p:cNvCxnSpPr>
          <p:nvPr/>
        </p:nvCxnSpPr>
        <p:spPr>
          <a:xfrm>
            <a:off x="1941086" y="2415327"/>
            <a:ext cx="626253" cy="0"/>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4DE88DB-D698-540E-CA99-A380F4075C89}"/>
              </a:ext>
            </a:extLst>
          </p:cNvPr>
          <p:cNvSpPr/>
          <p:nvPr/>
        </p:nvSpPr>
        <p:spPr>
          <a:xfrm>
            <a:off x="2567339" y="3658015"/>
            <a:ext cx="2523642" cy="655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Charger</a:t>
            </a:r>
          </a:p>
        </p:txBody>
      </p:sp>
      <p:cxnSp>
        <p:nvCxnSpPr>
          <p:cNvPr id="8" name="Elbow Connector 19">
            <a:extLst>
              <a:ext uri="{FF2B5EF4-FFF2-40B4-BE49-F238E27FC236}">
                <a16:creationId xmlns:a16="http://schemas.microsoft.com/office/drawing/2014/main" id="{EF2719AA-B4DE-FA24-A15E-4CDE54AEBE4E}"/>
              </a:ext>
            </a:extLst>
          </p:cNvPr>
          <p:cNvCxnSpPr>
            <a:stCxn id="2" idx="3"/>
            <a:endCxn id="7" idx="1"/>
          </p:cNvCxnSpPr>
          <p:nvPr/>
        </p:nvCxnSpPr>
        <p:spPr>
          <a:xfrm>
            <a:off x="1941086" y="2415327"/>
            <a:ext cx="626253" cy="157068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1887F3F-4DFC-0C19-3F47-F61C6B645240}"/>
              </a:ext>
            </a:extLst>
          </p:cNvPr>
          <p:cNvCxnSpPr>
            <a:cxnSpLocks/>
            <a:stCxn id="7" idx="3"/>
          </p:cNvCxnSpPr>
          <p:nvPr/>
        </p:nvCxnSpPr>
        <p:spPr>
          <a:xfrm>
            <a:off x="5090981" y="3986007"/>
            <a:ext cx="703530" cy="0"/>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5A74411-B6BE-D018-4885-14DCB2668BE0}"/>
              </a:ext>
            </a:extLst>
          </p:cNvPr>
          <p:cNvSpPr/>
          <p:nvPr/>
        </p:nvSpPr>
        <p:spPr>
          <a:xfrm>
            <a:off x="5815198" y="2909342"/>
            <a:ext cx="3106380" cy="1343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Phone</a:t>
            </a:r>
          </a:p>
          <a:p>
            <a:pPr algn="ctr"/>
            <a:r>
              <a:rPr lang="en-GB" sz="2000" dirty="0"/>
              <a:t>Laptop</a:t>
            </a:r>
          </a:p>
          <a:p>
            <a:pPr algn="ctr"/>
            <a:r>
              <a:rPr lang="en-GB" sz="2000" dirty="0"/>
              <a:t>Tablet</a:t>
            </a:r>
          </a:p>
          <a:p>
            <a:pPr algn="ctr"/>
            <a:r>
              <a:rPr lang="en-GB" sz="2000" dirty="0"/>
              <a:t>Rechargeable batteries</a:t>
            </a:r>
          </a:p>
        </p:txBody>
      </p:sp>
      <p:sp>
        <p:nvSpPr>
          <p:cNvPr id="11" name="Rectangle 10">
            <a:extLst>
              <a:ext uri="{FF2B5EF4-FFF2-40B4-BE49-F238E27FC236}">
                <a16:creationId xmlns:a16="http://schemas.microsoft.com/office/drawing/2014/main" id="{C301C4BF-9330-1B79-59CB-A6A6A345E01D}"/>
              </a:ext>
            </a:extLst>
          </p:cNvPr>
          <p:cNvSpPr/>
          <p:nvPr/>
        </p:nvSpPr>
        <p:spPr>
          <a:xfrm>
            <a:off x="201738" y="4409301"/>
            <a:ext cx="1739348" cy="76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“Solar” Electricity</a:t>
            </a:r>
          </a:p>
        </p:txBody>
      </p:sp>
      <p:sp>
        <p:nvSpPr>
          <p:cNvPr id="12" name="Rectangle 11">
            <a:extLst>
              <a:ext uri="{FF2B5EF4-FFF2-40B4-BE49-F238E27FC236}">
                <a16:creationId xmlns:a16="http://schemas.microsoft.com/office/drawing/2014/main" id="{BFC21790-BD37-EE1E-7C49-A2B4BFBFBCDA}"/>
              </a:ext>
            </a:extLst>
          </p:cNvPr>
          <p:cNvSpPr/>
          <p:nvPr/>
        </p:nvSpPr>
        <p:spPr>
          <a:xfrm>
            <a:off x="5815198" y="4449057"/>
            <a:ext cx="3106380" cy="689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Garden lights</a:t>
            </a:r>
          </a:p>
        </p:txBody>
      </p:sp>
      <p:cxnSp>
        <p:nvCxnSpPr>
          <p:cNvPr id="13" name="Straight Arrow Connector 12">
            <a:extLst>
              <a:ext uri="{FF2B5EF4-FFF2-40B4-BE49-F238E27FC236}">
                <a16:creationId xmlns:a16="http://schemas.microsoft.com/office/drawing/2014/main" id="{476887E6-749A-F4B9-0A2A-815AF3B6A0EC}"/>
              </a:ext>
            </a:extLst>
          </p:cNvPr>
          <p:cNvCxnSpPr>
            <a:cxnSpLocks/>
            <a:stCxn id="11" idx="3"/>
            <a:endCxn id="12" idx="1"/>
          </p:cNvCxnSpPr>
          <p:nvPr/>
        </p:nvCxnSpPr>
        <p:spPr>
          <a:xfrm>
            <a:off x="1941086" y="4793614"/>
            <a:ext cx="3874112" cy="0"/>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37DEC92-5CFB-1808-EBFD-8CA7A87C425E}"/>
              </a:ext>
            </a:extLst>
          </p:cNvPr>
          <p:cNvSpPr/>
          <p:nvPr/>
        </p:nvSpPr>
        <p:spPr>
          <a:xfrm>
            <a:off x="5815198" y="5260364"/>
            <a:ext cx="3127064" cy="689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Battery powered toys etc.</a:t>
            </a:r>
          </a:p>
        </p:txBody>
      </p:sp>
      <p:sp>
        <p:nvSpPr>
          <p:cNvPr id="15" name="Rectangle 14">
            <a:extLst>
              <a:ext uri="{FF2B5EF4-FFF2-40B4-BE49-F238E27FC236}">
                <a16:creationId xmlns:a16="http://schemas.microsoft.com/office/drawing/2014/main" id="{E871B210-AE0B-4B52-1F6D-85E4AAB2CA3F}"/>
              </a:ext>
            </a:extLst>
          </p:cNvPr>
          <p:cNvSpPr/>
          <p:nvPr/>
        </p:nvSpPr>
        <p:spPr>
          <a:xfrm>
            <a:off x="201738" y="5235857"/>
            <a:ext cx="1739348" cy="76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Chemical Energy</a:t>
            </a:r>
          </a:p>
        </p:txBody>
      </p:sp>
      <p:cxnSp>
        <p:nvCxnSpPr>
          <p:cNvPr id="16" name="Straight Arrow Connector 15">
            <a:extLst>
              <a:ext uri="{FF2B5EF4-FFF2-40B4-BE49-F238E27FC236}">
                <a16:creationId xmlns:a16="http://schemas.microsoft.com/office/drawing/2014/main" id="{A58633C4-5402-F112-AB94-3EA801AC3345}"/>
              </a:ext>
            </a:extLst>
          </p:cNvPr>
          <p:cNvCxnSpPr>
            <a:stCxn id="15" idx="3"/>
            <a:endCxn id="17" idx="1"/>
          </p:cNvCxnSpPr>
          <p:nvPr/>
        </p:nvCxnSpPr>
        <p:spPr>
          <a:xfrm flipV="1">
            <a:off x="1941086" y="5616930"/>
            <a:ext cx="789800" cy="3240"/>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D2469A4-7EAC-E540-1071-5EF31A679BF1}"/>
              </a:ext>
            </a:extLst>
          </p:cNvPr>
          <p:cNvSpPr/>
          <p:nvPr/>
        </p:nvSpPr>
        <p:spPr>
          <a:xfrm>
            <a:off x="2730886" y="5288938"/>
            <a:ext cx="2196548" cy="655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Batteries</a:t>
            </a:r>
          </a:p>
        </p:txBody>
      </p:sp>
      <p:cxnSp>
        <p:nvCxnSpPr>
          <p:cNvPr id="18" name="Straight Arrow Connector 17">
            <a:extLst>
              <a:ext uri="{FF2B5EF4-FFF2-40B4-BE49-F238E27FC236}">
                <a16:creationId xmlns:a16="http://schemas.microsoft.com/office/drawing/2014/main" id="{3EEC1F4E-CFE1-24EE-3828-5F5041F38FC5}"/>
              </a:ext>
            </a:extLst>
          </p:cNvPr>
          <p:cNvCxnSpPr>
            <a:cxnSpLocks/>
            <a:stCxn id="17" idx="3"/>
            <a:endCxn id="14" idx="1"/>
          </p:cNvCxnSpPr>
          <p:nvPr/>
        </p:nvCxnSpPr>
        <p:spPr>
          <a:xfrm flipV="1">
            <a:off x="4927434" y="5604921"/>
            <a:ext cx="887764" cy="12009"/>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9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24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124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39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1249"/>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124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1249"/>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124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1249"/>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1249"/>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1249"/>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1249"/>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1249"/>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1249"/>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1249"/>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124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0" grpId="0" animBg="1"/>
      <p:bldP spid="11" grpId="0" animBg="1"/>
      <p:bldP spid="12" grpId="0" animBg="1"/>
      <p:bldP spid="14" grpId="0" animBg="1"/>
      <p:bldP spid="1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4954421" cy="680519"/>
          </a:xfrm>
        </p:spPr>
        <p:txBody>
          <a:bodyPr>
            <a:normAutofit/>
          </a:bodyPr>
          <a:lstStyle/>
          <a:p>
            <a:r>
              <a:rPr lang="en-GB" sz="3600" b="1" dirty="0">
                <a:latin typeface="Arial" panose="020B0604020202020204" pitchFamily="34" charset="0"/>
                <a:cs typeface="Arial" panose="020B0604020202020204" pitchFamily="34" charset="0"/>
              </a:rPr>
              <a:t>Mains electricity</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6" y="1866365"/>
            <a:ext cx="5618661" cy="4154984"/>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Mains electricity is how most of us get our electrical power into our homes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It is generated in power stations and then sent to our houses and schools along cables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At the point where we plug into it, it is at 230 V AC</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Mains electricity is very dangerous and can seriously hurt or even kill anyone who touches it  </a:t>
            </a:r>
          </a:p>
        </p:txBody>
      </p:sp>
      <p:pic>
        <p:nvPicPr>
          <p:cNvPr id="8" name="Picture 6" descr="Plug, Socket, Wall, Electric, Power">
            <a:extLst>
              <a:ext uri="{FF2B5EF4-FFF2-40B4-BE49-F238E27FC236}">
                <a16:creationId xmlns:a16="http://schemas.microsoft.com/office/drawing/2014/main" id="{3C23C764-3FD6-0769-F32F-70DD738DF8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11" t="43295" b="21870"/>
          <a:stretch/>
        </p:blipFill>
        <p:spPr bwMode="auto">
          <a:xfrm>
            <a:off x="6049923" y="5088030"/>
            <a:ext cx="2527943" cy="7401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ower, Transmission, Distribution">
            <a:extLst>
              <a:ext uri="{FF2B5EF4-FFF2-40B4-BE49-F238E27FC236}">
                <a16:creationId xmlns:a16="http://schemas.microsoft.com/office/drawing/2014/main" id="{003303D0-3509-25CE-4D0D-A20491DFC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372" y="1934154"/>
            <a:ext cx="2154336" cy="298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53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71776" y="1037663"/>
            <a:ext cx="4954421" cy="680519"/>
          </a:xfrm>
        </p:spPr>
        <p:txBody>
          <a:bodyPr>
            <a:normAutofit/>
          </a:bodyPr>
          <a:lstStyle/>
          <a:p>
            <a:r>
              <a:rPr lang="en-GB" sz="3600" b="1" dirty="0">
                <a:latin typeface="Arial" panose="020B0604020202020204" pitchFamily="34" charset="0"/>
                <a:cs typeface="Arial" panose="020B0604020202020204" pitchFamily="34" charset="0"/>
              </a:rPr>
              <a:t>Power</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5" y="1718182"/>
            <a:ext cx="8053517" cy="4154984"/>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Electrical power is calculated using the formula:</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Power (P) = Current (I) x Voltage (V), or </a:t>
            </a:r>
            <a:r>
              <a:rPr lang="en-GB" sz="2400" b="1" dirty="0">
                <a:latin typeface="Arial" panose="020B0604020202020204" pitchFamily="34" charset="0"/>
                <a:cs typeface="Arial" panose="020B0604020202020204" pitchFamily="34" charset="0"/>
              </a:rPr>
              <a:t>P = I x V</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It is measured in watts (W), but you will often see it given in kilowatts (kW)</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For example, a washing machine using 5 A of current and plugged into the mains: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 = 5 x 230 = </a:t>
            </a:r>
            <a:r>
              <a:rPr lang="en-GB" sz="2400" b="1" dirty="0">
                <a:latin typeface="Arial" panose="020B0604020202020204" pitchFamily="34" charset="0"/>
                <a:cs typeface="Arial" panose="020B0604020202020204" pitchFamily="34" charset="0"/>
              </a:rPr>
              <a:t>1150 W, or 1.15 kW</a:t>
            </a:r>
          </a:p>
        </p:txBody>
      </p:sp>
    </p:spTree>
    <p:extLst>
      <p:ext uri="{BB962C8B-B14F-4D97-AF65-F5344CB8AC3E}">
        <p14:creationId xmlns:p14="http://schemas.microsoft.com/office/powerpoint/2010/main" val="84896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64024" y="952195"/>
            <a:ext cx="4954421" cy="676891"/>
          </a:xfrm>
        </p:spPr>
        <p:txBody>
          <a:bodyPr>
            <a:normAutofit/>
          </a:bodyPr>
          <a:lstStyle/>
          <a:p>
            <a:r>
              <a:rPr lang="en-GB" sz="3600" b="1" dirty="0">
                <a:latin typeface="Arial" panose="020B0604020202020204" pitchFamily="34" charset="0"/>
                <a:cs typeface="Arial" panose="020B0604020202020204" pitchFamily="34" charset="0"/>
              </a:rPr>
              <a:t>Task 1</a:t>
            </a:r>
          </a:p>
        </p:txBody>
      </p:sp>
      <p:sp>
        <p:nvSpPr>
          <p:cNvPr id="4" name="TextBox 3">
            <a:extLst>
              <a:ext uri="{FF2B5EF4-FFF2-40B4-BE49-F238E27FC236}">
                <a16:creationId xmlns:a16="http://schemas.microsoft.com/office/drawing/2014/main" id="{F235A329-F13A-4775-9DE3-B3855F3CDB81}"/>
              </a:ext>
            </a:extLst>
          </p:cNvPr>
          <p:cNvSpPr txBox="1"/>
          <p:nvPr/>
        </p:nvSpPr>
        <p:spPr>
          <a:xfrm>
            <a:off x="342682" y="1498196"/>
            <a:ext cx="8648940" cy="830997"/>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Complete the table by calculating the power used by each of the following devices when plugged into the mains: </a:t>
            </a:r>
          </a:p>
        </p:txBody>
      </p:sp>
      <p:graphicFrame>
        <p:nvGraphicFramePr>
          <p:cNvPr id="6" name="Content Placeholder 3">
            <a:extLst>
              <a:ext uri="{FF2B5EF4-FFF2-40B4-BE49-F238E27FC236}">
                <a16:creationId xmlns:a16="http://schemas.microsoft.com/office/drawing/2014/main" id="{0330761F-EEE4-3280-7FD5-750CD2FC9738}"/>
              </a:ext>
            </a:extLst>
          </p:cNvPr>
          <p:cNvGraphicFramePr>
            <a:graphicFrameLocks/>
          </p:cNvGraphicFramePr>
          <p:nvPr>
            <p:extLst>
              <p:ext uri="{D42A27DB-BD31-4B8C-83A1-F6EECF244321}">
                <p14:modId xmlns:p14="http://schemas.microsoft.com/office/powerpoint/2010/main" val="2697950362"/>
              </p:ext>
            </p:extLst>
          </p:nvPr>
        </p:nvGraphicFramePr>
        <p:xfrm>
          <a:off x="466393" y="2320455"/>
          <a:ext cx="8211214" cy="3727621"/>
        </p:xfrm>
        <a:graphic>
          <a:graphicData uri="http://schemas.openxmlformats.org/drawingml/2006/table">
            <a:tbl>
              <a:tblPr firstRow="1" bandRow="1">
                <a:tableStyleId>{5940675A-B579-460E-94D1-54222C63F5DA}</a:tableStyleId>
              </a:tblPr>
              <a:tblGrid>
                <a:gridCol w="2084296">
                  <a:extLst>
                    <a:ext uri="{9D8B030D-6E8A-4147-A177-3AD203B41FA5}">
                      <a16:colId xmlns:a16="http://schemas.microsoft.com/office/drawing/2014/main" val="20000"/>
                    </a:ext>
                  </a:extLst>
                </a:gridCol>
                <a:gridCol w="1937691">
                  <a:extLst>
                    <a:ext uri="{9D8B030D-6E8A-4147-A177-3AD203B41FA5}">
                      <a16:colId xmlns:a16="http://schemas.microsoft.com/office/drawing/2014/main" val="20001"/>
                    </a:ext>
                  </a:extLst>
                </a:gridCol>
                <a:gridCol w="1616149">
                  <a:extLst>
                    <a:ext uri="{9D8B030D-6E8A-4147-A177-3AD203B41FA5}">
                      <a16:colId xmlns:a16="http://schemas.microsoft.com/office/drawing/2014/main" val="20002"/>
                    </a:ext>
                  </a:extLst>
                </a:gridCol>
                <a:gridCol w="2573078">
                  <a:extLst>
                    <a:ext uri="{9D8B030D-6E8A-4147-A177-3AD203B41FA5}">
                      <a16:colId xmlns:a16="http://schemas.microsoft.com/office/drawing/2014/main" val="20003"/>
                    </a:ext>
                  </a:extLst>
                </a:gridCol>
              </a:tblGrid>
              <a:tr h="527221">
                <a:tc>
                  <a:txBody>
                    <a:bodyPr/>
                    <a:lstStyle/>
                    <a:p>
                      <a:r>
                        <a:rPr lang="en-GB" sz="2200" b="1" dirty="0">
                          <a:latin typeface="Arial" panose="020B0604020202020204" pitchFamily="34" charset="0"/>
                          <a:cs typeface="Arial" panose="020B0604020202020204" pitchFamily="34" charset="0"/>
                        </a:rPr>
                        <a:t>Appliance</a:t>
                      </a:r>
                    </a:p>
                  </a:txBody>
                  <a:tcPr/>
                </a:tc>
                <a:tc>
                  <a:txBody>
                    <a:bodyPr/>
                    <a:lstStyle/>
                    <a:p>
                      <a:r>
                        <a:rPr lang="en-GB" sz="2200" b="1" dirty="0">
                          <a:latin typeface="Arial" panose="020B0604020202020204" pitchFamily="34" charset="0"/>
                          <a:cs typeface="Arial" panose="020B0604020202020204" pitchFamily="34" charset="0"/>
                        </a:rPr>
                        <a:t>Voltage (V)</a:t>
                      </a:r>
                    </a:p>
                  </a:txBody>
                  <a:tcPr/>
                </a:tc>
                <a:tc>
                  <a:txBody>
                    <a:bodyPr/>
                    <a:lstStyle/>
                    <a:p>
                      <a:r>
                        <a:rPr lang="en-GB" sz="2200" b="1" dirty="0">
                          <a:latin typeface="Arial" panose="020B0604020202020204" pitchFamily="34" charset="0"/>
                          <a:cs typeface="Arial" panose="020B0604020202020204" pitchFamily="34" charset="0"/>
                        </a:rPr>
                        <a:t>Current (I)</a:t>
                      </a:r>
                    </a:p>
                  </a:txBody>
                  <a:tcPr/>
                </a:tc>
                <a:tc>
                  <a:txBody>
                    <a:bodyPr/>
                    <a:lstStyle/>
                    <a:p>
                      <a:r>
                        <a:rPr lang="en-GB" sz="2200" b="1" dirty="0">
                          <a:latin typeface="Arial" panose="020B0604020202020204" pitchFamily="34" charset="0"/>
                          <a:cs typeface="Arial" panose="020B0604020202020204" pitchFamily="34" charset="0"/>
                        </a:rPr>
                        <a:t>Power (I x V)</a:t>
                      </a:r>
                    </a:p>
                  </a:txBody>
                  <a:tcPr/>
                </a:tc>
                <a:extLst>
                  <a:ext uri="{0D108BD9-81ED-4DB2-BD59-A6C34878D82A}">
                    <a16:rowId xmlns:a16="http://schemas.microsoft.com/office/drawing/2014/main" val="10000"/>
                  </a:ext>
                </a:extLst>
              </a:tr>
              <a:tr h="527221">
                <a:tc>
                  <a:txBody>
                    <a:bodyPr/>
                    <a:lstStyle/>
                    <a:p>
                      <a:r>
                        <a:rPr lang="en-GB" sz="2000" dirty="0">
                          <a:latin typeface="Arial" panose="020B0604020202020204" pitchFamily="34" charset="0"/>
                          <a:cs typeface="Arial" panose="020B0604020202020204" pitchFamily="34" charset="0"/>
                        </a:rPr>
                        <a:t>Vacuum cleaner</a:t>
                      </a:r>
                    </a:p>
                  </a:txBody>
                  <a:tcPr anchor="ctr"/>
                </a:tc>
                <a:tc>
                  <a:txBody>
                    <a:bodyPr/>
                    <a:lstStyle/>
                    <a:p>
                      <a:pPr algn="ctr"/>
                      <a:r>
                        <a:rPr lang="en-GB" dirty="0">
                          <a:latin typeface="Arial" panose="020B0604020202020204" pitchFamily="34" charset="0"/>
                          <a:cs typeface="Arial" panose="020B0604020202020204" pitchFamily="34" charset="0"/>
                        </a:rPr>
                        <a:t>230 V</a:t>
                      </a:r>
                    </a:p>
                  </a:txBody>
                  <a:tcPr anchor="ctr"/>
                </a:tc>
                <a:tc>
                  <a:txBody>
                    <a:bodyPr/>
                    <a:lstStyle/>
                    <a:p>
                      <a:pPr algn="ctr"/>
                      <a:r>
                        <a:rPr lang="en-GB" dirty="0">
                          <a:latin typeface="Arial" panose="020B0604020202020204" pitchFamily="34" charset="0"/>
                          <a:cs typeface="Arial" panose="020B0604020202020204" pitchFamily="34" charset="0"/>
                        </a:rPr>
                        <a:t>9 A</a:t>
                      </a:r>
                    </a:p>
                  </a:txBody>
                  <a:tcPr anchor="ctr"/>
                </a:tc>
                <a:tc>
                  <a:txBody>
                    <a:bodyPr/>
                    <a:lstStyle/>
                    <a:p>
                      <a:pPr algn="r"/>
                      <a:r>
                        <a:rPr lang="en-GB" dirty="0">
                          <a:latin typeface="Arial" panose="020B0604020202020204" pitchFamily="34" charset="0"/>
                          <a:cs typeface="Arial" panose="020B0604020202020204" pitchFamily="34" charset="0"/>
                        </a:rPr>
                        <a:t>                          W</a:t>
                      </a:r>
                    </a:p>
                    <a:p>
                      <a:pPr algn="r"/>
                      <a:r>
                        <a:rPr lang="en-GB" dirty="0">
                          <a:latin typeface="Arial" panose="020B0604020202020204" pitchFamily="34" charset="0"/>
                          <a:cs typeface="Arial" panose="020B0604020202020204" pitchFamily="34" charset="0"/>
                        </a:rPr>
                        <a:t>kW</a:t>
                      </a:r>
                    </a:p>
                  </a:txBody>
                  <a:tcPr/>
                </a:tc>
                <a:extLst>
                  <a:ext uri="{0D108BD9-81ED-4DB2-BD59-A6C34878D82A}">
                    <a16:rowId xmlns:a16="http://schemas.microsoft.com/office/drawing/2014/main" val="10001"/>
                  </a:ext>
                </a:extLst>
              </a:tr>
              <a:tr h="527221">
                <a:tc>
                  <a:txBody>
                    <a:bodyPr/>
                    <a:lstStyle/>
                    <a:p>
                      <a:r>
                        <a:rPr lang="en-GB" sz="2000" dirty="0">
                          <a:latin typeface="Arial" panose="020B0604020202020204" pitchFamily="34" charset="0"/>
                          <a:cs typeface="Arial" panose="020B0604020202020204" pitchFamily="34" charset="0"/>
                        </a:rPr>
                        <a:t>Kettle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230 V</a:t>
                      </a:r>
                    </a:p>
                  </a:txBody>
                  <a:tcPr anchor="ctr"/>
                </a:tc>
                <a:tc>
                  <a:txBody>
                    <a:bodyPr/>
                    <a:lstStyle/>
                    <a:p>
                      <a:pPr algn="ctr"/>
                      <a:r>
                        <a:rPr lang="en-GB" dirty="0">
                          <a:latin typeface="Arial" panose="020B0604020202020204" pitchFamily="34" charset="0"/>
                          <a:cs typeface="Arial" panose="020B0604020202020204" pitchFamily="34" charset="0"/>
                        </a:rPr>
                        <a:t>10 A</a:t>
                      </a:r>
                    </a:p>
                  </a:txBody>
                  <a:tcPr anchor="ctr"/>
                </a:tc>
                <a:tc>
                  <a:txBody>
                    <a:bodyPr/>
                    <a:lstStyle/>
                    <a:p>
                      <a:pPr algn="r"/>
                      <a:r>
                        <a:rPr lang="en-GB" dirty="0">
                          <a:latin typeface="Arial" panose="020B0604020202020204" pitchFamily="34" charset="0"/>
                          <a:cs typeface="Arial" panose="020B0604020202020204" pitchFamily="34" charset="0"/>
                        </a:rPr>
                        <a:t>W</a:t>
                      </a:r>
                    </a:p>
                    <a:p>
                      <a:pPr algn="r"/>
                      <a:r>
                        <a:rPr lang="en-GB" dirty="0">
                          <a:latin typeface="Arial" panose="020B0604020202020204" pitchFamily="34" charset="0"/>
                          <a:cs typeface="Arial" panose="020B0604020202020204" pitchFamily="34" charset="0"/>
                        </a:rPr>
                        <a:t>kW</a:t>
                      </a:r>
                    </a:p>
                  </a:txBody>
                  <a:tcPr/>
                </a:tc>
                <a:extLst>
                  <a:ext uri="{0D108BD9-81ED-4DB2-BD59-A6C34878D82A}">
                    <a16:rowId xmlns:a16="http://schemas.microsoft.com/office/drawing/2014/main" val="10003"/>
                  </a:ext>
                </a:extLst>
              </a:tr>
              <a:tr h="527221">
                <a:tc>
                  <a:txBody>
                    <a:bodyPr/>
                    <a:lstStyle/>
                    <a:p>
                      <a:r>
                        <a:rPr lang="en-GB" sz="2000" dirty="0">
                          <a:latin typeface="Arial" panose="020B0604020202020204" pitchFamily="34" charset="0"/>
                          <a:cs typeface="Arial" panose="020B0604020202020204" pitchFamily="34" charset="0"/>
                        </a:rPr>
                        <a:t>Games console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230 V</a:t>
                      </a:r>
                    </a:p>
                  </a:txBody>
                  <a:tcPr anchor="ctr"/>
                </a:tc>
                <a:tc>
                  <a:txBody>
                    <a:bodyPr/>
                    <a:lstStyle/>
                    <a:p>
                      <a:pPr algn="ctr"/>
                      <a:r>
                        <a:rPr lang="en-GB" dirty="0">
                          <a:latin typeface="Arial" panose="020B0604020202020204" pitchFamily="34" charset="0"/>
                          <a:cs typeface="Arial" panose="020B0604020202020204" pitchFamily="34" charset="0"/>
                        </a:rPr>
                        <a:t>0.7 A</a:t>
                      </a:r>
                    </a:p>
                  </a:txBody>
                  <a:tcPr anchor="ctr"/>
                </a:tc>
                <a:tc>
                  <a:txBody>
                    <a:bodyPr/>
                    <a:lstStyle/>
                    <a:p>
                      <a:pPr algn="r"/>
                      <a:r>
                        <a:rPr lang="en-GB" dirty="0">
                          <a:latin typeface="Arial" panose="020B0604020202020204" pitchFamily="34" charset="0"/>
                          <a:cs typeface="Arial" panose="020B0604020202020204" pitchFamily="34" charset="0"/>
                        </a:rPr>
                        <a:t>W</a:t>
                      </a:r>
                    </a:p>
                    <a:p>
                      <a:pPr algn="r"/>
                      <a:r>
                        <a:rPr lang="en-GB" dirty="0">
                          <a:latin typeface="Arial" panose="020B0604020202020204" pitchFamily="34" charset="0"/>
                          <a:cs typeface="Arial" panose="020B0604020202020204" pitchFamily="34" charset="0"/>
                        </a:rPr>
                        <a:t>kW</a:t>
                      </a:r>
                    </a:p>
                  </a:txBody>
                  <a:tcPr/>
                </a:tc>
                <a:extLst>
                  <a:ext uri="{0D108BD9-81ED-4DB2-BD59-A6C34878D82A}">
                    <a16:rowId xmlns:a16="http://schemas.microsoft.com/office/drawing/2014/main" val="10004"/>
                  </a:ext>
                </a:extLst>
              </a:tr>
              <a:tr h="527221">
                <a:tc>
                  <a:txBody>
                    <a:bodyPr/>
                    <a:lstStyle/>
                    <a:p>
                      <a:r>
                        <a:rPr lang="en-GB" sz="2000" dirty="0">
                          <a:latin typeface="Arial" panose="020B0604020202020204" pitchFamily="34" charset="0"/>
                          <a:cs typeface="Arial" panose="020B0604020202020204" pitchFamily="34" charset="0"/>
                        </a:rPr>
                        <a:t>Television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230 V</a:t>
                      </a:r>
                    </a:p>
                  </a:txBody>
                  <a:tcPr anchor="ctr"/>
                </a:tc>
                <a:tc>
                  <a:txBody>
                    <a:bodyPr/>
                    <a:lstStyle/>
                    <a:p>
                      <a:pPr algn="ctr"/>
                      <a:r>
                        <a:rPr lang="en-GB" dirty="0">
                          <a:latin typeface="Arial" panose="020B0604020202020204" pitchFamily="34" charset="0"/>
                          <a:cs typeface="Arial" panose="020B0604020202020204" pitchFamily="34" charset="0"/>
                        </a:rPr>
                        <a:t>2.2 A</a:t>
                      </a:r>
                    </a:p>
                  </a:txBody>
                  <a:tcPr anchor="ctr"/>
                </a:tc>
                <a:tc>
                  <a:txBody>
                    <a:bodyPr/>
                    <a:lstStyle/>
                    <a:p>
                      <a:pPr algn="r"/>
                      <a:r>
                        <a:rPr lang="en-GB" dirty="0">
                          <a:latin typeface="Arial" panose="020B0604020202020204" pitchFamily="34" charset="0"/>
                          <a:cs typeface="Arial" panose="020B0604020202020204" pitchFamily="34" charset="0"/>
                        </a:rPr>
                        <a:t>W</a:t>
                      </a:r>
                    </a:p>
                    <a:p>
                      <a:pPr algn="r"/>
                      <a:r>
                        <a:rPr lang="en-GB" dirty="0">
                          <a:latin typeface="Arial" panose="020B0604020202020204" pitchFamily="34" charset="0"/>
                          <a:cs typeface="Arial" panose="020B0604020202020204" pitchFamily="34" charset="0"/>
                        </a:rPr>
                        <a:t>kW</a:t>
                      </a:r>
                    </a:p>
                  </a:txBody>
                  <a:tcPr/>
                </a:tc>
                <a:extLst>
                  <a:ext uri="{0D108BD9-81ED-4DB2-BD59-A6C34878D82A}">
                    <a16:rowId xmlns:a16="http://schemas.microsoft.com/office/drawing/2014/main" val="10005"/>
                  </a:ext>
                </a:extLst>
              </a:tr>
              <a:tr h="527221">
                <a:tc>
                  <a:txBody>
                    <a:bodyPr/>
                    <a:lstStyle/>
                    <a:p>
                      <a:r>
                        <a:rPr lang="en-GB" sz="2000" dirty="0">
                          <a:latin typeface="Arial" panose="020B0604020202020204" pitchFamily="34" charset="0"/>
                          <a:cs typeface="Arial" panose="020B0604020202020204" pitchFamily="34" charset="0"/>
                        </a:rPr>
                        <a:t>Slow cooker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230 V</a:t>
                      </a:r>
                    </a:p>
                  </a:txBody>
                  <a:tcPr anchor="ctr"/>
                </a:tc>
                <a:tc>
                  <a:txBody>
                    <a:bodyPr/>
                    <a:lstStyle/>
                    <a:p>
                      <a:pPr algn="ctr"/>
                      <a:r>
                        <a:rPr lang="en-GB" dirty="0">
                          <a:latin typeface="Arial" panose="020B0604020202020204" pitchFamily="34" charset="0"/>
                          <a:cs typeface="Arial" panose="020B0604020202020204" pitchFamily="34" charset="0"/>
                        </a:rPr>
                        <a:t>0.9 A</a:t>
                      </a:r>
                    </a:p>
                  </a:txBody>
                  <a:tcPr anchor="ctr"/>
                </a:tc>
                <a:tc>
                  <a:txBody>
                    <a:bodyPr/>
                    <a:lstStyle/>
                    <a:p>
                      <a:pPr algn="r"/>
                      <a:r>
                        <a:rPr lang="en-GB" dirty="0">
                          <a:latin typeface="Arial" panose="020B0604020202020204" pitchFamily="34" charset="0"/>
                          <a:cs typeface="Arial" panose="020B0604020202020204" pitchFamily="34" charset="0"/>
                        </a:rPr>
                        <a:t>W</a:t>
                      </a:r>
                    </a:p>
                    <a:p>
                      <a:pPr algn="r"/>
                      <a:r>
                        <a:rPr lang="en-GB" dirty="0">
                          <a:latin typeface="Arial" panose="020B0604020202020204" pitchFamily="34" charset="0"/>
                          <a:cs typeface="Arial" panose="020B0604020202020204" pitchFamily="34" charset="0"/>
                        </a:rPr>
                        <a:t>kW</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3598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58255"/>
            <a:ext cx="4954421" cy="680519"/>
          </a:xfrm>
        </p:spPr>
        <p:txBody>
          <a:bodyPr>
            <a:normAutofit/>
          </a:bodyPr>
          <a:lstStyle/>
          <a:p>
            <a:r>
              <a:rPr lang="en-GB" sz="3600" b="1" dirty="0">
                <a:latin typeface="Arial" panose="020B0604020202020204" pitchFamily="34" charset="0"/>
                <a:cs typeface="Arial" panose="020B0604020202020204" pitchFamily="34" charset="0"/>
              </a:rPr>
              <a:t>Task 1 Answers</a:t>
            </a:r>
          </a:p>
        </p:txBody>
      </p:sp>
      <p:graphicFrame>
        <p:nvGraphicFramePr>
          <p:cNvPr id="6" name="Content Placeholder 3">
            <a:extLst>
              <a:ext uri="{FF2B5EF4-FFF2-40B4-BE49-F238E27FC236}">
                <a16:creationId xmlns:a16="http://schemas.microsoft.com/office/drawing/2014/main" id="{0330761F-EEE4-3280-7FD5-750CD2FC9738}"/>
              </a:ext>
            </a:extLst>
          </p:cNvPr>
          <p:cNvGraphicFramePr>
            <a:graphicFrameLocks/>
          </p:cNvGraphicFramePr>
          <p:nvPr>
            <p:extLst>
              <p:ext uri="{D42A27DB-BD31-4B8C-83A1-F6EECF244321}">
                <p14:modId xmlns:p14="http://schemas.microsoft.com/office/powerpoint/2010/main" val="3776075046"/>
              </p:ext>
            </p:extLst>
          </p:nvPr>
        </p:nvGraphicFramePr>
        <p:xfrm>
          <a:off x="466393" y="1901843"/>
          <a:ext cx="8211214" cy="3727621"/>
        </p:xfrm>
        <a:graphic>
          <a:graphicData uri="http://schemas.openxmlformats.org/drawingml/2006/table">
            <a:tbl>
              <a:tblPr firstRow="1" bandRow="1">
                <a:tableStyleId>{5940675A-B579-460E-94D1-54222C63F5DA}</a:tableStyleId>
              </a:tblPr>
              <a:tblGrid>
                <a:gridCol w="2084296">
                  <a:extLst>
                    <a:ext uri="{9D8B030D-6E8A-4147-A177-3AD203B41FA5}">
                      <a16:colId xmlns:a16="http://schemas.microsoft.com/office/drawing/2014/main" val="20000"/>
                    </a:ext>
                  </a:extLst>
                </a:gridCol>
                <a:gridCol w="1937691">
                  <a:extLst>
                    <a:ext uri="{9D8B030D-6E8A-4147-A177-3AD203B41FA5}">
                      <a16:colId xmlns:a16="http://schemas.microsoft.com/office/drawing/2014/main" val="20001"/>
                    </a:ext>
                  </a:extLst>
                </a:gridCol>
                <a:gridCol w="1616149">
                  <a:extLst>
                    <a:ext uri="{9D8B030D-6E8A-4147-A177-3AD203B41FA5}">
                      <a16:colId xmlns:a16="http://schemas.microsoft.com/office/drawing/2014/main" val="20002"/>
                    </a:ext>
                  </a:extLst>
                </a:gridCol>
                <a:gridCol w="2573078">
                  <a:extLst>
                    <a:ext uri="{9D8B030D-6E8A-4147-A177-3AD203B41FA5}">
                      <a16:colId xmlns:a16="http://schemas.microsoft.com/office/drawing/2014/main" val="20003"/>
                    </a:ext>
                  </a:extLst>
                </a:gridCol>
              </a:tblGrid>
              <a:tr h="527221">
                <a:tc>
                  <a:txBody>
                    <a:bodyPr/>
                    <a:lstStyle/>
                    <a:p>
                      <a:r>
                        <a:rPr lang="en-GB" sz="2200" b="1" dirty="0">
                          <a:latin typeface="Arial" panose="020B0604020202020204" pitchFamily="34" charset="0"/>
                          <a:cs typeface="Arial" panose="020B0604020202020204" pitchFamily="34" charset="0"/>
                        </a:rPr>
                        <a:t>Appliance</a:t>
                      </a:r>
                    </a:p>
                  </a:txBody>
                  <a:tcPr/>
                </a:tc>
                <a:tc>
                  <a:txBody>
                    <a:bodyPr/>
                    <a:lstStyle/>
                    <a:p>
                      <a:r>
                        <a:rPr lang="en-GB" sz="2200" b="1" dirty="0">
                          <a:latin typeface="Arial" panose="020B0604020202020204" pitchFamily="34" charset="0"/>
                          <a:cs typeface="Arial" panose="020B0604020202020204" pitchFamily="34" charset="0"/>
                        </a:rPr>
                        <a:t>Voltage (V)</a:t>
                      </a:r>
                    </a:p>
                  </a:txBody>
                  <a:tcPr/>
                </a:tc>
                <a:tc>
                  <a:txBody>
                    <a:bodyPr/>
                    <a:lstStyle/>
                    <a:p>
                      <a:r>
                        <a:rPr lang="en-GB" sz="2200" b="1" dirty="0">
                          <a:latin typeface="Arial" panose="020B0604020202020204" pitchFamily="34" charset="0"/>
                          <a:cs typeface="Arial" panose="020B0604020202020204" pitchFamily="34" charset="0"/>
                        </a:rPr>
                        <a:t>Current (I)</a:t>
                      </a:r>
                    </a:p>
                  </a:txBody>
                  <a:tcPr/>
                </a:tc>
                <a:tc>
                  <a:txBody>
                    <a:bodyPr/>
                    <a:lstStyle/>
                    <a:p>
                      <a:r>
                        <a:rPr lang="en-GB" sz="2200" b="1" dirty="0">
                          <a:latin typeface="Arial" panose="020B0604020202020204" pitchFamily="34" charset="0"/>
                          <a:cs typeface="Arial" panose="020B0604020202020204" pitchFamily="34" charset="0"/>
                        </a:rPr>
                        <a:t>Power (I x V)</a:t>
                      </a:r>
                    </a:p>
                  </a:txBody>
                  <a:tcPr/>
                </a:tc>
                <a:extLst>
                  <a:ext uri="{0D108BD9-81ED-4DB2-BD59-A6C34878D82A}">
                    <a16:rowId xmlns:a16="http://schemas.microsoft.com/office/drawing/2014/main" val="10000"/>
                  </a:ext>
                </a:extLst>
              </a:tr>
              <a:tr h="527221">
                <a:tc>
                  <a:txBody>
                    <a:bodyPr/>
                    <a:lstStyle/>
                    <a:p>
                      <a:r>
                        <a:rPr lang="en-GB" sz="2000" dirty="0">
                          <a:latin typeface="Arial" panose="020B0604020202020204" pitchFamily="34" charset="0"/>
                          <a:cs typeface="Arial" panose="020B0604020202020204" pitchFamily="34" charset="0"/>
                        </a:rPr>
                        <a:t>Vacuum cleaner</a:t>
                      </a:r>
                    </a:p>
                  </a:txBody>
                  <a:tcPr anchor="ctr"/>
                </a:tc>
                <a:tc>
                  <a:txBody>
                    <a:bodyPr/>
                    <a:lstStyle/>
                    <a:p>
                      <a:pPr algn="ctr"/>
                      <a:r>
                        <a:rPr lang="en-GB" dirty="0">
                          <a:latin typeface="Arial" panose="020B0604020202020204" pitchFamily="34" charset="0"/>
                          <a:cs typeface="Arial" panose="020B0604020202020204" pitchFamily="34" charset="0"/>
                        </a:rPr>
                        <a:t>230 V</a:t>
                      </a:r>
                    </a:p>
                  </a:txBody>
                  <a:tcPr anchor="ctr"/>
                </a:tc>
                <a:tc>
                  <a:txBody>
                    <a:bodyPr/>
                    <a:lstStyle/>
                    <a:p>
                      <a:pPr algn="ctr"/>
                      <a:r>
                        <a:rPr lang="en-GB" dirty="0">
                          <a:latin typeface="Arial" panose="020B0604020202020204" pitchFamily="34" charset="0"/>
                          <a:cs typeface="Arial" panose="020B0604020202020204" pitchFamily="34" charset="0"/>
                        </a:rPr>
                        <a:t>9 A</a:t>
                      </a:r>
                    </a:p>
                  </a:txBody>
                  <a:tcPr anchor="ctr"/>
                </a:tc>
                <a:tc>
                  <a:txBody>
                    <a:bodyPr/>
                    <a:lstStyle/>
                    <a:p>
                      <a:pPr algn="r"/>
                      <a:r>
                        <a:rPr lang="en-GB" dirty="0">
                          <a:solidFill>
                            <a:srgbClr val="FF0000"/>
                          </a:solidFill>
                          <a:latin typeface="Arial" panose="020B0604020202020204" pitchFamily="34" charset="0"/>
                          <a:cs typeface="Arial" panose="020B0604020202020204" pitchFamily="34" charset="0"/>
                        </a:rPr>
                        <a:t>                  2070 W 2.07 kW </a:t>
                      </a:r>
                    </a:p>
                  </a:txBody>
                  <a:tcPr/>
                </a:tc>
                <a:extLst>
                  <a:ext uri="{0D108BD9-81ED-4DB2-BD59-A6C34878D82A}">
                    <a16:rowId xmlns:a16="http://schemas.microsoft.com/office/drawing/2014/main" val="10001"/>
                  </a:ext>
                </a:extLst>
              </a:tr>
              <a:tr h="527221">
                <a:tc>
                  <a:txBody>
                    <a:bodyPr/>
                    <a:lstStyle/>
                    <a:p>
                      <a:r>
                        <a:rPr lang="en-GB" sz="2000" dirty="0">
                          <a:latin typeface="Arial" panose="020B0604020202020204" pitchFamily="34" charset="0"/>
                          <a:cs typeface="Arial" panose="020B0604020202020204" pitchFamily="34" charset="0"/>
                        </a:rPr>
                        <a:t>Kettle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230 V</a:t>
                      </a:r>
                    </a:p>
                  </a:txBody>
                  <a:tcPr anchor="ctr"/>
                </a:tc>
                <a:tc>
                  <a:txBody>
                    <a:bodyPr/>
                    <a:lstStyle/>
                    <a:p>
                      <a:pPr algn="ctr"/>
                      <a:r>
                        <a:rPr lang="en-GB" dirty="0">
                          <a:latin typeface="Arial" panose="020B0604020202020204" pitchFamily="34" charset="0"/>
                          <a:cs typeface="Arial" panose="020B0604020202020204" pitchFamily="34" charset="0"/>
                        </a:rPr>
                        <a:t>10 A</a:t>
                      </a:r>
                    </a:p>
                  </a:txBody>
                  <a:tcPr anchor="ctr"/>
                </a:tc>
                <a:tc>
                  <a:txBody>
                    <a:bodyPr/>
                    <a:lstStyle/>
                    <a:p>
                      <a:pPr algn="r"/>
                      <a:r>
                        <a:rPr lang="en-GB" dirty="0">
                          <a:solidFill>
                            <a:srgbClr val="FF0000"/>
                          </a:solidFill>
                          <a:latin typeface="Arial" panose="020B0604020202020204" pitchFamily="34" charset="0"/>
                          <a:cs typeface="Arial" panose="020B0604020202020204" pitchFamily="34" charset="0"/>
                        </a:rPr>
                        <a:t> 2300 W</a:t>
                      </a:r>
                    </a:p>
                    <a:p>
                      <a:pPr algn="r"/>
                      <a:r>
                        <a:rPr lang="en-GB" dirty="0">
                          <a:solidFill>
                            <a:srgbClr val="FF0000"/>
                          </a:solidFill>
                          <a:latin typeface="Arial" panose="020B0604020202020204" pitchFamily="34" charset="0"/>
                          <a:cs typeface="Arial" panose="020B0604020202020204" pitchFamily="34" charset="0"/>
                        </a:rPr>
                        <a:t>2.3 kW</a:t>
                      </a:r>
                    </a:p>
                  </a:txBody>
                  <a:tcPr/>
                </a:tc>
                <a:extLst>
                  <a:ext uri="{0D108BD9-81ED-4DB2-BD59-A6C34878D82A}">
                    <a16:rowId xmlns:a16="http://schemas.microsoft.com/office/drawing/2014/main" val="10003"/>
                  </a:ext>
                </a:extLst>
              </a:tr>
              <a:tr h="527221">
                <a:tc>
                  <a:txBody>
                    <a:bodyPr/>
                    <a:lstStyle/>
                    <a:p>
                      <a:r>
                        <a:rPr lang="en-GB" sz="2000" dirty="0">
                          <a:latin typeface="Arial" panose="020B0604020202020204" pitchFamily="34" charset="0"/>
                          <a:cs typeface="Arial" panose="020B0604020202020204" pitchFamily="34" charset="0"/>
                        </a:rPr>
                        <a:t>Games console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230 V</a:t>
                      </a:r>
                    </a:p>
                  </a:txBody>
                  <a:tcPr anchor="ctr"/>
                </a:tc>
                <a:tc>
                  <a:txBody>
                    <a:bodyPr/>
                    <a:lstStyle/>
                    <a:p>
                      <a:pPr algn="ctr"/>
                      <a:r>
                        <a:rPr lang="en-GB" dirty="0">
                          <a:latin typeface="Arial" panose="020B0604020202020204" pitchFamily="34" charset="0"/>
                          <a:cs typeface="Arial" panose="020B0604020202020204" pitchFamily="34" charset="0"/>
                        </a:rPr>
                        <a:t>0.7 A</a:t>
                      </a:r>
                    </a:p>
                  </a:txBody>
                  <a:tcPr anchor="ctr"/>
                </a:tc>
                <a:tc>
                  <a:txBody>
                    <a:bodyPr/>
                    <a:lstStyle/>
                    <a:p>
                      <a:pPr algn="r"/>
                      <a:r>
                        <a:rPr lang="en-GB" dirty="0">
                          <a:solidFill>
                            <a:srgbClr val="FF0000"/>
                          </a:solidFill>
                          <a:latin typeface="Arial" panose="020B0604020202020204" pitchFamily="34" charset="0"/>
                          <a:cs typeface="Arial" panose="020B0604020202020204" pitchFamily="34" charset="0"/>
                        </a:rPr>
                        <a:t>161 W</a:t>
                      </a:r>
                    </a:p>
                    <a:p>
                      <a:pPr algn="r"/>
                      <a:r>
                        <a:rPr lang="en-GB" dirty="0">
                          <a:solidFill>
                            <a:srgbClr val="FF0000"/>
                          </a:solidFill>
                          <a:latin typeface="Arial" panose="020B0604020202020204" pitchFamily="34" charset="0"/>
                          <a:cs typeface="Arial" panose="020B0604020202020204" pitchFamily="34" charset="0"/>
                        </a:rPr>
                        <a:t>0.161 kW</a:t>
                      </a:r>
                    </a:p>
                  </a:txBody>
                  <a:tcPr/>
                </a:tc>
                <a:extLst>
                  <a:ext uri="{0D108BD9-81ED-4DB2-BD59-A6C34878D82A}">
                    <a16:rowId xmlns:a16="http://schemas.microsoft.com/office/drawing/2014/main" val="10004"/>
                  </a:ext>
                </a:extLst>
              </a:tr>
              <a:tr h="527221">
                <a:tc>
                  <a:txBody>
                    <a:bodyPr/>
                    <a:lstStyle/>
                    <a:p>
                      <a:r>
                        <a:rPr lang="en-GB" sz="2000" dirty="0">
                          <a:latin typeface="Arial" panose="020B0604020202020204" pitchFamily="34" charset="0"/>
                          <a:cs typeface="Arial" panose="020B0604020202020204" pitchFamily="34" charset="0"/>
                        </a:rPr>
                        <a:t>Television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230 V</a:t>
                      </a:r>
                    </a:p>
                  </a:txBody>
                  <a:tcPr anchor="ctr"/>
                </a:tc>
                <a:tc>
                  <a:txBody>
                    <a:bodyPr/>
                    <a:lstStyle/>
                    <a:p>
                      <a:pPr algn="ctr"/>
                      <a:r>
                        <a:rPr lang="en-GB" dirty="0">
                          <a:latin typeface="Arial" panose="020B0604020202020204" pitchFamily="34" charset="0"/>
                          <a:cs typeface="Arial" panose="020B0604020202020204" pitchFamily="34" charset="0"/>
                        </a:rPr>
                        <a:t>2.2 A</a:t>
                      </a:r>
                    </a:p>
                  </a:txBody>
                  <a:tcPr anchor="ctr"/>
                </a:tc>
                <a:tc>
                  <a:txBody>
                    <a:bodyPr/>
                    <a:lstStyle/>
                    <a:p>
                      <a:pPr algn="r"/>
                      <a:r>
                        <a:rPr lang="en-GB" dirty="0">
                          <a:solidFill>
                            <a:srgbClr val="FF0000"/>
                          </a:solidFill>
                          <a:latin typeface="Arial" panose="020B0604020202020204" pitchFamily="34" charset="0"/>
                          <a:cs typeface="Arial" panose="020B0604020202020204" pitchFamily="34" charset="0"/>
                        </a:rPr>
                        <a:t> 506 W</a:t>
                      </a:r>
                    </a:p>
                    <a:p>
                      <a:pPr algn="r"/>
                      <a:r>
                        <a:rPr lang="en-GB" dirty="0">
                          <a:solidFill>
                            <a:srgbClr val="FF0000"/>
                          </a:solidFill>
                          <a:latin typeface="Arial" panose="020B0604020202020204" pitchFamily="34" charset="0"/>
                          <a:cs typeface="Arial" panose="020B0604020202020204" pitchFamily="34" charset="0"/>
                        </a:rPr>
                        <a:t>0.506 kW</a:t>
                      </a:r>
                    </a:p>
                  </a:txBody>
                  <a:tcPr/>
                </a:tc>
                <a:extLst>
                  <a:ext uri="{0D108BD9-81ED-4DB2-BD59-A6C34878D82A}">
                    <a16:rowId xmlns:a16="http://schemas.microsoft.com/office/drawing/2014/main" val="10005"/>
                  </a:ext>
                </a:extLst>
              </a:tr>
              <a:tr h="527221">
                <a:tc>
                  <a:txBody>
                    <a:bodyPr/>
                    <a:lstStyle/>
                    <a:p>
                      <a:r>
                        <a:rPr lang="en-GB" sz="2000" dirty="0">
                          <a:latin typeface="Arial" panose="020B0604020202020204" pitchFamily="34" charset="0"/>
                          <a:cs typeface="Arial" panose="020B0604020202020204" pitchFamily="34" charset="0"/>
                        </a:rPr>
                        <a:t>Slow cooker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230 V</a:t>
                      </a:r>
                    </a:p>
                  </a:txBody>
                  <a:tcPr anchor="ctr"/>
                </a:tc>
                <a:tc>
                  <a:txBody>
                    <a:bodyPr/>
                    <a:lstStyle/>
                    <a:p>
                      <a:pPr algn="ctr"/>
                      <a:r>
                        <a:rPr lang="en-GB" dirty="0">
                          <a:latin typeface="Arial" panose="020B0604020202020204" pitchFamily="34" charset="0"/>
                          <a:cs typeface="Arial" panose="020B0604020202020204" pitchFamily="34" charset="0"/>
                        </a:rPr>
                        <a:t>0.9 A</a:t>
                      </a:r>
                    </a:p>
                  </a:txBody>
                  <a:tcPr anchor="ctr"/>
                </a:tc>
                <a:tc>
                  <a:txBody>
                    <a:bodyPr/>
                    <a:lstStyle/>
                    <a:p>
                      <a:pPr algn="r"/>
                      <a:r>
                        <a:rPr lang="en-GB" dirty="0">
                          <a:solidFill>
                            <a:srgbClr val="FF0000"/>
                          </a:solidFill>
                          <a:latin typeface="Arial" panose="020B0604020202020204" pitchFamily="34" charset="0"/>
                          <a:cs typeface="Arial" panose="020B0604020202020204" pitchFamily="34" charset="0"/>
                        </a:rPr>
                        <a:t> 207 W</a:t>
                      </a:r>
                    </a:p>
                    <a:p>
                      <a:pPr algn="r"/>
                      <a:r>
                        <a:rPr lang="en-GB" dirty="0">
                          <a:solidFill>
                            <a:srgbClr val="FF0000"/>
                          </a:solidFill>
                          <a:latin typeface="Arial" panose="020B0604020202020204" pitchFamily="34" charset="0"/>
                          <a:cs typeface="Arial" panose="020B0604020202020204" pitchFamily="34" charset="0"/>
                        </a:rPr>
                        <a:t>0.207 kW</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581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4954421" cy="680519"/>
          </a:xfrm>
        </p:spPr>
        <p:txBody>
          <a:bodyPr>
            <a:normAutofit/>
          </a:bodyPr>
          <a:lstStyle/>
          <a:p>
            <a:r>
              <a:rPr lang="en-GB" sz="3600" b="1" dirty="0">
                <a:latin typeface="Arial" panose="020B0604020202020204" pitchFamily="34" charset="0"/>
                <a:cs typeface="Arial" panose="020B0604020202020204" pitchFamily="34" charset="0"/>
              </a:rPr>
              <a:t>Energy used</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5" y="1866365"/>
            <a:ext cx="7987321" cy="4154984"/>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Energy used by electrical appliances is given in kilowatt hours (kWh)</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Energy used (in kWh) = Power (in kW) x the number of hours the appliance is in use</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For example, a 1.15 kW washing machine switched on for 2 hours: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Energy used = 1.15 x 2 = </a:t>
            </a:r>
            <a:r>
              <a:rPr lang="en-GB" sz="2400" b="1" dirty="0">
                <a:latin typeface="Arial" panose="020B0604020202020204" pitchFamily="34" charset="0"/>
                <a:cs typeface="Arial" panose="020B0604020202020204" pitchFamily="34" charset="0"/>
              </a:rPr>
              <a:t>2.3 kWh</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18486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TotalTime>
  <Words>1240</Words>
  <Application>Microsoft Office PowerPoint</Application>
  <PresentationFormat>On-screen Show (4:3)</PresentationFormat>
  <Paragraphs>209</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Segoe UI Emoji</vt:lpstr>
      <vt:lpstr>Symbol</vt:lpstr>
      <vt:lpstr>Times New Roman</vt:lpstr>
      <vt:lpstr>Office Theme</vt:lpstr>
      <vt:lpstr>PowerPoint Presentation</vt:lpstr>
      <vt:lpstr>PowerPoint Presentation</vt:lpstr>
      <vt:lpstr>Starter</vt:lpstr>
      <vt:lpstr>Power sources in the home</vt:lpstr>
      <vt:lpstr>Mains electricity</vt:lpstr>
      <vt:lpstr>Power</vt:lpstr>
      <vt:lpstr>Task 1</vt:lpstr>
      <vt:lpstr>Task 1 Answers</vt:lpstr>
      <vt:lpstr>Energy used</vt:lpstr>
      <vt:lpstr>Task 2</vt:lpstr>
      <vt:lpstr>Task 2</vt:lpstr>
      <vt:lpstr>Review</vt:lpstr>
      <vt:lpstr>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up presentation</dc:title>
  <dc:creator>Attainment in Education</dc:creator>
  <cp:lastModifiedBy>Holly Margerison-Smith</cp:lastModifiedBy>
  <cp:revision>172</cp:revision>
  <dcterms:created xsi:type="dcterms:W3CDTF">2017-06-28T15:11:57Z</dcterms:created>
  <dcterms:modified xsi:type="dcterms:W3CDTF">2023-04-17T11:39:02Z</dcterms:modified>
</cp:coreProperties>
</file>