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57" r:id="rId2"/>
    <p:sldId id="272" r:id="rId3"/>
    <p:sldId id="266" r:id="rId4"/>
    <p:sldId id="270" r:id="rId5"/>
    <p:sldId id="271"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8"/>
    <p:restoredTop sz="94674"/>
  </p:normalViewPr>
  <p:slideViewPr>
    <p:cSldViewPr snapToGrid="0" snapToObjects="1">
      <p:cViewPr varScale="1">
        <p:scale>
          <a:sx n="70" d="100"/>
          <a:sy n="70" d="100"/>
        </p:scale>
        <p:origin x="700" y="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839E57-8FE6-4580-AFCB-D838092974CD}" type="datetimeFigureOut">
              <a:rPr lang="en-GB" smtClean="0"/>
              <a:t>22/05/2023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32530B-36E0-4F3E-9A74-5EAF645CF4A1}" type="slidenum">
              <a:rPr lang="en-GB" smtClean="0"/>
              <a:t>‹#›</a:t>
            </a:fld>
            <a:endParaRPr lang="en-GB"/>
          </a:p>
        </p:txBody>
      </p:sp>
    </p:spTree>
    <p:extLst>
      <p:ext uri="{BB962C8B-B14F-4D97-AF65-F5344CB8AC3E}">
        <p14:creationId xmlns:p14="http://schemas.microsoft.com/office/powerpoint/2010/main" val="2934626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folklore or Greek mythology, a dryad is a nymph that inhabits a tree or wood. In this activity, which needs to be carried out over a school year, pupils will record the changes in a deciduous tree within the school grounds.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 appropriate tree within the school grounds needs to be identified. Ideally a tree visible from the classroom would be used. As applicable by local requirements, risk assessments may need to be carried out if the pupils need to go outside the school building to carry out this activity.</a:t>
            </a:r>
            <a:endParaRPr lang="en-GB" dirty="0"/>
          </a:p>
        </p:txBody>
      </p:sp>
      <p:sp>
        <p:nvSpPr>
          <p:cNvPr id="4" name="Slide Number Placeholder 3"/>
          <p:cNvSpPr>
            <a:spLocks noGrp="1"/>
          </p:cNvSpPr>
          <p:nvPr>
            <p:ph type="sldNum" sz="quarter" idx="5"/>
          </p:nvPr>
        </p:nvSpPr>
        <p:spPr/>
        <p:txBody>
          <a:bodyPr/>
          <a:lstStyle/>
          <a:p>
            <a:fld id="{40B6DF85-9115-4BDE-B559-15CE0E0A4B38}" type="slidenum">
              <a:rPr lang="en-GB" smtClean="0"/>
              <a:t>1</a:t>
            </a:fld>
            <a:endParaRPr lang="en-GB"/>
          </a:p>
        </p:txBody>
      </p:sp>
    </p:spTree>
    <p:extLst>
      <p:ext uri="{BB962C8B-B14F-4D97-AF65-F5344CB8AC3E}">
        <p14:creationId xmlns:p14="http://schemas.microsoft.com/office/powerpoint/2010/main" val="2993846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folklore or Greek mythology, a dryad is a nymph that inhabits a tree or wood. In this activity, which needs to be carried out over a school year, pupils will record the changes in a deciduous tree within the school grounds.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 appropriate tree within the school grounds needs to be identified. Ideally a tree visible from the classroom would be used. As applicable by local requirements, risk assessments may need to be carried out if the pupils need to go outside the school building to carry out this activity.</a:t>
            </a:r>
            <a:endParaRPr lang="en-GB" dirty="0"/>
          </a:p>
        </p:txBody>
      </p:sp>
      <p:sp>
        <p:nvSpPr>
          <p:cNvPr id="4" name="Slide Number Placeholder 3"/>
          <p:cNvSpPr>
            <a:spLocks noGrp="1"/>
          </p:cNvSpPr>
          <p:nvPr>
            <p:ph type="sldNum" sz="quarter" idx="5"/>
          </p:nvPr>
        </p:nvSpPr>
        <p:spPr/>
        <p:txBody>
          <a:bodyPr/>
          <a:lstStyle/>
          <a:p>
            <a:fld id="{40B6DF85-9115-4BDE-B559-15CE0E0A4B38}" type="slidenum">
              <a:rPr lang="en-GB" smtClean="0"/>
              <a:t>2</a:t>
            </a:fld>
            <a:endParaRPr lang="en-GB"/>
          </a:p>
        </p:txBody>
      </p:sp>
    </p:spTree>
    <p:extLst>
      <p:ext uri="{BB962C8B-B14F-4D97-AF65-F5344CB8AC3E}">
        <p14:creationId xmlns:p14="http://schemas.microsoft.com/office/powerpoint/2010/main" val="3663551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other type of tree is an evergreen tree, which keeps its needles (or pines) all year. Deciduous is the term used in the national curriculum, but some pupils may find hardwood easier. This term also fits in well with understanding needed in Key Stage 3 design and technology.  </a:t>
            </a:r>
          </a:p>
        </p:txBody>
      </p:sp>
      <p:sp>
        <p:nvSpPr>
          <p:cNvPr id="4" name="Slide Number Placeholder 3"/>
          <p:cNvSpPr>
            <a:spLocks noGrp="1"/>
          </p:cNvSpPr>
          <p:nvPr>
            <p:ph type="sldNum" sz="quarter" idx="5"/>
          </p:nvPr>
        </p:nvSpPr>
        <p:spPr/>
        <p:txBody>
          <a:bodyPr/>
          <a:lstStyle/>
          <a:p>
            <a:fld id="{40B6DF85-9115-4BDE-B559-15CE0E0A4B38}" type="slidenum">
              <a:rPr lang="en-GB" smtClean="0"/>
              <a:t>3</a:t>
            </a:fld>
            <a:endParaRPr lang="en-GB"/>
          </a:p>
        </p:txBody>
      </p:sp>
    </p:spTree>
    <p:extLst>
      <p:ext uri="{BB962C8B-B14F-4D97-AF65-F5344CB8AC3E}">
        <p14:creationId xmlns:p14="http://schemas.microsoft.com/office/powerpoint/2010/main" val="460283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sequence shown above represents the likely sequence over the school year, assuming that this activity starts in the Autumn term.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Autumn leaves turn red and brown and fall, Winter has bare branches, Spring has blossoms, and Summer has green leaves.</a:t>
            </a:r>
          </a:p>
          <a:p>
            <a:endParaRPr lang="en-GB" dirty="0"/>
          </a:p>
        </p:txBody>
      </p:sp>
      <p:sp>
        <p:nvSpPr>
          <p:cNvPr id="4" name="Slide Number Placeholder 3"/>
          <p:cNvSpPr>
            <a:spLocks noGrp="1"/>
          </p:cNvSpPr>
          <p:nvPr>
            <p:ph type="sldNum" sz="quarter" idx="5"/>
          </p:nvPr>
        </p:nvSpPr>
        <p:spPr/>
        <p:txBody>
          <a:bodyPr/>
          <a:lstStyle/>
          <a:p>
            <a:fld id="{40B6DF85-9115-4BDE-B559-15CE0E0A4B38}" type="slidenum">
              <a:rPr lang="en-GB" smtClean="0"/>
              <a:t>4</a:t>
            </a:fld>
            <a:endParaRPr lang="en-GB"/>
          </a:p>
        </p:txBody>
      </p:sp>
    </p:spTree>
    <p:extLst>
      <p:ext uri="{BB962C8B-B14F-4D97-AF65-F5344CB8AC3E}">
        <p14:creationId xmlns:p14="http://schemas.microsoft.com/office/powerpoint/2010/main" val="3023880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could be completed as a class, or allocated to a different pupil each week.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For continuity it is advantageous to have a set position from which the observations are made (or picture taken).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40B6DF85-9115-4BDE-B559-15CE0E0A4B38}" type="slidenum">
              <a:rPr lang="en-GB" smtClean="0"/>
              <a:t>5</a:t>
            </a:fld>
            <a:endParaRPr lang="en-GB"/>
          </a:p>
        </p:txBody>
      </p:sp>
    </p:spTree>
    <p:extLst>
      <p:ext uri="{BB962C8B-B14F-4D97-AF65-F5344CB8AC3E}">
        <p14:creationId xmlns:p14="http://schemas.microsoft.com/office/powerpoint/2010/main" val="2510832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5/22/2023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Vertical Text Placeholder 2"/>
          <p:cNvSpPr>
            <a:spLocks noGrp="1"/>
          </p:cNvSpPr>
          <p:nvPr>
            <p:ph type="body" orient="vert" idx="1"/>
          </p:nvPr>
        </p:nvSpPr>
        <p:spPr>
          <a:xfrm>
            <a:off x="628650" y="2309018"/>
            <a:ext cx="7886700" cy="37645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5/22/2023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93533"/>
            <a:ext cx="1971675" cy="468750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1193533"/>
            <a:ext cx="5800725" cy="46875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5/22/2023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Content Placeholder 2"/>
          <p:cNvSpPr>
            <a:spLocks noGrp="1"/>
          </p:cNvSpPr>
          <p:nvPr>
            <p:ph idx="1"/>
          </p:nvPr>
        </p:nvSpPr>
        <p:spPr>
          <a:xfrm>
            <a:off x="628650" y="2309017"/>
            <a:ext cx="7886700" cy="37548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5/22/2023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5/22/2023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Content Placeholder 2"/>
          <p:cNvSpPr>
            <a:spLocks noGrp="1"/>
          </p:cNvSpPr>
          <p:nvPr>
            <p:ph sz="half" idx="1"/>
          </p:nvPr>
        </p:nvSpPr>
        <p:spPr>
          <a:xfrm>
            <a:off x="628650" y="2300439"/>
            <a:ext cx="3886200" cy="37827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2300439"/>
            <a:ext cx="3886200" cy="3782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5/22/2023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2824"/>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233838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3162299"/>
            <a:ext cx="3868340" cy="2930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33838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3162299"/>
            <a:ext cx="3887391" cy="29304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5/22/2023</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5/22/2023</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5/22/2023</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522915"/>
            <a:ext cx="4629150" cy="45602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92888"/>
            <a:ext cx="2949178" cy="34902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5/22/2023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1522915"/>
            <a:ext cx="4629150" cy="45698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592888"/>
            <a:ext cx="2949178" cy="34999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5/22/2023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8274DF-28FF-4DC4-8907-27477B8ABEEF}"/>
              </a:ext>
            </a:extLst>
          </p:cNvPr>
          <p:cNvSpPr txBox="1"/>
          <p:nvPr/>
        </p:nvSpPr>
        <p:spPr>
          <a:xfrm>
            <a:off x="370331" y="1069250"/>
            <a:ext cx="8403335" cy="707886"/>
          </a:xfrm>
          <a:prstGeom prst="rect">
            <a:avLst/>
          </a:prstGeom>
          <a:noFill/>
        </p:spPr>
        <p:txBody>
          <a:bodyPr wrap="square" rtlCol="0">
            <a:spAutoFit/>
          </a:bodyPr>
          <a:lstStyle/>
          <a:p>
            <a:pPr algn="ctr"/>
            <a:r>
              <a:rPr lang="en-GB" sz="4000" b="1" dirty="0">
                <a:solidFill>
                  <a:srgbClr val="000000"/>
                </a:solidFill>
                <a:effectLst/>
                <a:latin typeface="Arial" panose="020B0604020202020204" pitchFamily="34" charset="0"/>
                <a:ea typeface="Times New Roman" panose="02020603050405020304" pitchFamily="18" charset="0"/>
              </a:rPr>
              <a:t>How do deciduous trees change? </a:t>
            </a:r>
            <a:endParaRPr lang="en-GB" sz="4000" b="1" dirty="0">
              <a:latin typeface="Arial"/>
              <a:cs typeface="Arial"/>
            </a:endParaRPr>
          </a:p>
        </p:txBody>
      </p:sp>
      <p:sp>
        <p:nvSpPr>
          <p:cNvPr id="3" name="TextBox 2">
            <a:extLst>
              <a:ext uri="{FF2B5EF4-FFF2-40B4-BE49-F238E27FC236}">
                <a16:creationId xmlns:a16="http://schemas.microsoft.com/office/drawing/2014/main" id="{794E1560-F875-44A6-A3FF-F38929BE858F}"/>
              </a:ext>
            </a:extLst>
          </p:cNvPr>
          <p:cNvSpPr txBox="1"/>
          <p:nvPr/>
        </p:nvSpPr>
        <p:spPr>
          <a:xfrm>
            <a:off x="1612737" y="5106304"/>
            <a:ext cx="5918525"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Describing how a deciduous tree changes over a year</a:t>
            </a:r>
          </a:p>
        </p:txBody>
      </p:sp>
      <p:pic>
        <p:nvPicPr>
          <p:cNvPr id="5" name="Picture 4">
            <a:extLst>
              <a:ext uri="{FF2B5EF4-FFF2-40B4-BE49-F238E27FC236}">
                <a16:creationId xmlns:a16="http://schemas.microsoft.com/office/drawing/2014/main" id="{D0465187-3886-4CB0-AF70-81BA76A8ADD1}"/>
              </a:ext>
            </a:extLst>
          </p:cNvPr>
          <p:cNvPicPr>
            <a:picLocks noChangeAspect="1"/>
          </p:cNvPicPr>
          <p:nvPr/>
        </p:nvPicPr>
        <p:blipFill>
          <a:blip r:embed="rId3"/>
          <a:stretch>
            <a:fillRect/>
          </a:stretch>
        </p:blipFill>
        <p:spPr>
          <a:xfrm>
            <a:off x="2341879" y="1900247"/>
            <a:ext cx="3013329" cy="3257653"/>
          </a:xfrm>
          <a:prstGeom prst="rect">
            <a:avLst/>
          </a:prstGeom>
        </p:spPr>
      </p:pic>
      <p:pic>
        <p:nvPicPr>
          <p:cNvPr id="6" name="Picture 5" descr="A picture containing toy&#10;&#10;Description automatically generated">
            <a:extLst>
              <a:ext uri="{FF2B5EF4-FFF2-40B4-BE49-F238E27FC236}">
                <a16:creationId xmlns:a16="http://schemas.microsoft.com/office/drawing/2014/main" id="{EED5402E-42CE-4C23-9B5C-6D3AE837750D}"/>
              </a:ext>
            </a:extLst>
          </p:cNvPr>
          <p:cNvPicPr>
            <a:picLocks noChangeAspect="1"/>
          </p:cNvPicPr>
          <p:nvPr/>
        </p:nvPicPr>
        <p:blipFill>
          <a:blip r:embed="rId4"/>
          <a:stretch>
            <a:fillRect/>
          </a:stretch>
        </p:blipFill>
        <p:spPr>
          <a:xfrm>
            <a:off x="5151906" y="3418441"/>
            <a:ext cx="842869" cy="1685738"/>
          </a:xfrm>
          <a:prstGeom prst="rect">
            <a:avLst/>
          </a:prstGeom>
        </p:spPr>
      </p:pic>
    </p:spTree>
    <p:extLst>
      <p:ext uri="{BB962C8B-B14F-4D97-AF65-F5344CB8AC3E}">
        <p14:creationId xmlns:p14="http://schemas.microsoft.com/office/powerpoint/2010/main" val="573508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6377A34-1B22-4E83-8E36-B81AA29B528A}"/>
              </a:ext>
            </a:extLst>
          </p:cNvPr>
          <p:cNvSpPr txBox="1"/>
          <p:nvPr/>
        </p:nvSpPr>
        <p:spPr>
          <a:xfrm>
            <a:off x="1447800" y="1536174"/>
            <a:ext cx="6248400" cy="3785652"/>
          </a:xfrm>
          <a:prstGeom prst="rect">
            <a:avLst/>
          </a:prstGeom>
          <a:noFill/>
        </p:spPr>
        <p:txBody>
          <a:bodyPr wrap="square">
            <a:spAutoFit/>
          </a:bodyPr>
          <a:lstStyle/>
          <a:p>
            <a:pPr fontAlgn="base"/>
            <a:r>
              <a:rPr lang="en-GB" sz="1600" b="1" u="sng" dirty="0">
                <a:effectLst/>
                <a:latin typeface="Arial" panose="020B0604020202020204" pitchFamily="34" charset="0"/>
                <a:ea typeface="Times New Roman" panose="02020603050405020304" pitchFamily="18" charset="0"/>
              </a:rPr>
              <a:t>Stay safe</a:t>
            </a:r>
            <a:r>
              <a:rPr lang="en-GB" sz="1600" b="1"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fontAlgn="base"/>
            <a:r>
              <a:rPr lang="en-GB" sz="16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2800" dirty="0">
              <a:effectLst/>
              <a:latin typeface="Times New Roman" panose="02020603050405020304" pitchFamily="18" charset="0"/>
              <a:ea typeface="Times New Roman" panose="02020603050405020304" pitchFamily="18" charset="0"/>
            </a:endParaRPr>
          </a:p>
          <a:p>
            <a:pPr fontAlgn="base"/>
            <a:r>
              <a:rPr lang="en-GB" sz="16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2800" dirty="0">
              <a:effectLst/>
              <a:latin typeface="Times New Roman" panose="02020603050405020304" pitchFamily="18" charset="0"/>
              <a:ea typeface="Times New Roman" panose="02020603050405020304" pitchFamily="18" charset="0"/>
            </a:endParaRPr>
          </a:p>
          <a:p>
            <a:pPr fontAlgn="base"/>
            <a:r>
              <a:rPr lang="en-US" sz="16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fontAlgn="base"/>
            <a:r>
              <a:rPr lang="en-GB" sz="16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16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16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78156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1ED5A-EB2F-4647-8795-CAF9F93552FF}"/>
              </a:ext>
            </a:extLst>
          </p:cNvPr>
          <p:cNvSpPr>
            <a:spLocks noGrp="1"/>
          </p:cNvSpPr>
          <p:nvPr>
            <p:ph type="title"/>
          </p:nvPr>
        </p:nvSpPr>
        <p:spPr>
          <a:xfrm>
            <a:off x="397499" y="1035191"/>
            <a:ext cx="7972739" cy="790434"/>
          </a:xfrm>
        </p:spPr>
        <p:txBody>
          <a:bodyPr/>
          <a:lstStyle/>
          <a:p>
            <a:r>
              <a:rPr lang="en-GB" b="1" dirty="0"/>
              <a:t>Deciduous trees</a:t>
            </a:r>
          </a:p>
        </p:txBody>
      </p:sp>
      <p:pic>
        <p:nvPicPr>
          <p:cNvPr id="14" name="Picture 13" descr="A close up of a flower&#10;&#10;Description automatically generated">
            <a:extLst>
              <a:ext uri="{FF2B5EF4-FFF2-40B4-BE49-F238E27FC236}">
                <a16:creationId xmlns:a16="http://schemas.microsoft.com/office/drawing/2014/main" id="{A4D51306-676D-4DBA-9E4F-E73CF821811C}"/>
              </a:ext>
            </a:extLst>
          </p:cNvPr>
          <p:cNvPicPr>
            <a:picLocks noChangeAspect="1"/>
          </p:cNvPicPr>
          <p:nvPr/>
        </p:nvPicPr>
        <p:blipFill>
          <a:blip r:embed="rId3"/>
          <a:stretch>
            <a:fillRect/>
          </a:stretch>
        </p:blipFill>
        <p:spPr>
          <a:xfrm>
            <a:off x="-562902" y="925560"/>
            <a:ext cx="5012981" cy="5018208"/>
          </a:xfrm>
          <a:prstGeom prst="rect">
            <a:avLst/>
          </a:prstGeom>
        </p:spPr>
      </p:pic>
      <p:sp>
        <p:nvSpPr>
          <p:cNvPr id="15" name="Content Placeholder 25">
            <a:extLst>
              <a:ext uri="{FF2B5EF4-FFF2-40B4-BE49-F238E27FC236}">
                <a16:creationId xmlns:a16="http://schemas.microsoft.com/office/drawing/2014/main" id="{B5D76168-BDB5-49BC-9533-9F6AE2156D8C}"/>
              </a:ext>
            </a:extLst>
          </p:cNvPr>
          <p:cNvSpPr txBox="1">
            <a:spLocks/>
          </p:cNvSpPr>
          <p:nvPr/>
        </p:nvSpPr>
        <p:spPr>
          <a:xfrm>
            <a:off x="3679113" y="3228592"/>
            <a:ext cx="5168657" cy="24102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Deciduous trees have leaves</a:t>
            </a:r>
          </a:p>
          <a:p>
            <a:r>
              <a:rPr lang="en-GB" sz="2400" dirty="0"/>
              <a:t>They grow new leaves every year</a:t>
            </a:r>
          </a:p>
          <a:p>
            <a:r>
              <a:rPr lang="en-GB" sz="2400" b="1" dirty="0"/>
              <a:t>We are going to keep a diary of how one tree changes over the year</a:t>
            </a:r>
          </a:p>
        </p:txBody>
      </p:sp>
      <p:pic>
        <p:nvPicPr>
          <p:cNvPr id="8" name="Picture 7" descr="A vase of flowers on a plant&#10;&#10;Description automatically generated">
            <a:extLst>
              <a:ext uri="{FF2B5EF4-FFF2-40B4-BE49-F238E27FC236}">
                <a16:creationId xmlns:a16="http://schemas.microsoft.com/office/drawing/2014/main" id="{6EE87C7C-3E48-442F-900F-40207E4B1D47}"/>
              </a:ext>
            </a:extLst>
          </p:cNvPr>
          <p:cNvPicPr>
            <a:picLocks noChangeAspect="1"/>
          </p:cNvPicPr>
          <p:nvPr/>
        </p:nvPicPr>
        <p:blipFill>
          <a:blip r:embed="rId4"/>
          <a:stretch>
            <a:fillRect/>
          </a:stretch>
        </p:blipFill>
        <p:spPr>
          <a:xfrm flipH="1">
            <a:off x="6256214" y="1664691"/>
            <a:ext cx="1417108" cy="1347961"/>
          </a:xfrm>
          <a:prstGeom prst="rect">
            <a:avLst/>
          </a:prstGeom>
        </p:spPr>
      </p:pic>
      <p:sp>
        <p:nvSpPr>
          <p:cNvPr id="25" name="Content Placeholder 25">
            <a:extLst>
              <a:ext uri="{FF2B5EF4-FFF2-40B4-BE49-F238E27FC236}">
                <a16:creationId xmlns:a16="http://schemas.microsoft.com/office/drawing/2014/main" id="{CB422A87-D94A-4306-BE71-12B7FD7B995B}"/>
              </a:ext>
            </a:extLst>
          </p:cNvPr>
          <p:cNvSpPr txBox="1">
            <a:spLocks/>
          </p:cNvSpPr>
          <p:nvPr/>
        </p:nvSpPr>
        <p:spPr>
          <a:xfrm>
            <a:off x="296230" y="5467387"/>
            <a:ext cx="3019994" cy="13479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i="1" dirty="0"/>
              <a:t>Deciduous tree</a:t>
            </a:r>
          </a:p>
        </p:txBody>
      </p:sp>
      <p:pic>
        <p:nvPicPr>
          <p:cNvPr id="6" name="Picture 5">
            <a:extLst>
              <a:ext uri="{FF2B5EF4-FFF2-40B4-BE49-F238E27FC236}">
                <a16:creationId xmlns:a16="http://schemas.microsoft.com/office/drawing/2014/main" id="{F1901AD7-7905-480D-A358-41322BE20FBF}"/>
              </a:ext>
            </a:extLst>
          </p:cNvPr>
          <p:cNvPicPr>
            <a:picLocks noChangeAspect="1"/>
          </p:cNvPicPr>
          <p:nvPr/>
        </p:nvPicPr>
        <p:blipFill>
          <a:blip r:embed="rId5"/>
          <a:stretch>
            <a:fillRect/>
          </a:stretch>
        </p:blipFill>
        <p:spPr>
          <a:xfrm>
            <a:off x="7673322" y="2307619"/>
            <a:ext cx="1470678" cy="1841946"/>
          </a:xfrm>
          <a:prstGeom prst="rect">
            <a:avLst/>
          </a:prstGeom>
        </p:spPr>
      </p:pic>
    </p:spTree>
    <p:extLst>
      <p:ext uri="{BB962C8B-B14F-4D97-AF65-F5344CB8AC3E}">
        <p14:creationId xmlns:p14="http://schemas.microsoft.com/office/powerpoint/2010/main" val="4061807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1ED5A-EB2F-4647-8795-CAF9F93552FF}"/>
              </a:ext>
            </a:extLst>
          </p:cNvPr>
          <p:cNvSpPr>
            <a:spLocks noGrp="1"/>
          </p:cNvSpPr>
          <p:nvPr>
            <p:ph type="title"/>
          </p:nvPr>
        </p:nvSpPr>
        <p:spPr>
          <a:xfrm>
            <a:off x="247104" y="1193592"/>
            <a:ext cx="8825272" cy="790434"/>
          </a:xfrm>
        </p:spPr>
        <p:txBody>
          <a:bodyPr>
            <a:noAutofit/>
          </a:bodyPr>
          <a:lstStyle/>
          <a:p>
            <a:r>
              <a:rPr lang="en-GB" sz="3600" b="1" dirty="0"/>
              <a:t>How deciduous trees change with the seasons</a:t>
            </a:r>
          </a:p>
        </p:txBody>
      </p:sp>
      <p:pic>
        <p:nvPicPr>
          <p:cNvPr id="18" name="Picture 17" descr="A close up of a flower&#10;&#10;Description automatically generated">
            <a:extLst>
              <a:ext uri="{FF2B5EF4-FFF2-40B4-BE49-F238E27FC236}">
                <a16:creationId xmlns:a16="http://schemas.microsoft.com/office/drawing/2014/main" id="{7B639D95-BEC4-4F40-A8FB-C17C70CEEB73}"/>
              </a:ext>
            </a:extLst>
          </p:cNvPr>
          <p:cNvPicPr>
            <a:picLocks noChangeAspect="1"/>
          </p:cNvPicPr>
          <p:nvPr/>
        </p:nvPicPr>
        <p:blipFill>
          <a:blip r:embed="rId3"/>
          <a:stretch>
            <a:fillRect/>
          </a:stretch>
        </p:blipFill>
        <p:spPr>
          <a:xfrm>
            <a:off x="6489874" y="2274945"/>
            <a:ext cx="2842701" cy="2845666"/>
          </a:xfrm>
          <a:prstGeom prst="rect">
            <a:avLst/>
          </a:prstGeom>
        </p:spPr>
      </p:pic>
      <p:pic>
        <p:nvPicPr>
          <p:cNvPr id="20" name="Picture 19" descr="A close up of a flower&#10;&#10;Description automatically generated">
            <a:extLst>
              <a:ext uri="{FF2B5EF4-FFF2-40B4-BE49-F238E27FC236}">
                <a16:creationId xmlns:a16="http://schemas.microsoft.com/office/drawing/2014/main" id="{9587FBE6-D8AF-49B6-961C-A8A439DDC85D}"/>
              </a:ext>
            </a:extLst>
          </p:cNvPr>
          <p:cNvPicPr>
            <a:picLocks noChangeAspect="1"/>
          </p:cNvPicPr>
          <p:nvPr/>
        </p:nvPicPr>
        <p:blipFill>
          <a:blip r:embed="rId4"/>
          <a:stretch>
            <a:fillRect/>
          </a:stretch>
        </p:blipFill>
        <p:spPr>
          <a:xfrm>
            <a:off x="-11387" y="2697761"/>
            <a:ext cx="2550870" cy="2553530"/>
          </a:xfrm>
          <a:prstGeom prst="rect">
            <a:avLst/>
          </a:prstGeom>
        </p:spPr>
      </p:pic>
      <p:pic>
        <p:nvPicPr>
          <p:cNvPr id="22" name="Picture 21" descr="A close up of a flower&#10;&#10;Description automatically generated">
            <a:extLst>
              <a:ext uri="{FF2B5EF4-FFF2-40B4-BE49-F238E27FC236}">
                <a16:creationId xmlns:a16="http://schemas.microsoft.com/office/drawing/2014/main" id="{9924A4F6-D9B4-42D5-9A01-81039AD099CC}"/>
              </a:ext>
            </a:extLst>
          </p:cNvPr>
          <p:cNvPicPr>
            <a:picLocks noChangeAspect="1"/>
          </p:cNvPicPr>
          <p:nvPr/>
        </p:nvPicPr>
        <p:blipFill>
          <a:blip r:embed="rId5"/>
          <a:stretch>
            <a:fillRect/>
          </a:stretch>
        </p:blipFill>
        <p:spPr>
          <a:xfrm>
            <a:off x="4370398" y="2519201"/>
            <a:ext cx="2601410" cy="2601410"/>
          </a:xfrm>
          <a:prstGeom prst="rect">
            <a:avLst/>
          </a:prstGeom>
        </p:spPr>
      </p:pic>
      <p:pic>
        <p:nvPicPr>
          <p:cNvPr id="24" name="Picture 23" descr="A picture containing rain&#10;&#10;Description automatically generated">
            <a:extLst>
              <a:ext uri="{FF2B5EF4-FFF2-40B4-BE49-F238E27FC236}">
                <a16:creationId xmlns:a16="http://schemas.microsoft.com/office/drawing/2014/main" id="{9A236B05-B2FD-44C2-BD11-10A1D86D2233}"/>
              </a:ext>
            </a:extLst>
          </p:cNvPr>
          <p:cNvPicPr>
            <a:picLocks noChangeAspect="1"/>
          </p:cNvPicPr>
          <p:nvPr/>
        </p:nvPicPr>
        <p:blipFill>
          <a:blip r:embed="rId6"/>
          <a:stretch>
            <a:fillRect/>
          </a:stretch>
        </p:blipFill>
        <p:spPr>
          <a:xfrm>
            <a:off x="2349380" y="2821552"/>
            <a:ext cx="2162666" cy="2158161"/>
          </a:xfrm>
          <a:prstGeom prst="rect">
            <a:avLst/>
          </a:prstGeom>
        </p:spPr>
      </p:pic>
      <p:sp>
        <p:nvSpPr>
          <p:cNvPr id="26" name="Content Placeholder 25">
            <a:extLst>
              <a:ext uri="{FF2B5EF4-FFF2-40B4-BE49-F238E27FC236}">
                <a16:creationId xmlns:a16="http://schemas.microsoft.com/office/drawing/2014/main" id="{E3409EC2-EB1B-4AF7-BE91-B705895BA04B}"/>
              </a:ext>
            </a:extLst>
          </p:cNvPr>
          <p:cNvSpPr>
            <a:spLocks noGrp="1"/>
          </p:cNvSpPr>
          <p:nvPr>
            <p:ph idx="1"/>
          </p:nvPr>
        </p:nvSpPr>
        <p:spPr>
          <a:xfrm>
            <a:off x="5313585" y="5266706"/>
            <a:ext cx="1658223" cy="939877"/>
          </a:xfrm>
        </p:spPr>
        <p:txBody>
          <a:bodyPr/>
          <a:lstStyle/>
          <a:p>
            <a:pPr marL="0" indent="0">
              <a:buNone/>
            </a:pPr>
            <a:r>
              <a:rPr lang="en-GB" dirty="0">
                <a:latin typeface="+mn-lt"/>
              </a:rPr>
              <a:t>spring</a:t>
            </a:r>
          </a:p>
        </p:txBody>
      </p:sp>
      <p:sp>
        <p:nvSpPr>
          <p:cNvPr id="27" name="Content Placeholder 25">
            <a:extLst>
              <a:ext uri="{FF2B5EF4-FFF2-40B4-BE49-F238E27FC236}">
                <a16:creationId xmlns:a16="http://schemas.microsoft.com/office/drawing/2014/main" id="{B046CC4B-00F9-49C0-B985-591B9B58AA1F}"/>
              </a:ext>
            </a:extLst>
          </p:cNvPr>
          <p:cNvSpPr txBox="1">
            <a:spLocks/>
          </p:cNvSpPr>
          <p:nvPr/>
        </p:nvSpPr>
        <p:spPr>
          <a:xfrm>
            <a:off x="7414153" y="5251289"/>
            <a:ext cx="1658223" cy="939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summer</a:t>
            </a:r>
          </a:p>
        </p:txBody>
      </p:sp>
      <p:sp>
        <p:nvSpPr>
          <p:cNvPr id="28" name="Content Placeholder 25">
            <a:extLst>
              <a:ext uri="{FF2B5EF4-FFF2-40B4-BE49-F238E27FC236}">
                <a16:creationId xmlns:a16="http://schemas.microsoft.com/office/drawing/2014/main" id="{F436A5C4-DDE9-401D-9725-D3E740E822DC}"/>
              </a:ext>
            </a:extLst>
          </p:cNvPr>
          <p:cNvSpPr txBox="1">
            <a:spLocks/>
          </p:cNvSpPr>
          <p:nvPr/>
        </p:nvSpPr>
        <p:spPr>
          <a:xfrm>
            <a:off x="776401" y="5266706"/>
            <a:ext cx="1658223" cy="939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autumn</a:t>
            </a:r>
          </a:p>
        </p:txBody>
      </p:sp>
      <p:sp>
        <p:nvSpPr>
          <p:cNvPr id="29" name="Content Placeholder 25">
            <a:extLst>
              <a:ext uri="{FF2B5EF4-FFF2-40B4-BE49-F238E27FC236}">
                <a16:creationId xmlns:a16="http://schemas.microsoft.com/office/drawing/2014/main" id="{E77CA2D2-9676-47DF-8FF4-C039FE28BF2C}"/>
              </a:ext>
            </a:extLst>
          </p:cNvPr>
          <p:cNvSpPr txBox="1">
            <a:spLocks/>
          </p:cNvSpPr>
          <p:nvPr/>
        </p:nvSpPr>
        <p:spPr>
          <a:xfrm>
            <a:off x="3066236" y="5251290"/>
            <a:ext cx="1658223" cy="939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winter</a:t>
            </a:r>
          </a:p>
        </p:txBody>
      </p:sp>
      <p:sp>
        <p:nvSpPr>
          <p:cNvPr id="30" name="Content Placeholder 25">
            <a:extLst>
              <a:ext uri="{FF2B5EF4-FFF2-40B4-BE49-F238E27FC236}">
                <a16:creationId xmlns:a16="http://schemas.microsoft.com/office/drawing/2014/main" id="{45B34025-32BF-49F2-91AF-7DA6AA67A107}"/>
              </a:ext>
            </a:extLst>
          </p:cNvPr>
          <p:cNvSpPr txBox="1">
            <a:spLocks/>
          </p:cNvSpPr>
          <p:nvPr/>
        </p:nvSpPr>
        <p:spPr>
          <a:xfrm>
            <a:off x="247104" y="2227822"/>
            <a:ext cx="8595098" cy="939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t>Deciduous trees grow a new set of leaves each year</a:t>
            </a:r>
          </a:p>
        </p:txBody>
      </p:sp>
    </p:spTree>
    <p:extLst>
      <p:ext uri="{BB962C8B-B14F-4D97-AF65-F5344CB8AC3E}">
        <p14:creationId xmlns:p14="http://schemas.microsoft.com/office/powerpoint/2010/main" val="1403215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07F4-DBD1-4119-89EE-51572597C512}"/>
              </a:ext>
            </a:extLst>
          </p:cNvPr>
          <p:cNvSpPr>
            <a:spLocks noGrp="1"/>
          </p:cNvSpPr>
          <p:nvPr>
            <p:ph type="title"/>
          </p:nvPr>
        </p:nvSpPr>
        <p:spPr>
          <a:xfrm>
            <a:off x="542611" y="903948"/>
            <a:ext cx="8267902" cy="790434"/>
          </a:xfrm>
        </p:spPr>
        <p:txBody>
          <a:bodyPr>
            <a:normAutofit/>
          </a:bodyPr>
          <a:lstStyle/>
          <a:p>
            <a:r>
              <a:rPr lang="en-GB" b="1" dirty="0"/>
              <a:t>Our Tree Diary</a:t>
            </a:r>
          </a:p>
        </p:txBody>
      </p:sp>
      <p:graphicFrame>
        <p:nvGraphicFramePr>
          <p:cNvPr id="4" name="Table 5">
            <a:extLst>
              <a:ext uri="{FF2B5EF4-FFF2-40B4-BE49-F238E27FC236}">
                <a16:creationId xmlns:a16="http://schemas.microsoft.com/office/drawing/2014/main" id="{6B7A9720-C759-493E-8ED5-E6B4B66F4E3C}"/>
              </a:ext>
            </a:extLst>
          </p:cNvPr>
          <p:cNvGraphicFramePr>
            <a:graphicFrameLocks noGrp="1"/>
          </p:cNvGraphicFramePr>
          <p:nvPr/>
        </p:nvGraphicFramePr>
        <p:xfrm>
          <a:off x="542610" y="1740439"/>
          <a:ext cx="8162477" cy="4248054"/>
        </p:xfrm>
        <a:graphic>
          <a:graphicData uri="http://schemas.openxmlformats.org/drawingml/2006/table">
            <a:tbl>
              <a:tblPr firstRow="1" bandRow="1">
                <a:tableStyleId>{5C22544A-7EE6-4342-B048-85BDC9FD1C3A}</a:tableStyleId>
              </a:tblPr>
              <a:tblGrid>
                <a:gridCol w="1265094">
                  <a:extLst>
                    <a:ext uri="{9D8B030D-6E8A-4147-A177-3AD203B41FA5}">
                      <a16:colId xmlns:a16="http://schemas.microsoft.com/office/drawing/2014/main" val="439060127"/>
                    </a:ext>
                  </a:extLst>
                </a:gridCol>
                <a:gridCol w="6897383">
                  <a:extLst>
                    <a:ext uri="{9D8B030D-6E8A-4147-A177-3AD203B41FA5}">
                      <a16:colId xmlns:a16="http://schemas.microsoft.com/office/drawing/2014/main" val="2974781010"/>
                    </a:ext>
                  </a:extLst>
                </a:gridCol>
              </a:tblGrid>
              <a:tr h="439980">
                <a:tc>
                  <a:txBody>
                    <a:bodyPr/>
                    <a:lstStyle/>
                    <a:p>
                      <a:r>
                        <a:rPr lang="en-GB" sz="2400" b="1" dirty="0">
                          <a:solidFill>
                            <a:schemeClr val="tx1"/>
                          </a:solidFill>
                        </a:rPr>
                        <a:t>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1027742"/>
                  </a:ext>
                </a:extLst>
              </a:tr>
              <a:tr h="439980">
                <a:tc>
                  <a:txBody>
                    <a:bodyPr/>
                    <a:lstStyle/>
                    <a:p>
                      <a:r>
                        <a:rPr lang="en-GB" sz="2400" b="1" dirty="0">
                          <a:solidFill>
                            <a:schemeClr val="tx1"/>
                          </a:solidFill>
                        </a:rPr>
                        <a:t>By: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9035667"/>
                  </a:ext>
                </a:extLst>
              </a:tr>
              <a:tr h="3333654">
                <a:tc gridSpan="2">
                  <a:txBody>
                    <a:bodyPr/>
                    <a:lstStyle/>
                    <a:p>
                      <a:r>
                        <a:rPr lang="en-GB" sz="2400" dirty="0">
                          <a:solidFill>
                            <a:schemeClr val="tx1"/>
                          </a:solidFill>
                        </a:rPr>
                        <a:t>What the Tree looks like: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0227932"/>
                  </a:ext>
                </a:extLst>
              </a:tr>
            </a:tbl>
          </a:graphicData>
        </a:graphic>
      </p:graphicFrame>
    </p:spTree>
    <p:extLst>
      <p:ext uri="{BB962C8B-B14F-4D97-AF65-F5344CB8AC3E}">
        <p14:creationId xmlns:p14="http://schemas.microsoft.com/office/powerpoint/2010/main" val="3787356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TotalTime>
  <Words>540</Words>
  <Application>Microsoft Office PowerPoint</Application>
  <PresentationFormat>On-screen Show (4:3)</PresentationFormat>
  <Paragraphs>41</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Segoe UI Emoji</vt:lpstr>
      <vt:lpstr>Symbol</vt:lpstr>
      <vt:lpstr>Times New Roman</vt:lpstr>
      <vt:lpstr>Office Theme</vt:lpstr>
      <vt:lpstr>PowerPoint Presentation</vt:lpstr>
      <vt:lpstr>PowerPoint Presentation</vt:lpstr>
      <vt:lpstr>Deciduous trees</vt:lpstr>
      <vt:lpstr>How deciduous trees change with the seasons</vt:lpstr>
      <vt:lpstr>Our Tree Diary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Dryads diary Presentation</dc:title>
  <dc:subject>keep a diary of how deciduous trees change</dc:subject>
  <dc:creator>Microsoft Office User</dc:creator>
  <cp:keywords>Dryads diary activity, KS1 plants, KS1 planet earth, KS2 world around, primary science resource, primary science activity, primary natural world lesson,</cp:keywords>
  <cp:lastModifiedBy>Holly Margerison-Smith</cp:lastModifiedBy>
  <cp:revision>18</cp:revision>
  <dcterms:created xsi:type="dcterms:W3CDTF">2017-06-28T15:11:57Z</dcterms:created>
  <dcterms:modified xsi:type="dcterms:W3CDTF">2023-05-22T11:11:46Z</dcterms:modified>
</cp:coreProperties>
</file>