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8" r:id="rId2"/>
    <p:sldId id="261" r:id="rId3"/>
    <p:sldId id="262"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70" d="100"/>
          <a:sy n="70" d="100"/>
        </p:scale>
        <p:origin x="7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06E22-24EE-4255-85BA-5260B3C7987F}" type="datetimeFigureOut">
              <a:rPr lang="en-GB" smtClean="0"/>
              <a:t>22/05/2023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CCB71-41FA-4798-AE79-CAB7062A0FBC}" type="slidenum">
              <a:rPr lang="en-GB" smtClean="0"/>
              <a:t>‹#›</a:t>
            </a:fld>
            <a:endParaRPr lang="en-GB"/>
          </a:p>
        </p:txBody>
      </p:sp>
    </p:spTree>
    <p:extLst>
      <p:ext uri="{BB962C8B-B14F-4D97-AF65-F5344CB8AC3E}">
        <p14:creationId xmlns:p14="http://schemas.microsoft.com/office/powerpoint/2010/main" val="150444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it is not possible for learners to go outside and pick their own leaves then the teacher could arrange this in advance and have a selection already picked and ready to use. Avoid leaves that have fully dried out as these will not work. Desks will need protecting from paint etc – e.g. through the use of old newspapers. The teacher should demonstrate how to make the prints and produce an example for learners. Encourage learners to be creative with the colours, leaves and patterns they produce. A visualiser or small digital camera would be useful when demonstrating the process to learners.</a:t>
            </a:r>
          </a:p>
        </p:txBody>
      </p:sp>
      <p:sp>
        <p:nvSpPr>
          <p:cNvPr id="4" name="Slide Number Placeholder 3"/>
          <p:cNvSpPr>
            <a:spLocks noGrp="1"/>
          </p:cNvSpPr>
          <p:nvPr>
            <p:ph type="sldNum" sz="quarter" idx="5"/>
          </p:nvPr>
        </p:nvSpPr>
        <p:spPr/>
        <p:txBody>
          <a:bodyPr/>
          <a:lstStyle/>
          <a:p>
            <a:fld id="{05750DD0-3ACC-44A0-8050-BD711B084C34}" type="slidenum">
              <a:rPr lang="en-GB" smtClean="0"/>
              <a:t>2</a:t>
            </a:fld>
            <a:endParaRPr lang="en-GB"/>
          </a:p>
        </p:txBody>
      </p:sp>
    </p:spTree>
    <p:extLst>
      <p:ext uri="{BB962C8B-B14F-4D97-AF65-F5344CB8AC3E}">
        <p14:creationId xmlns:p14="http://schemas.microsoft.com/office/powerpoint/2010/main" val="252934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could be used as an additional related activity to link into areas for the Science curriculum. This slide could be printed and used as a worksheet or learners could write their responses in their exercise books, using the slide shown on the board.</a:t>
            </a:r>
          </a:p>
        </p:txBody>
      </p:sp>
      <p:sp>
        <p:nvSpPr>
          <p:cNvPr id="4" name="Slide Number Placeholder 3"/>
          <p:cNvSpPr>
            <a:spLocks noGrp="1"/>
          </p:cNvSpPr>
          <p:nvPr>
            <p:ph type="sldNum" sz="quarter" idx="5"/>
          </p:nvPr>
        </p:nvSpPr>
        <p:spPr/>
        <p:txBody>
          <a:bodyPr/>
          <a:lstStyle/>
          <a:p>
            <a:fld id="{05750DD0-3ACC-44A0-8050-BD711B084C34}" type="slidenum">
              <a:rPr lang="en-GB" smtClean="0"/>
              <a:t>3</a:t>
            </a:fld>
            <a:endParaRPr lang="en-GB"/>
          </a:p>
        </p:txBody>
      </p:sp>
    </p:spTree>
    <p:extLst>
      <p:ext uri="{BB962C8B-B14F-4D97-AF65-F5344CB8AC3E}">
        <p14:creationId xmlns:p14="http://schemas.microsoft.com/office/powerpoint/2010/main" val="283680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Answers for the previous slide – students could peer and/or self assess their responses. </a:t>
            </a:r>
          </a:p>
        </p:txBody>
      </p:sp>
      <p:sp>
        <p:nvSpPr>
          <p:cNvPr id="4" name="Slide Number Placeholder 3"/>
          <p:cNvSpPr>
            <a:spLocks noGrp="1"/>
          </p:cNvSpPr>
          <p:nvPr>
            <p:ph type="sldNum" sz="quarter" idx="5"/>
          </p:nvPr>
        </p:nvSpPr>
        <p:spPr/>
        <p:txBody>
          <a:bodyPr/>
          <a:lstStyle/>
          <a:p>
            <a:fld id="{05750DD0-3ACC-44A0-8050-BD711B084C34}" type="slidenum">
              <a:rPr lang="en-GB" smtClean="0"/>
              <a:t>4</a:t>
            </a:fld>
            <a:endParaRPr lang="en-GB"/>
          </a:p>
        </p:txBody>
      </p:sp>
    </p:spTree>
    <p:extLst>
      <p:ext uri="{BB962C8B-B14F-4D97-AF65-F5344CB8AC3E}">
        <p14:creationId xmlns:p14="http://schemas.microsoft.com/office/powerpoint/2010/main" val="234871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E841A6-6825-436C-A245-764DA4B2A7E8}"/>
              </a:ext>
            </a:extLst>
          </p:cNvPr>
          <p:cNvSpPr txBox="1"/>
          <p:nvPr/>
        </p:nvSpPr>
        <p:spPr>
          <a:xfrm>
            <a:off x="669303" y="1149569"/>
            <a:ext cx="7767687" cy="830997"/>
          </a:xfrm>
          <a:prstGeom prst="rect">
            <a:avLst/>
          </a:prstGeom>
          <a:noFill/>
        </p:spPr>
        <p:txBody>
          <a:bodyPr wrap="square" rtlCol="0">
            <a:spAutoFit/>
          </a:bodyPr>
          <a:lstStyle/>
          <a:p>
            <a:pPr algn="ctr"/>
            <a:r>
              <a:rPr lang="en-GB" sz="4800" b="1" dirty="0">
                <a:latin typeface="Arial"/>
                <a:cs typeface="Arial"/>
              </a:rPr>
              <a:t>Make a leaf print</a:t>
            </a:r>
          </a:p>
        </p:txBody>
      </p:sp>
      <p:sp>
        <p:nvSpPr>
          <p:cNvPr id="3" name="TextBox 2">
            <a:extLst>
              <a:ext uri="{FF2B5EF4-FFF2-40B4-BE49-F238E27FC236}">
                <a16:creationId xmlns:a16="http://schemas.microsoft.com/office/drawing/2014/main" id="{E1471305-BED5-4837-B97F-E604ABF187B2}"/>
              </a:ext>
            </a:extLst>
          </p:cNvPr>
          <p:cNvSpPr txBox="1"/>
          <p:nvPr/>
        </p:nvSpPr>
        <p:spPr>
          <a:xfrm>
            <a:off x="1051334" y="5246766"/>
            <a:ext cx="7041332"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leaf prints and labelling the parts of a leaf</a:t>
            </a:r>
          </a:p>
        </p:txBody>
      </p:sp>
      <p:pic>
        <p:nvPicPr>
          <p:cNvPr id="4" name="Picture 2" descr="Sheet, Clipart, Leaves, Nature, Autumn Leaf">
            <a:extLst>
              <a:ext uri="{FF2B5EF4-FFF2-40B4-BE49-F238E27FC236}">
                <a16:creationId xmlns:a16="http://schemas.microsoft.com/office/drawing/2014/main" id="{772930D8-11F0-46E8-B78D-337616154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2322416"/>
            <a:ext cx="2960066" cy="2463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lipart, Leaves, Autumn Leaves, Nature, Trees, Red">
            <a:extLst>
              <a:ext uri="{FF2B5EF4-FFF2-40B4-BE49-F238E27FC236}">
                <a16:creationId xmlns:a16="http://schemas.microsoft.com/office/drawing/2014/main" id="{F5B46531-A3EB-4DC5-8309-0B2339FD9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012" y="2311500"/>
            <a:ext cx="3751868" cy="268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2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1" y="1035191"/>
            <a:ext cx="7972739" cy="790434"/>
          </a:xfrm>
        </p:spPr>
        <p:txBody>
          <a:bodyPr/>
          <a:lstStyle/>
          <a:p>
            <a:r>
              <a:rPr lang="en-GB" b="1" dirty="0"/>
              <a:t>Making leaf prints</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0" y="1825625"/>
            <a:ext cx="7886700" cy="4186238"/>
          </a:xfrm>
        </p:spPr>
        <p:txBody>
          <a:bodyPr>
            <a:normAutofit fontScale="92500" lnSpcReduction="10000"/>
          </a:bodyPr>
          <a:lstStyle/>
          <a:p>
            <a:r>
              <a:rPr lang="en-GB" b="1" dirty="0"/>
              <a:t>Select the leaves </a:t>
            </a:r>
            <a:r>
              <a:rPr lang="en-GB" dirty="0"/>
              <a:t>that you are going to use for your prints. Try to pick ones that look </a:t>
            </a:r>
            <a:r>
              <a:rPr lang="en-GB" b="1" dirty="0"/>
              <a:t>different</a:t>
            </a:r>
            <a:r>
              <a:rPr lang="en-GB" dirty="0"/>
              <a:t> or </a:t>
            </a:r>
            <a:r>
              <a:rPr lang="en-GB" b="1" dirty="0"/>
              <a:t>interesting!</a:t>
            </a:r>
          </a:p>
          <a:p>
            <a:r>
              <a:rPr lang="en-GB" b="1" dirty="0"/>
              <a:t>Paint the surface </a:t>
            </a:r>
            <a:r>
              <a:rPr lang="en-GB" dirty="0"/>
              <a:t>of the leaf with a </a:t>
            </a:r>
            <a:r>
              <a:rPr lang="en-GB" b="1" dirty="0"/>
              <a:t>colour</a:t>
            </a:r>
            <a:r>
              <a:rPr lang="en-GB" dirty="0"/>
              <a:t> that you like. You could use </a:t>
            </a:r>
            <a:r>
              <a:rPr lang="en-GB" b="1" dirty="0"/>
              <a:t>different colours </a:t>
            </a:r>
            <a:r>
              <a:rPr lang="en-GB" dirty="0"/>
              <a:t>for each leaf!</a:t>
            </a:r>
          </a:p>
          <a:p>
            <a:r>
              <a:rPr lang="en-GB" b="1" dirty="0"/>
              <a:t>Turn the leaf over </a:t>
            </a:r>
            <a:r>
              <a:rPr lang="en-GB" dirty="0"/>
              <a:t>and carefully </a:t>
            </a:r>
            <a:r>
              <a:rPr lang="en-GB" b="1" dirty="0"/>
              <a:t>press</a:t>
            </a:r>
            <a:r>
              <a:rPr lang="en-GB" dirty="0"/>
              <a:t> the </a:t>
            </a:r>
            <a:r>
              <a:rPr lang="en-GB" b="1" dirty="0"/>
              <a:t>painted side</a:t>
            </a:r>
            <a:r>
              <a:rPr lang="en-GB" dirty="0"/>
              <a:t> onto your piece of paper.</a:t>
            </a:r>
          </a:p>
          <a:p>
            <a:r>
              <a:rPr lang="en-GB" dirty="0"/>
              <a:t>Carefully </a:t>
            </a:r>
            <a:r>
              <a:rPr lang="en-GB" b="1" dirty="0"/>
              <a:t>lift the leaf </a:t>
            </a:r>
            <a:r>
              <a:rPr lang="en-GB" dirty="0"/>
              <a:t>off the paper. You will see the </a:t>
            </a:r>
            <a:r>
              <a:rPr lang="en-GB" b="1" dirty="0"/>
              <a:t>print</a:t>
            </a:r>
            <a:r>
              <a:rPr lang="en-GB" dirty="0"/>
              <a:t> underneath!</a:t>
            </a:r>
          </a:p>
          <a:p>
            <a:r>
              <a:rPr lang="en-GB" b="1" dirty="0"/>
              <a:t>Repeat</a:t>
            </a:r>
            <a:r>
              <a:rPr lang="en-GB" dirty="0"/>
              <a:t> using </a:t>
            </a:r>
            <a:r>
              <a:rPr lang="en-GB" b="1" dirty="0"/>
              <a:t>different leaves </a:t>
            </a:r>
            <a:r>
              <a:rPr lang="en-GB" dirty="0"/>
              <a:t>and </a:t>
            </a:r>
            <a:r>
              <a:rPr lang="en-GB" b="1" dirty="0"/>
              <a:t>colours!</a:t>
            </a:r>
          </a:p>
        </p:txBody>
      </p:sp>
    </p:spTree>
    <p:extLst>
      <p:ext uri="{BB962C8B-B14F-4D97-AF65-F5344CB8AC3E}">
        <p14:creationId xmlns:p14="http://schemas.microsoft.com/office/powerpoint/2010/main" val="296313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1" y="1035191"/>
            <a:ext cx="7972739" cy="790434"/>
          </a:xfrm>
        </p:spPr>
        <p:txBody>
          <a:bodyPr/>
          <a:lstStyle/>
          <a:p>
            <a:r>
              <a:rPr lang="en-GB" b="1" dirty="0"/>
              <a:t>Parts of the leaf</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0" y="1738365"/>
            <a:ext cx="7886700" cy="4438598"/>
          </a:xfrm>
        </p:spPr>
        <p:txBody>
          <a:bodyPr>
            <a:normAutofit/>
          </a:bodyPr>
          <a:lstStyle/>
          <a:p>
            <a:pPr marL="0" indent="0">
              <a:buNone/>
            </a:pPr>
            <a:r>
              <a:rPr lang="en-GB" sz="2000" dirty="0"/>
              <a:t>Label the </a:t>
            </a:r>
            <a:r>
              <a:rPr lang="en-GB" sz="2000" b="1" dirty="0"/>
              <a:t>parts of the leaf </a:t>
            </a:r>
            <a:r>
              <a:rPr lang="en-GB" sz="2000" dirty="0"/>
              <a:t>by filling in the </a:t>
            </a:r>
            <a:r>
              <a:rPr lang="en-GB" sz="2000" b="1" dirty="0"/>
              <a:t>missing letters:</a:t>
            </a:r>
          </a:p>
        </p:txBody>
      </p:sp>
      <p:pic>
        <p:nvPicPr>
          <p:cNvPr id="8" name="Picture 2" descr="Sheet, Clipart, Nature, Leaves, Autumn, Plant">
            <a:extLst>
              <a:ext uri="{FF2B5EF4-FFF2-40B4-BE49-F238E27FC236}">
                <a16:creationId xmlns:a16="http://schemas.microsoft.com/office/drawing/2014/main" id="{2F4B7943-DF22-4CC2-A268-2B0971251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81377">
            <a:off x="3622084" y="2582871"/>
            <a:ext cx="2020408" cy="30754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779747E-C253-4D53-AF6F-A33B39130273}"/>
              </a:ext>
            </a:extLst>
          </p:cNvPr>
          <p:cNvCxnSpPr>
            <a:cxnSpLocks/>
          </p:cNvCxnSpPr>
          <p:nvPr/>
        </p:nvCxnSpPr>
        <p:spPr>
          <a:xfrm flipH="1">
            <a:off x="4742822" y="5054321"/>
            <a:ext cx="2049864" cy="492369"/>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CFCED868-46AD-4367-B947-D9D317442CF1}"/>
              </a:ext>
            </a:extLst>
          </p:cNvPr>
          <p:cNvCxnSpPr>
            <a:cxnSpLocks/>
          </p:cNvCxnSpPr>
          <p:nvPr/>
        </p:nvCxnSpPr>
        <p:spPr>
          <a:xfrm flipH="1" flipV="1">
            <a:off x="4632288" y="2450069"/>
            <a:ext cx="2160398" cy="504147"/>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ADAA4FEB-FD54-40C5-A952-688E48963E22}"/>
              </a:ext>
            </a:extLst>
          </p:cNvPr>
          <p:cNvCxnSpPr>
            <a:cxnSpLocks/>
          </p:cNvCxnSpPr>
          <p:nvPr/>
        </p:nvCxnSpPr>
        <p:spPr>
          <a:xfrm>
            <a:off x="2407649" y="5054321"/>
            <a:ext cx="2094013" cy="211015"/>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0837082F-2EFE-4B09-8358-FFB1750849AA}"/>
              </a:ext>
            </a:extLst>
          </p:cNvPr>
          <p:cNvCxnSpPr>
            <a:cxnSpLocks/>
          </p:cNvCxnSpPr>
          <p:nvPr/>
        </p:nvCxnSpPr>
        <p:spPr>
          <a:xfrm flipH="1">
            <a:off x="4895461" y="3925731"/>
            <a:ext cx="1897225" cy="342283"/>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1620EE99-8460-43F9-BE56-17BDC3184375}"/>
              </a:ext>
            </a:extLst>
          </p:cNvPr>
          <p:cNvCxnSpPr>
            <a:cxnSpLocks/>
          </p:cNvCxnSpPr>
          <p:nvPr/>
        </p:nvCxnSpPr>
        <p:spPr>
          <a:xfrm>
            <a:off x="2206285" y="3208975"/>
            <a:ext cx="1885860" cy="398262"/>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44AD8699-139B-4FBA-841D-342B99E919B8}"/>
              </a:ext>
            </a:extLst>
          </p:cNvPr>
          <p:cNvSpPr txBox="1"/>
          <p:nvPr/>
        </p:nvSpPr>
        <p:spPr>
          <a:xfrm>
            <a:off x="6770445" y="2677759"/>
            <a:ext cx="1104279" cy="461665"/>
          </a:xfrm>
          <a:prstGeom prst="rect">
            <a:avLst/>
          </a:prstGeom>
          <a:noFill/>
        </p:spPr>
        <p:txBody>
          <a:bodyPr wrap="square" rtlCol="0">
            <a:spAutoFit/>
          </a:bodyPr>
          <a:lstStyle/>
          <a:p>
            <a:pPr algn="ctr"/>
            <a:r>
              <a:rPr lang="en-GB" sz="2400" b="1" dirty="0"/>
              <a:t>T_ _</a:t>
            </a:r>
          </a:p>
        </p:txBody>
      </p:sp>
      <p:sp>
        <p:nvSpPr>
          <p:cNvPr id="15" name="TextBox 14">
            <a:extLst>
              <a:ext uri="{FF2B5EF4-FFF2-40B4-BE49-F238E27FC236}">
                <a16:creationId xmlns:a16="http://schemas.microsoft.com/office/drawing/2014/main" id="{62C0829C-9645-4873-A9CA-BD8B002763B3}"/>
              </a:ext>
            </a:extLst>
          </p:cNvPr>
          <p:cNvSpPr txBox="1"/>
          <p:nvPr/>
        </p:nvSpPr>
        <p:spPr>
          <a:xfrm>
            <a:off x="6820604" y="3615888"/>
            <a:ext cx="1104279" cy="461665"/>
          </a:xfrm>
          <a:prstGeom prst="rect">
            <a:avLst/>
          </a:prstGeom>
          <a:noFill/>
        </p:spPr>
        <p:txBody>
          <a:bodyPr wrap="square" rtlCol="0">
            <a:spAutoFit/>
          </a:bodyPr>
          <a:lstStyle/>
          <a:p>
            <a:pPr algn="ctr"/>
            <a:r>
              <a:rPr lang="en-GB" sz="2400" b="1" dirty="0"/>
              <a:t>V_ _n</a:t>
            </a:r>
          </a:p>
        </p:txBody>
      </p:sp>
      <p:sp>
        <p:nvSpPr>
          <p:cNvPr id="16" name="TextBox 15">
            <a:extLst>
              <a:ext uri="{FF2B5EF4-FFF2-40B4-BE49-F238E27FC236}">
                <a16:creationId xmlns:a16="http://schemas.microsoft.com/office/drawing/2014/main" id="{E61667CC-8A1E-477E-8879-EAD83B178FF2}"/>
              </a:ext>
            </a:extLst>
          </p:cNvPr>
          <p:cNvSpPr txBox="1"/>
          <p:nvPr/>
        </p:nvSpPr>
        <p:spPr>
          <a:xfrm>
            <a:off x="6730757" y="4698857"/>
            <a:ext cx="1730625" cy="461665"/>
          </a:xfrm>
          <a:prstGeom prst="rect">
            <a:avLst/>
          </a:prstGeom>
          <a:noFill/>
        </p:spPr>
        <p:txBody>
          <a:bodyPr wrap="square" rtlCol="0">
            <a:spAutoFit/>
          </a:bodyPr>
          <a:lstStyle/>
          <a:p>
            <a:pPr algn="ctr"/>
            <a:r>
              <a:rPr lang="en-GB" sz="2400" b="1" dirty="0"/>
              <a:t>P _ _ </a:t>
            </a:r>
            <a:r>
              <a:rPr lang="en-GB" sz="2400" b="1" dirty="0" err="1"/>
              <a:t>io</a:t>
            </a:r>
            <a:r>
              <a:rPr lang="en-GB" sz="2400" b="1" dirty="0"/>
              <a:t> _e</a:t>
            </a:r>
          </a:p>
        </p:txBody>
      </p:sp>
      <p:sp>
        <p:nvSpPr>
          <p:cNvPr id="17" name="TextBox 16">
            <a:extLst>
              <a:ext uri="{FF2B5EF4-FFF2-40B4-BE49-F238E27FC236}">
                <a16:creationId xmlns:a16="http://schemas.microsoft.com/office/drawing/2014/main" id="{4FD65470-0B16-42FB-8716-A7E2DACBA2CA}"/>
              </a:ext>
            </a:extLst>
          </p:cNvPr>
          <p:cNvSpPr txBox="1"/>
          <p:nvPr/>
        </p:nvSpPr>
        <p:spPr>
          <a:xfrm>
            <a:off x="1093121" y="4740355"/>
            <a:ext cx="1378769" cy="461665"/>
          </a:xfrm>
          <a:prstGeom prst="rect">
            <a:avLst/>
          </a:prstGeom>
          <a:noFill/>
        </p:spPr>
        <p:txBody>
          <a:bodyPr wrap="square" rtlCol="0">
            <a:spAutoFit/>
          </a:bodyPr>
          <a:lstStyle/>
          <a:p>
            <a:pPr algn="ctr"/>
            <a:r>
              <a:rPr lang="en-GB" sz="2400" b="1" dirty="0"/>
              <a:t>_ a s _</a:t>
            </a:r>
          </a:p>
        </p:txBody>
      </p:sp>
      <p:cxnSp>
        <p:nvCxnSpPr>
          <p:cNvPr id="18" name="Straight Connector 17">
            <a:extLst>
              <a:ext uri="{FF2B5EF4-FFF2-40B4-BE49-F238E27FC236}">
                <a16:creationId xmlns:a16="http://schemas.microsoft.com/office/drawing/2014/main" id="{7CF4F2D5-6D18-4A4B-A753-9DD23CBC569B}"/>
              </a:ext>
            </a:extLst>
          </p:cNvPr>
          <p:cNvCxnSpPr>
            <a:cxnSpLocks/>
          </p:cNvCxnSpPr>
          <p:nvPr/>
        </p:nvCxnSpPr>
        <p:spPr>
          <a:xfrm>
            <a:off x="2110154" y="4120602"/>
            <a:ext cx="2490074" cy="147412"/>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45462A2D-FDCA-48E3-A2C7-7B52F86536E2}"/>
              </a:ext>
            </a:extLst>
          </p:cNvPr>
          <p:cNvSpPr txBox="1"/>
          <p:nvPr/>
        </p:nvSpPr>
        <p:spPr>
          <a:xfrm>
            <a:off x="622390" y="3806348"/>
            <a:ext cx="1378769" cy="461665"/>
          </a:xfrm>
          <a:prstGeom prst="rect">
            <a:avLst/>
          </a:prstGeom>
          <a:noFill/>
        </p:spPr>
        <p:txBody>
          <a:bodyPr wrap="square" rtlCol="0">
            <a:spAutoFit/>
          </a:bodyPr>
          <a:lstStyle/>
          <a:p>
            <a:pPr algn="ctr"/>
            <a:r>
              <a:rPr lang="en-GB" sz="2400" b="1" dirty="0"/>
              <a:t>Mi _ r _ b</a:t>
            </a:r>
          </a:p>
        </p:txBody>
      </p:sp>
      <p:sp>
        <p:nvSpPr>
          <p:cNvPr id="20" name="TextBox 19">
            <a:extLst>
              <a:ext uri="{FF2B5EF4-FFF2-40B4-BE49-F238E27FC236}">
                <a16:creationId xmlns:a16="http://schemas.microsoft.com/office/drawing/2014/main" id="{21F95970-0DBE-42E4-BDA2-9D03ED38482E}"/>
              </a:ext>
            </a:extLst>
          </p:cNvPr>
          <p:cNvSpPr txBox="1"/>
          <p:nvPr/>
        </p:nvSpPr>
        <p:spPr>
          <a:xfrm>
            <a:off x="856745" y="2857168"/>
            <a:ext cx="1378769" cy="461665"/>
          </a:xfrm>
          <a:prstGeom prst="rect">
            <a:avLst/>
          </a:prstGeom>
          <a:noFill/>
        </p:spPr>
        <p:txBody>
          <a:bodyPr wrap="square" rtlCol="0">
            <a:spAutoFit/>
          </a:bodyPr>
          <a:lstStyle/>
          <a:p>
            <a:pPr algn="ctr"/>
            <a:r>
              <a:rPr lang="en-GB" sz="2400" b="1" dirty="0"/>
              <a:t>B _ a _ e</a:t>
            </a:r>
          </a:p>
        </p:txBody>
      </p:sp>
    </p:spTree>
    <p:extLst>
      <p:ext uri="{BB962C8B-B14F-4D97-AF65-F5344CB8AC3E}">
        <p14:creationId xmlns:p14="http://schemas.microsoft.com/office/powerpoint/2010/main" val="266908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D5367CD-B220-425C-BD7B-DAF3611EF533}"/>
              </a:ext>
            </a:extLst>
          </p:cNvPr>
          <p:cNvSpPr>
            <a:spLocks noGrp="1"/>
          </p:cNvSpPr>
          <p:nvPr>
            <p:ph type="title"/>
          </p:nvPr>
        </p:nvSpPr>
        <p:spPr>
          <a:xfrm>
            <a:off x="542611" y="1035191"/>
            <a:ext cx="7972739" cy="790434"/>
          </a:xfrm>
        </p:spPr>
        <p:txBody>
          <a:bodyPr/>
          <a:lstStyle/>
          <a:p>
            <a:r>
              <a:rPr lang="en-GB" b="1" dirty="0"/>
              <a:t>Parts of the leaf - Answers</a:t>
            </a:r>
          </a:p>
        </p:txBody>
      </p:sp>
      <p:sp>
        <p:nvSpPr>
          <p:cNvPr id="7" name="Content Placeholder 2">
            <a:extLst>
              <a:ext uri="{FF2B5EF4-FFF2-40B4-BE49-F238E27FC236}">
                <a16:creationId xmlns:a16="http://schemas.microsoft.com/office/drawing/2014/main" id="{5891A65D-3714-41E7-8DA0-66321A203041}"/>
              </a:ext>
            </a:extLst>
          </p:cNvPr>
          <p:cNvSpPr>
            <a:spLocks noGrp="1"/>
          </p:cNvSpPr>
          <p:nvPr>
            <p:ph idx="1"/>
          </p:nvPr>
        </p:nvSpPr>
        <p:spPr>
          <a:xfrm>
            <a:off x="628650" y="1738365"/>
            <a:ext cx="7886700" cy="4438598"/>
          </a:xfrm>
        </p:spPr>
        <p:txBody>
          <a:bodyPr>
            <a:normAutofit/>
          </a:bodyPr>
          <a:lstStyle/>
          <a:p>
            <a:pPr marL="0" indent="0">
              <a:buNone/>
            </a:pPr>
            <a:r>
              <a:rPr lang="en-GB" sz="2000" dirty="0"/>
              <a:t>Label the </a:t>
            </a:r>
            <a:r>
              <a:rPr lang="en-GB" sz="2000" b="1" dirty="0"/>
              <a:t>parts of the leaf </a:t>
            </a:r>
            <a:r>
              <a:rPr lang="en-GB" sz="2000" dirty="0"/>
              <a:t>by filling in the </a:t>
            </a:r>
            <a:r>
              <a:rPr lang="en-GB" sz="2000" b="1" dirty="0"/>
              <a:t>missing letters:</a:t>
            </a:r>
          </a:p>
        </p:txBody>
      </p:sp>
      <p:pic>
        <p:nvPicPr>
          <p:cNvPr id="8" name="Picture 2" descr="Sheet, Clipart, Nature, Leaves, Autumn, Plant">
            <a:extLst>
              <a:ext uri="{FF2B5EF4-FFF2-40B4-BE49-F238E27FC236}">
                <a16:creationId xmlns:a16="http://schemas.microsoft.com/office/drawing/2014/main" id="{BC855709-0987-4ED9-83B2-194AF6039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81377">
            <a:off x="3622084" y="2582871"/>
            <a:ext cx="2020408" cy="30754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FA4D150-E872-4FC7-BF3B-39C3C20A11BB}"/>
              </a:ext>
            </a:extLst>
          </p:cNvPr>
          <p:cNvCxnSpPr>
            <a:cxnSpLocks/>
          </p:cNvCxnSpPr>
          <p:nvPr/>
        </p:nvCxnSpPr>
        <p:spPr>
          <a:xfrm flipH="1">
            <a:off x="4742822" y="5054321"/>
            <a:ext cx="2049864" cy="492369"/>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523E936-ABED-40BC-964C-E5D88F2EC784}"/>
              </a:ext>
            </a:extLst>
          </p:cNvPr>
          <p:cNvCxnSpPr>
            <a:cxnSpLocks/>
          </p:cNvCxnSpPr>
          <p:nvPr/>
        </p:nvCxnSpPr>
        <p:spPr>
          <a:xfrm flipH="1" flipV="1">
            <a:off x="4632288" y="2450069"/>
            <a:ext cx="2160398" cy="504147"/>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967F0E07-EE2C-4FBF-AB18-AD740EE46C99}"/>
              </a:ext>
            </a:extLst>
          </p:cNvPr>
          <p:cNvCxnSpPr>
            <a:cxnSpLocks/>
          </p:cNvCxnSpPr>
          <p:nvPr/>
        </p:nvCxnSpPr>
        <p:spPr>
          <a:xfrm>
            <a:off x="2407649" y="5054321"/>
            <a:ext cx="2094013" cy="211015"/>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72BD8AE0-F14C-42AB-B97D-AB6E47374DE8}"/>
              </a:ext>
            </a:extLst>
          </p:cNvPr>
          <p:cNvCxnSpPr>
            <a:cxnSpLocks/>
          </p:cNvCxnSpPr>
          <p:nvPr/>
        </p:nvCxnSpPr>
        <p:spPr>
          <a:xfrm flipH="1">
            <a:off x="4895461" y="3925731"/>
            <a:ext cx="1897225" cy="342283"/>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209C01B8-2D27-4E3F-9BD5-3D30CD52F612}"/>
              </a:ext>
            </a:extLst>
          </p:cNvPr>
          <p:cNvCxnSpPr>
            <a:cxnSpLocks/>
          </p:cNvCxnSpPr>
          <p:nvPr/>
        </p:nvCxnSpPr>
        <p:spPr>
          <a:xfrm>
            <a:off x="2206285" y="3208975"/>
            <a:ext cx="1885860" cy="398262"/>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17C9EAF0-9725-4F73-AA01-E3E706413A87}"/>
              </a:ext>
            </a:extLst>
          </p:cNvPr>
          <p:cNvSpPr txBox="1"/>
          <p:nvPr/>
        </p:nvSpPr>
        <p:spPr>
          <a:xfrm>
            <a:off x="6682232" y="2701463"/>
            <a:ext cx="1104279" cy="461665"/>
          </a:xfrm>
          <a:prstGeom prst="rect">
            <a:avLst/>
          </a:prstGeom>
          <a:noFill/>
        </p:spPr>
        <p:txBody>
          <a:bodyPr wrap="square" rtlCol="0">
            <a:spAutoFit/>
          </a:bodyPr>
          <a:lstStyle/>
          <a:p>
            <a:pPr algn="ctr"/>
            <a:r>
              <a:rPr lang="en-GB" sz="2400" b="1" dirty="0"/>
              <a:t>Tip</a:t>
            </a:r>
          </a:p>
        </p:txBody>
      </p:sp>
      <p:sp>
        <p:nvSpPr>
          <p:cNvPr id="15" name="TextBox 14">
            <a:extLst>
              <a:ext uri="{FF2B5EF4-FFF2-40B4-BE49-F238E27FC236}">
                <a16:creationId xmlns:a16="http://schemas.microsoft.com/office/drawing/2014/main" id="{F4DD5161-E86B-462A-8B7E-A7CF2F225D77}"/>
              </a:ext>
            </a:extLst>
          </p:cNvPr>
          <p:cNvSpPr txBox="1"/>
          <p:nvPr/>
        </p:nvSpPr>
        <p:spPr>
          <a:xfrm>
            <a:off x="6711277" y="3615888"/>
            <a:ext cx="1104279" cy="461665"/>
          </a:xfrm>
          <a:prstGeom prst="rect">
            <a:avLst/>
          </a:prstGeom>
          <a:noFill/>
        </p:spPr>
        <p:txBody>
          <a:bodyPr wrap="square" rtlCol="0">
            <a:spAutoFit/>
          </a:bodyPr>
          <a:lstStyle/>
          <a:p>
            <a:pPr algn="ctr"/>
            <a:r>
              <a:rPr lang="en-GB" sz="2400" b="1" dirty="0"/>
              <a:t>Vein</a:t>
            </a:r>
          </a:p>
        </p:txBody>
      </p:sp>
      <p:sp>
        <p:nvSpPr>
          <p:cNvPr id="16" name="TextBox 15">
            <a:extLst>
              <a:ext uri="{FF2B5EF4-FFF2-40B4-BE49-F238E27FC236}">
                <a16:creationId xmlns:a16="http://schemas.microsoft.com/office/drawing/2014/main" id="{5AB6324A-714B-42EB-9A12-282B54276C3A}"/>
              </a:ext>
            </a:extLst>
          </p:cNvPr>
          <p:cNvSpPr txBox="1"/>
          <p:nvPr/>
        </p:nvSpPr>
        <p:spPr>
          <a:xfrm>
            <a:off x="6717351" y="4761145"/>
            <a:ext cx="1378769" cy="461665"/>
          </a:xfrm>
          <a:prstGeom prst="rect">
            <a:avLst/>
          </a:prstGeom>
          <a:noFill/>
        </p:spPr>
        <p:txBody>
          <a:bodyPr wrap="square" rtlCol="0">
            <a:spAutoFit/>
          </a:bodyPr>
          <a:lstStyle/>
          <a:p>
            <a:pPr algn="ctr"/>
            <a:r>
              <a:rPr lang="en-GB" sz="2400" b="1" dirty="0"/>
              <a:t>Petiole</a:t>
            </a:r>
          </a:p>
        </p:txBody>
      </p:sp>
      <p:sp>
        <p:nvSpPr>
          <p:cNvPr id="17" name="TextBox 16">
            <a:extLst>
              <a:ext uri="{FF2B5EF4-FFF2-40B4-BE49-F238E27FC236}">
                <a16:creationId xmlns:a16="http://schemas.microsoft.com/office/drawing/2014/main" id="{B5CE5A95-1A82-4918-BA98-059D71A746CB}"/>
              </a:ext>
            </a:extLst>
          </p:cNvPr>
          <p:cNvSpPr txBox="1"/>
          <p:nvPr/>
        </p:nvSpPr>
        <p:spPr>
          <a:xfrm>
            <a:off x="1168456" y="4768008"/>
            <a:ext cx="1378769" cy="461665"/>
          </a:xfrm>
          <a:prstGeom prst="rect">
            <a:avLst/>
          </a:prstGeom>
          <a:noFill/>
        </p:spPr>
        <p:txBody>
          <a:bodyPr wrap="square" rtlCol="0">
            <a:spAutoFit/>
          </a:bodyPr>
          <a:lstStyle/>
          <a:p>
            <a:pPr algn="ctr"/>
            <a:r>
              <a:rPr lang="en-GB" sz="2400" b="1" dirty="0"/>
              <a:t>Base</a:t>
            </a:r>
          </a:p>
        </p:txBody>
      </p:sp>
      <p:cxnSp>
        <p:nvCxnSpPr>
          <p:cNvPr id="18" name="Straight Connector 17">
            <a:extLst>
              <a:ext uri="{FF2B5EF4-FFF2-40B4-BE49-F238E27FC236}">
                <a16:creationId xmlns:a16="http://schemas.microsoft.com/office/drawing/2014/main" id="{48D69DC1-CCFD-47C4-8B57-652414C58A90}"/>
              </a:ext>
            </a:extLst>
          </p:cNvPr>
          <p:cNvCxnSpPr>
            <a:cxnSpLocks/>
          </p:cNvCxnSpPr>
          <p:nvPr/>
        </p:nvCxnSpPr>
        <p:spPr>
          <a:xfrm>
            <a:off x="2110154" y="4120602"/>
            <a:ext cx="2490074" cy="147412"/>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FFBC2CE9-162D-4DD5-B91E-550ACCBB8EF1}"/>
              </a:ext>
            </a:extLst>
          </p:cNvPr>
          <p:cNvSpPr txBox="1"/>
          <p:nvPr/>
        </p:nvSpPr>
        <p:spPr>
          <a:xfrm>
            <a:off x="731385" y="3820720"/>
            <a:ext cx="1378769" cy="461665"/>
          </a:xfrm>
          <a:prstGeom prst="rect">
            <a:avLst/>
          </a:prstGeom>
          <a:noFill/>
        </p:spPr>
        <p:txBody>
          <a:bodyPr wrap="square" rtlCol="0">
            <a:spAutoFit/>
          </a:bodyPr>
          <a:lstStyle/>
          <a:p>
            <a:pPr algn="ctr"/>
            <a:r>
              <a:rPr lang="en-GB" sz="2400" b="1" dirty="0"/>
              <a:t>Midrib</a:t>
            </a:r>
          </a:p>
        </p:txBody>
      </p:sp>
      <p:sp>
        <p:nvSpPr>
          <p:cNvPr id="20" name="TextBox 19">
            <a:extLst>
              <a:ext uri="{FF2B5EF4-FFF2-40B4-BE49-F238E27FC236}">
                <a16:creationId xmlns:a16="http://schemas.microsoft.com/office/drawing/2014/main" id="{A32F71C2-235B-4E60-BF0B-E63557FA1384}"/>
              </a:ext>
            </a:extLst>
          </p:cNvPr>
          <p:cNvSpPr txBox="1"/>
          <p:nvPr/>
        </p:nvSpPr>
        <p:spPr>
          <a:xfrm>
            <a:off x="980333" y="2899238"/>
            <a:ext cx="1378769" cy="461665"/>
          </a:xfrm>
          <a:prstGeom prst="rect">
            <a:avLst/>
          </a:prstGeom>
          <a:noFill/>
        </p:spPr>
        <p:txBody>
          <a:bodyPr wrap="square" rtlCol="0">
            <a:spAutoFit/>
          </a:bodyPr>
          <a:lstStyle/>
          <a:p>
            <a:pPr algn="ctr"/>
            <a:r>
              <a:rPr lang="en-GB" sz="2400" b="1" dirty="0"/>
              <a:t>Blade</a:t>
            </a:r>
          </a:p>
        </p:txBody>
      </p:sp>
    </p:spTree>
    <p:extLst>
      <p:ext uri="{BB962C8B-B14F-4D97-AF65-F5344CB8AC3E}">
        <p14:creationId xmlns:p14="http://schemas.microsoft.com/office/powerpoint/2010/main" val="28793968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349</Words>
  <Application>Microsoft Office PowerPoint</Application>
  <PresentationFormat>On-screen Show (4:3)</PresentationFormat>
  <Paragraphs>30</Paragraphs>
  <Slides>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Making leaf prints</vt:lpstr>
      <vt:lpstr>Parts of the leaf</vt:lpstr>
      <vt:lpstr>Parts of the leaf -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Holly Margerison-Smith</cp:lastModifiedBy>
  <cp:revision>16</cp:revision>
  <dcterms:created xsi:type="dcterms:W3CDTF">2017-06-28T15:11:57Z</dcterms:created>
  <dcterms:modified xsi:type="dcterms:W3CDTF">2023-05-22T12:19:36Z</dcterms:modified>
</cp:coreProperties>
</file>