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70" r:id="rId3"/>
    <p:sldId id="263" r:id="rId4"/>
    <p:sldId id="268" r:id="rId5"/>
    <p:sldId id="26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54" d="100"/>
          <a:sy n="154" d="100"/>
        </p:scale>
        <p:origin x="4542"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4CFDB-7606-494E-9DA4-458A579442AC}" type="datetimeFigureOut">
              <a:rPr lang="en-GB" smtClean="0"/>
              <a:t>08/09/2022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6C178-CCA7-4BD0-8181-5F8483052A64}" type="slidenum">
              <a:rPr lang="en-GB" smtClean="0"/>
              <a:t>‹#›</a:t>
            </a:fld>
            <a:endParaRPr lang="en-GB"/>
          </a:p>
        </p:txBody>
      </p:sp>
    </p:spTree>
    <p:extLst>
      <p:ext uri="{BB962C8B-B14F-4D97-AF65-F5344CB8AC3E}">
        <p14:creationId xmlns:p14="http://schemas.microsoft.com/office/powerpoint/2010/main" val="319636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learners will be completing the activity outdoors, these slides could be shown in advance whilst still in the classroom, or printed to use as handouts whilst outside. If it is not possible to go outside, the learners could pretend to be trees and measure each other!</a:t>
            </a:r>
          </a:p>
        </p:txBody>
      </p:sp>
      <p:sp>
        <p:nvSpPr>
          <p:cNvPr id="4" name="Slide Number Placeholder 3"/>
          <p:cNvSpPr>
            <a:spLocks noGrp="1"/>
          </p:cNvSpPr>
          <p:nvPr>
            <p:ph type="sldNum" sz="quarter" idx="5"/>
          </p:nvPr>
        </p:nvSpPr>
        <p:spPr/>
        <p:txBody>
          <a:bodyPr/>
          <a:lstStyle/>
          <a:p>
            <a:fld id="{40B6DF85-9115-4BDE-B559-15CE0E0A4B38}" type="slidenum">
              <a:rPr lang="en-GB" smtClean="0"/>
              <a:t>1</a:t>
            </a:fld>
            <a:endParaRPr lang="en-GB"/>
          </a:p>
        </p:txBody>
      </p:sp>
    </p:spTree>
    <p:extLst>
      <p:ext uri="{BB962C8B-B14F-4D97-AF65-F5344CB8AC3E}">
        <p14:creationId xmlns:p14="http://schemas.microsoft.com/office/powerpoint/2010/main" val="154717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learners will be completing the activity outdoors, these slides could be shown in advance whilst still in the classroom, or printed to use as handouts whilst outside. If it is not possible to go outside, the learners could pretend to be trees and measure each other!</a:t>
            </a:r>
          </a:p>
        </p:txBody>
      </p:sp>
      <p:sp>
        <p:nvSpPr>
          <p:cNvPr id="4" name="Slide Number Placeholder 3"/>
          <p:cNvSpPr>
            <a:spLocks noGrp="1"/>
          </p:cNvSpPr>
          <p:nvPr>
            <p:ph type="sldNum" sz="quarter" idx="5"/>
          </p:nvPr>
        </p:nvSpPr>
        <p:spPr/>
        <p:txBody>
          <a:bodyPr/>
          <a:lstStyle/>
          <a:p>
            <a:fld id="{40B6DF85-9115-4BDE-B559-15CE0E0A4B38}" type="slidenum">
              <a:rPr lang="en-GB" smtClean="0"/>
              <a:t>2</a:t>
            </a:fld>
            <a:endParaRPr lang="en-GB"/>
          </a:p>
        </p:txBody>
      </p:sp>
    </p:spTree>
    <p:extLst>
      <p:ext uri="{BB962C8B-B14F-4D97-AF65-F5344CB8AC3E}">
        <p14:creationId xmlns:p14="http://schemas.microsoft.com/office/powerpoint/2010/main" val="42387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UK the girth of a tree is measured at a height 1.5 metres, or 1500 mm. This value varies slightly in different countries. </a:t>
            </a:r>
          </a:p>
          <a:p>
            <a:endParaRPr lang="en-GB" dirty="0"/>
          </a:p>
        </p:txBody>
      </p:sp>
      <p:sp>
        <p:nvSpPr>
          <p:cNvPr id="4" name="Slide Number Placeholder 3"/>
          <p:cNvSpPr>
            <a:spLocks noGrp="1"/>
          </p:cNvSpPr>
          <p:nvPr>
            <p:ph type="sldNum" sz="quarter" idx="5"/>
          </p:nvPr>
        </p:nvSpPr>
        <p:spPr/>
        <p:txBody>
          <a:bodyPr/>
          <a:lstStyle/>
          <a:p>
            <a:fld id="{40B6DF85-9115-4BDE-B559-15CE0E0A4B38}" type="slidenum">
              <a:rPr lang="en-GB" smtClean="0"/>
              <a:t>3</a:t>
            </a:fld>
            <a:endParaRPr lang="en-GB"/>
          </a:p>
        </p:txBody>
      </p:sp>
    </p:spTree>
    <p:extLst>
      <p:ext uri="{BB962C8B-B14F-4D97-AF65-F5344CB8AC3E}">
        <p14:creationId xmlns:p14="http://schemas.microsoft.com/office/powerpoint/2010/main" val="263875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may need two learners working as a pair, one holding the end of the tape in place, the other wrapping around and taking the reading. The measuring tape must be kept straight and level to give an accurate reading.  Teacher should demonstrate how to do this correctly in advance. The teacher </a:t>
            </a:r>
            <a:r>
              <a:rPr lang="en-GB"/>
              <a:t>could also discuss </a:t>
            </a:r>
            <a:r>
              <a:rPr lang="en-GB" dirty="0"/>
              <a:t>how the girth is basically the circumference of the trunk at the height of 1500 mm.</a:t>
            </a:r>
          </a:p>
        </p:txBody>
      </p:sp>
      <p:sp>
        <p:nvSpPr>
          <p:cNvPr id="4" name="Slide Number Placeholder 3"/>
          <p:cNvSpPr>
            <a:spLocks noGrp="1"/>
          </p:cNvSpPr>
          <p:nvPr>
            <p:ph type="sldNum" sz="quarter" idx="5"/>
          </p:nvPr>
        </p:nvSpPr>
        <p:spPr/>
        <p:txBody>
          <a:bodyPr/>
          <a:lstStyle/>
          <a:p>
            <a:fld id="{40B6DF85-9115-4BDE-B559-15CE0E0A4B38}" type="slidenum">
              <a:rPr lang="en-GB" smtClean="0"/>
              <a:t>4</a:t>
            </a:fld>
            <a:endParaRPr lang="en-GB"/>
          </a:p>
        </p:txBody>
      </p:sp>
    </p:spTree>
    <p:extLst>
      <p:ext uri="{BB962C8B-B14F-4D97-AF65-F5344CB8AC3E}">
        <p14:creationId xmlns:p14="http://schemas.microsoft.com/office/powerpoint/2010/main" val="382467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2-4 could be repeated for a number of different trees, with the results compared against each other. </a:t>
            </a:r>
          </a:p>
        </p:txBody>
      </p:sp>
      <p:sp>
        <p:nvSpPr>
          <p:cNvPr id="4" name="Slide Number Placeholder 3"/>
          <p:cNvSpPr>
            <a:spLocks noGrp="1"/>
          </p:cNvSpPr>
          <p:nvPr>
            <p:ph type="sldNum" sz="quarter" idx="5"/>
          </p:nvPr>
        </p:nvSpPr>
        <p:spPr/>
        <p:txBody>
          <a:bodyPr/>
          <a:lstStyle/>
          <a:p>
            <a:fld id="{40B6DF85-9115-4BDE-B559-15CE0E0A4B38}" type="slidenum">
              <a:rPr lang="en-GB" smtClean="0"/>
              <a:t>5</a:t>
            </a:fld>
            <a:endParaRPr lang="en-GB"/>
          </a:p>
        </p:txBody>
      </p:sp>
    </p:spTree>
    <p:extLst>
      <p:ext uri="{BB962C8B-B14F-4D97-AF65-F5344CB8AC3E}">
        <p14:creationId xmlns:p14="http://schemas.microsoft.com/office/powerpoint/2010/main" val="347759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274DF-28FF-4DC4-8907-27477B8ABEEF}"/>
              </a:ext>
            </a:extLst>
          </p:cNvPr>
          <p:cNvSpPr txBox="1"/>
          <p:nvPr/>
        </p:nvSpPr>
        <p:spPr>
          <a:xfrm>
            <a:off x="746398" y="1099806"/>
            <a:ext cx="7651204" cy="830997"/>
          </a:xfrm>
          <a:prstGeom prst="rect">
            <a:avLst/>
          </a:prstGeom>
          <a:noFill/>
        </p:spPr>
        <p:txBody>
          <a:bodyPr wrap="square" rtlCol="0">
            <a:spAutoFit/>
          </a:bodyPr>
          <a:lstStyle/>
          <a:p>
            <a:pPr algn="ctr"/>
            <a:r>
              <a:rPr lang="en-GB" sz="4800" b="1" dirty="0">
                <a:latin typeface="Arial"/>
                <a:cs typeface="Arial"/>
              </a:rPr>
              <a:t>Tree trunk circumference</a:t>
            </a:r>
          </a:p>
        </p:txBody>
      </p:sp>
      <p:sp>
        <p:nvSpPr>
          <p:cNvPr id="3" name="TextBox 2">
            <a:extLst>
              <a:ext uri="{FF2B5EF4-FFF2-40B4-BE49-F238E27FC236}">
                <a16:creationId xmlns:a16="http://schemas.microsoft.com/office/drawing/2014/main" id="{794E1560-F875-44A6-A3FF-F38929BE858F}"/>
              </a:ext>
            </a:extLst>
          </p:cNvPr>
          <p:cNvSpPr txBox="1"/>
          <p:nvPr/>
        </p:nvSpPr>
        <p:spPr>
          <a:xfrm>
            <a:off x="1517301" y="5106304"/>
            <a:ext cx="6217447"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Measuring the circumference of tree trunks and working out their age</a:t>
            </a:r>
          </a:p>
        </p:txBody>
      </p:sp>
      <p:pic>
        <p:nvPicPr>
          <p:cNvPr id="4" name="Picture 2" descr="Tree, Forest, Trunk, Nature, Leaves, Branches, Organic">
            <a:extLst>
              <a:ext uri="{FF2B5EF4-FFF2-40B4-BE49-F238E27FC236}">
                <a16:creationId xmlns:a16="http://schemas.microsoft.com/office/drawing/2014/main" id="{BA6C6F9A-1FD4-456A-B3ED-F586AD8CB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92" y="2175502"/>
            <a:ext cx="2530676" cy="27358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ee, Trunk, Nature, Environment, Chopped, Bark, Brown">
            <a:extLst>
              <a:ext uri="{FF2B5EF4-FFF2-40B4-BE49-F238E27FC236}">
                <a16:creationId xmlns:a16="http://schemas.microsoft.com/office/drawing/2014/main" id="{8B3FCCA8-908B-4BB2-9946-91154F09F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338" y="2331103"/>
            <a:ext cx="3318507" cy="258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F15E3C-E09A-4693-9188-1E393C93B148}"/>
              </a:ext>
            </a:extLst>
          </p:cNvPr>
          <p:cNvSpPr txBox="1"/>
          <p:nvPr/>
        </p:nvSpPr>
        <p:spPr>
          <a:xfrm>
            <a:off x="1447800" y="1536174"/>
            <a:ext cx="6248400" cy="3785652"/>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4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713A698-5CC5-4BA7-949C-CF1162C5B96B}"/>
              </a:ext>
            </a:extLst>
          </p:cNvPr>
          <p:cNvSpPr>
            <a:spLocks noGrp="1"/>
          </p:cNvSpPr>
          <p:nvPr>
            <p:ph type="title"/>
          </p:nvPr>
        </p:nvSpPr>
        <p:spPr>
          <a:xfrm>
            <a:off x="540163" y="1096475"/>
            <a:ext cx="8352628" cy="644314"/>
          </a:xfrm>
        </p:spPr>
        <p:txBody>
          <a:bodyPr>
            <a:normAutofit fontScale="90000"/>
          </a:bodyPr>
          <a:lstStyle/>
          <a:p>
            <a:r>
              <a:rPr lang="en-GB" b="1" dirty="0"/>
              <a:t>Measuring the girth of a tree 1</a:t>
            </a:r>
          </a:p>
        </p:txBody>
      </p:sp>
      <p:sp>
        <p:nvSpPr>
          <p:cNvPr id="21" name="Content Placeholder 2">
            <a:extLst>
              <a:ext uri="{FF2B5EF4-FFF2-40B4-BE49-F238E27FC236}">
                <a16:creationId xmlns:a16="http://schemas.microsoft.com/office/drawing/2014/main" id="{C3C4F0BB-7C00-41E6-8D1D-B722E702D58E}"/>
              </a:ext>
            </a:extLst>
          </p:cNvPr>
          <p:cNvSpPr>
            <a:spLocks noGrp="1"/>
          </p:cNvSpPr>
          <p:nvPr>
            <p:ph idx="1"/>
          </p:nvPr>
        </p:nvSpPr>
        <p:spPr>
          <a:xfrm>
            <a:off x="628651" y="1901039"/>
            <a:ext cx="5171584" cy="3986000"/>
          </a:xfrm>
        </p:spPr>
        <p:txBody>
          <a:bodyPr>
            <a:normAutofit/>
          </a:bodyPr>
          <a:lstStyle/>
          <a:p>
            <a:r>
              <a:rPr lang="en-GB" sz="3200" dirty="0"/>
              <a:t>Identify the </a:t>
            </a:r>
            <a:r>
              <a:rPr lang="en-GB" sz="3200" b="1" dirty="0"/>
              <a:t>tree </a:t>
            </a:r>
            <a:r>
              <a:rPr lang="en-GB" sz="3200" dirty="0"/>
              <a:t>that you are going to </a:t>
            </a:r>
            <a:r>
              <a:rPr lang="en-GB" sz="3200" b="1" dirty="0"/>
              <a:t>measure.</a:t>
            </a:r>
          </a:p>
          <a:p>
            <a:r>
              <a:rPr lang="en-GB" sz="3200" dirty="0"/>
              <a:t>Place the end of the </a:t>
            </a:r>
            <a:r>
              <a:rPr lang="en-GB" sz="3200" b="1" dirty="0"/>
              <a:t>measuring tape </a:t>
            </a:r>
            <a:r>
              <a:rPr lang="en-GB" sz="3200" dirty="0"/>
              <a:t>(0 mm) at the </a:t>
            </a:r>
            <a:r>
              <a:rPr lang="en-GB" sz="3200" b="1" dirty="0"/>
              <a:t>base</a:t>
            </a:r>
            <a:r>
              <a:rPr lang="en-GB" sz="3200" dirty="0"/>
              <a:t> of the </a:t>
            </a:r>
            <a:r>
              <a:rPr lang="en-GB" sz="3200" b="1" dirty="0"/>
              <a:t>trunk.</a:t>
            </a:r>
          </a:p>
          <a:p>
            <a:r>
              <a:rPr lang="en-GB" sz="3200" b="1" dirty="0"/>
              <a:t>Measure upwards </a:t>
            </a:r>
            <a:r>
              <a:rPr lang="en-GB" sz="3200" dirty="0"/>
              <a:t>to find the point where the trunk is roughly 1500 mm high.</a:t>
            </a:r>
          </a:p>
        </p:txBody>
      </p:sp>
      <p:grpSp>
        <p:nvGrpSpPr>
          <p:cNvPr id="6" name="Group 5">
            <a:extLst>
              <a:ext uri="{FF2B5EF4-FFF2-40B4-BE49-F238E27FC236}">
                <a16:creationId xmlns:a16="http://schemas.microsoft.com/office/drawing/2014/main" id="{E92DFB94-A5A1-4192-9A30-43F45B0949DD}"/>
              </a:ext>
            </a:extLst>
          </p:cNvPr>
          <p:cNvGrpSpPr/>
          <p:nvPr/>
        </p:nvGrpSpPr>
        <p:grpSpPr>
          <a:xfrm>
            <a:off x="7486396" y="3888712"/>
            <a:ext cx="1112429" cy="1593841"/>
            <a:chOff x="7983674" y="4139921"/>
            <a:chExt cx="1112429" cy="1411421"/>
          </a:xfrm>
        </p:grpSpPr>
        <p:grpSp>
          <p:nvGrpSpPr>
            <p:cNvPr id="39" name="Group 38">
              <a:extLst>
                <a:ext uri="{FF2B5EF4-FFF2-40B4-BE49-F238E27FC236}">
                  <a16:creationId xmlns:a16="http://schemas.microsoft.com/office/drawing/2014/main" id="{71126302-981A-4A32-B0DA-9BFF0D92CD0D}"/>
                </a:ext>
              </a:extLst>
            </p:cNvPr>
            <p:cNvGrpSpPr/>
            <p:nvPr/>
          </p:nvGrpSpPr>
          <p:grpSpPr>
            <a:xfrm>
              <a:off x="7983674" y="4139921"/>
              <a:ext cx="289642" cy="1411421"/>
              <a:chOff x="6033780" y="1830979"/>
              <a:chExt cx="331419" cy="3405358"/>
            </a:xfrm>
          </p:grpSpPr>
          <p:cxnSp>
            <p:nvCxnSpPr>
              <p:cNvPr id="42" name="Straight Connector 41">
                <a:extLst>
                  <a:ext uri="{FF2B5EF4-FFF2-40B4-BE49-F238E27FC236}">
                    <a16:creationId xmlns:a16="http://schemas.microsoft.com/office/drawing/2014/main" id="{59DCEB57-9D80-461B-B541-25D7E765339A}"/>
                  </a:ext>
                </a:extLst>
              </p:cNvPr>
              <p:cNvCxnSpPr>
                <a:cxnSpLocks/>
              </p:cNvCxnSpPr>
              <p:nvPr/>
            </p:nvCxnSpPr>
            <p:spPr>
              <a:xfrm rot="5400000">
                <a:off x="6196596" y="1668163"/>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037EF8F1-07CE-48A6-90BF-EC5366A91B4A}"/>
                  </a:ext>
                </a:extLst>
              </p:cNvPr>
              <p:cNvCxnSpPr>
                <a:cxnSpLocks/>
              </p:cNvCxnSpPr>
              <p:nvPr/>
            </p:nvCxnSpPr>
            <p:spPr>
              <a:xfrm flipH="1" flipV="1">
                <a:off x="6196596" y="1830979"/>
                <a:ext cx="5787" cy="3405358"/>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2F549663-F9BC-4329-B2CF-54A6937B74AF}"/>
                  </a:ext>
                </a:extLst>
              </p:cNvPr>
              <p:cNvCxnSpPr>
                <a:cxnSpLocks/>
              </p:cNvCxnSpPr>
              <p:nvPr/>
            </p:nvCxnSpPr>
            <p:spPr>
              <a:xfrm rot="5400000">
                <a:off x="6202383" y="5065536"/>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sp>
          <p:nvSpPr>
            <p:cNvPr id="41" name="TextBox 40">
              <a:extLst>
                <a:ext uri="{FF2B5EF4-FFF2-40B4-BE49-F238E27FC236}">
                  <a16:creationId xmlns:a16="http://schemas.microsoft.com/office/drawing/2014/main" id="{0B4F232D-C39D-4390-AFE5-41D5FE49E0C9}"/>
                </a:ext>
              </a:extLst>
            </p:cNvPr>
            <p:cNvSpPr txBox="1"/>
            <p:nvPr/>
          </p:nvSpPr>
          <p:spPr>
            <a:xfrm>
              <a:off x="8131024" y="4451169"/>
              <a:ext cx="965079" cy="830997"/>
            </a:xfrm>
            <a:prstGeom prst="rect">
              <a:avLst/>
            </a:prstGeom>
            <a:noFill/>
          </p:spPr>
          <p:txBody>
            <a:bodyPr wrap="square" rtlCol="0">
              <a:spAutoFit/>
            </a:bodyPr>
            <a:lstStyle/>
            <a:p>
              <a:pPr algn="ctr"/>
              <a:r>
                <a:rPr lang="en-GB" sz="2400" b="1" dirty="0"/>
                <a:t>1500 mm</a:t>
              </a:r>
            </a:p>
          </p:txBody>
        </p:sp>
      </p:grpSp>
      <p:pic>
        <p:nvPicPr>
          <p:cNvPr id="5" name="Graphic 4">
            <a:extLst>
              <a:ext uri="{FF2B5EF4-FFF2-40B4-BE49-F238E27FC236}">
                <a16:creationId xmlns:a16="http://schemas.microsoft.com/office/drawing/2014/main" id="{DCDCA568-C9F4-4197-9AE5-92633D58C56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3763" t="66791" r="41241"/>
          <a:stretch/>
        </p:blipFill>
        <p:spPr>
          <a:xfrm>
            <a:off x="5992320" y="2132493"/>
            <a:ext cx="2050291" cy="3392131"/>
          </a:xfrm>
          <a:prstGeom prst="rect">
            <a:avLst/>
          </a:prstGeom>
        </p:spPr>
      </p:pic>
      <p:pic>
        <p:nvPicPr>
          <p:cNvPr id="48" name="Picture 2" descr="Ruler, Measure, Measurement, Tool, Measuring, Equipment">
            <a:extLst>
              <a:ext uri="{FF2B5EF4-FFF2-40B4-BE49-F238E27FC236}">
                <a16:creationId xmlns:a16="http://schemas.microsoft.com/office/drawing/2014/main" id="{1EE13AC3-5341-48C6-8DC0-670C7C371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681639" y="3878668"/>
            <a:ext cx="507195" cy="16038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33ED950-64E2-4E7C-A43E-6ABA75BA35F3}"/>
              </a:ext>
            </a:extLst>
          </p:cNvPr>
          <p:cNvSpPr txBox="1"/>
          <p:nvPr/>
        </p:nvSpPr>
        <p:spPr>
          <a:xfrm>
            <a:off x="144477" y="5576859"/>
            <a:ext cx="4572000" cy="369332"/>
          </a:xfrm>
          <a:prstGeom prst="rect">
            <a:avLst/>
          </a:prstGeom>
          <a:noFill/>
        </p:spPr>
        <p:txBody>
          <a:bodyPr wrap="square">
            <a:spAutoFit/>
          </a:bodyPr>
          <a:lstStyle/>
          <a:p>
            <a:r>
              <a:rPr lang="en-GB" sz="18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257341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713A698-5CC5-4BA7-949C-CF1162C5B96B}"/>
              </a:ext>
            </a:extLst>
          </p:cNvPr>
          <p:cNvSpPr>
            <a:spLocks noGrp="1"/>
          </p:cNvSpPr>
          <p:nvPr>
            <p:ph type="title"/>
          </p:nvPr>
        </p:nvSpPr>
        <p:spPr>
          <a:xfrm>
            <a:off x="540163" y="1096475"/>
            <a:ext cx="8352628" cy="644314"/>
          </a:xfrm>
        </p:spPr>
        <p:txBody>
          <a:bodyPr>
            <a:normAutofit fontScale="90000"/>
          </a:bodyPr>
          <a:lstStyle/>
          <a:p>
            <a:r>
              <a:rPr lang="en-GB" b="1" dirty="0"/>
              <a:t>Measuring the girth of a tree 2</a:t>
            </a:r>
          </a:p>
        </p:txBody>
      </p:sp>
      <p:sp>
        <p:nvSpPr>
          <p:cNvPr id="21" name="Content Placeholder 2">
            <a:extLst>
              <a:ext uri="{FF2B5EF4-FFF2-40B4-BE49-F238E27FC236}">
                <a16:creationId xmlns:a16="http://schemas.microsoft.com/office/drawing/2014/main" id="{C3C4F0BB-7C00-41E6-8D1D-B722E702D58E}"/>
              </a:ext>
            </a:extLst>
          </p:cNvPr>
          <p:cNvSpPr>
            <a:spLocks noGrp="1"/>
          </p:cNvSpPr>
          <p:nvPr>
            <p:ph idx="1"/>
          </p:nvPr>
        </p:nvSpPr>
        <p:spPr>
          <a:xfrm>
            <a:off x="628651" y="1901038"/>
            <a:ext cx="4626776" cy="4117853"/>
          </a:xfrm>
        </p:spPr>
        <p:txBody>
          <a:bodyPr>
            <a:normAutofit fontScale="77500" lnSpcReduction="20000"/>
          </a:bodyPr>
          <a:lstStyle/>
          <a:p>
            <a:pPr marL="0" indent="0">
              <a:buNone/>
            </a:pPr>
            <a:r>
              <a:rPr lang="en-GB" sz="3200" dirty="0"/>
              <a:t>At the point where the trunk is roughly </a:t>
            </a:r>
            <a:r>
              <a:rPr lang="en-GB" sz="3200" b="1" dirty="0"/>
              <a:t>1500 mm high</a:t>
            </a:r>
            <a:r>
              <a:rPr lang="en-GB" sz="3200" dirty="0"/>
              <a:t>:</a:t>
            </a:r>
          </a:p>
          <a:p>
            <a:r>
              <a:rPr lang="en-GB" sz="3200" dirty="0"/>
              <a:t>Place the end of the </a:t>
            </a:r>
            <a:r>
              <a:rPr lang="en-GB" sz="3200" b="1" dirty="0"/>
              <a:t>measuring tape </a:t>
            </a:r>
            <a:r>
              <a:rPr lang="en-GB" sz="3200" dirty="0"/>
              <a:t>(0 mm) at any point on the </a:t>
            </a:r>
            <a:r>
              <a:rPr lang="en-GB" sz="3200" b="1" dirty="0"/>
              <a:t>trunk.</a:t>
            </a:r>
          </a:p>
          <a:p>
            <a:r>
              <a:rPr lang="en-GB" sz="3200" b="1" dirty="0"/>
              <a:t>Wrap</a:t>
            </a:r>
            <a:r>
              <a:rPr lang="en-GB" sz="3200" dirty="0"/>
              <a:t> the measuring tape </a:t>
            </a:r>
            <a:r>
              <a:rPr lang="en-GB" sz="3200" b="1" dirty="0"/>
              <a:t>around the trunk</a:t>
            </a:r>
            <a:r>
              <a:rPr lang="en-GB" sz="3200" dirty="0"/>
              <a:t>, holding the end in place.</a:t>
            </a:r>
          </a:p>
          <a:p>
            <a:r>
              <a:rPr lang="en-GB" sz="3200" dirty="0"/>
              <a:t>At the point where the </a:t>
            </a:r>
            <a:r>
              <a:rPr lang="en-GB" sz="3200" b="1" dirty="0"/>
              <a:t>tape meets the end</a:t>
            </a:r>
            <a:r>
              <a:rPr lang="en-GB" sz="3200" dirty="0"/>
              <a:t> again, read the </a:t>
            </a:r>
            <a:r>
              <a:rPr lang="en-GB" sz="3200" b="1" dirty="0"/>
              <a:t>measurement in mm. </a:t>
            </a:r>
            <a:r>
              <a:rPr lang="en-GB" sz="3200" dirty="0"/>
              <a:t>This is the </a:t>
            </a:r>
            <a:r>
              <a:rPr lang="en-GB" sz="3200" b="1" dirty="0"/>
              <a:t>circumference </a:t>
            </a:r>
            <a:r>
              <a:rPr lang="en-GB" sz="3200" dirty="0"/>
              <a:t>of the tree. </a:t>
            </a:r>
          </a:p>
        </p:txBody>
      </p:sp>
      <p:grpSp>
        <p:nvGrpSpPr>
          <p:cNvPr id="39" name="Group 38">
            <a:extLst>
              <a:ext uri="{FF2B5EF4-FFF2-40B4-BE49-F238E27FC236}">
                <a16:creationId xmlns:a16="http://schemas.microsoft.com/office/drawing/2014/main" id="{71126302-981A-4A32-B0DA-9BFF0D92CD0D}"/>
              </a:ext>
            </a:extLst>
          </p:cNvPr>
          <p:cNvGrpSpPr/>
          <p:nvPr/>
        </p:nvGrpSpPr>
        <p:grpSpPr>
          <a:xfrm>
            <a:off x="7949075" y="2662814"/>
            <a:ext cx="362715" cy="3002750"/>
            <a:chOff x="6033780" y="1830979"/>
            <a:chExt cx="331419" cy="3405358"/>
          </a:xfrm>
        </p:grpSpPr>
        <p:cxnSp>
          <p:nvCxnSpPr>
            <p:cNvPr id="42" name="Straight Connector 41">
              <a:extLst>
                <a:ext uri="{FF2B5EF4-FFF2-40B4-BE49-F238E27FC236}">
                  <a16:creationId xmlns:a16="http://schemas.microsoft.com/office/drawing/2014/main" id="{59DCEB57-9D80-461B-B541-25D7E765339A}"/>
                </a:ext>
              </a:extLst>
            </p:cNvPr>
            <p:cNvCxnSpPr>
              <a:cxnSpLocks/>
            </p:cNvCxnSpPr>
            <p:nvPr/>
          </p:nvCxnSpPr>
          <p:spPr>
            <a:xfrm rot="5400000">
              <a:off x="6196596" y="1668163"/>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037EF8F1-07CE-48A6-90BF-EC5366A91B4A}"/>
                </a:ext>
              </a:extLst>
            </p:cNvPr>
            <p:cNvCxnSpPr>
              <a:cxnSpLocks/>
            </p:cNvCxnSpPr>
            <p:nvPr/>
          </p:nvCxnSpPr>
          <p:spPr>
            <a:xfrm flipH="1" flipV="1">
              <a:off x="6196596" y="1830979"/>
              <a:ext cx="5787" cy="3405358"/>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2F549663-F9BC-4329-B2CF-54A6937B74AF}"/>
                </a:ext>
              </a:extLst>
            </p:cNvPr>
            <p:cNvCxnSpPr>
              <a:cxnSpLocks/>
            </p:cNvCxnSpPr>
            <p:nvPr/>
          </p:nvCxnSpPr>
          <p:spPr>
            <a:xfrm rot="5400000">
              <a:off x="6202383" y="5065536"/>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sp>
        <p:nvSpPr>
          <p:cNvPr id="41" name="TextBox 40">
            <a:extLst>
              <a:ext uri="{FF2B5EF4-FFF2-40B4-BE49-F238E27FC236}">
                <a16:creationId xmlns:a16="http://schemas.microsoft.com/office/drawing/2014/main" id="{0B4F232D-C39D-4390-AFE5-41D5FE49E0C9}"/>
              </a:ext>
            </a:extLst>
          </p:cNvPr>
          <p:cNvSpPr txBox="1"/>
          <p:nvPr/>
        </p:nvSpPr>
        <p:spPr>
          <a:xfrm>
            <a:off x="8221074" y="3641329"/>
            <a:ext cx="807886" cy="830997"/>
          </a:xfrm>
          <a:prstGeom prst="rect">
            <a:avLst/>
          </a:prstGeom>
          <a:noFill/>
        </p:spPr>
        <p:txBody>
          <a:bodyPr wrap="square" rtlCol="0">
            <a:spAutoFit/>
          </a:bodyPr>
          <a:lstStyle/>
          <a:p>
            <a:pPr algn="ctr"/>
            <a:r>
              <a:rPr lang="en-GB" sz="2400" b="1" dirty="0"/>
              <a:t>1500 mm</a:t>
            </a:r>
          </a:p>
        </p:txBody>
      </p:sp>
      <p:pic>
        <p:nvPicPr>
          <p:cNvPr id="5" name="Graphic 4">
            <a:extLst>
              <a:ext uri="{FF2B5EF4-FFF2-40B4-BE49-F238E27FC236}">
                <a16:creationId xmlns:a16="http://schemas.microsoft.com/office/drawing/2014/main" id="{DCDCA568-C9F4-4197-9AE5-92633D58C56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3540" t="80522" r="41464"/>
          <a:stretch/>
        </p:blipFill>
        <p:spPr>
          <a:xfrm>
            <a:off x="5354869" y="2455132"/>
            <a:ext cx="3588162" cy="3216773"/>
          </a:xfrm>
          <a:prstGeom prst="rect">
            <a:avLst/>
          </a:prstGeom>
        </p:spPr>
      </p:pic>
      <p:sp>
        <p:nvSpPr>
          <p:cNvPr id="15" name="TextBox 14">
            <a:extLst>
              <a:ext uri="{FF2B5EF4-FFF2-40B4-BE49-F238E27FC236}">
                <a16:creationId xmlns:a16="http://schemas.microsoft.com/office/drawing/2014/main" id="{537D3EFB-A5B7-49BC-92C2-DF10C39A595F}"/>
              </a:ext>
            </a:extLst>
          </p:cNvPr>
          <p:cNvSpPr txBox="1"/>
          <p:nvPr/>
        </p:nvSpPr>
        <p:spPr>
          <a:xfrm>
            <a:off x="5354869" y="1692606"/>
            <a:ext cx="2772397" cy="461665"/>
          </a:xfrm>
          <a:prstGeom prst="rect">
            <a:avLst/>
          </a:prstGeom>
          <a:noFill/>
        </p:spPr>
        <p:txBody>
          <a:bodyPr wrap="square" rtlCol="0">
            <a:spAutoFit/>
          </a:bodyPr>
          <a:lstStyle/>
          <a:p>
            <a:pPr algn="ctr"/>
            <a:r>
              <a:rPr lang="en-GB" sz="2400" b="1" dirty="0"/>
              <a:t>Girth measurement</a:t>
            </a:r>
          </a:p>
        </p:txBody>
      </p:sp>
      <p:pic>
        <p:nvPicPr>
          <p:cNvPr id="3074" name="Picture 2" descr="Ruler, Measure, Measurement, Tool, Measuring, Equipment">
            <a:extLst>
              <a:ext uri="{FF2B5EF4-FFF2-40B4-BE49-F238E27FC236}">
                <a16:creationId xmlns:a16="http://schemas.microsoft.com/office/drawing/2014/main" id="{B602E86E-2952-4638-85AF-B9541B955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849393" y="2192188"/>
            <a:ext cx="531670" cy="86232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8AF0D278-CDE5-4640-B390-45658B5C0BD5}"/>
              </a:ext>
            </a:extLst>
          </p:cNvPr>
          <p:cNvCxnSpPr>
            <a:cxnSpLocks/>
          </p:cNvCxnSpPr>
          <p:nvPr/>
        </p:nvCxnSpPr>
        <p:spPr>
          <a:xfrm>
            <a:off x="6451042" y="2140478"/>
            <a:ext cx="522514" cy="2796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7102C34-4777-4E43-8A15-257861369D45}"/>
              </a:ext>
            </a:extLst>
          </p:cNvPr>
          <p:cNvSpPr txBox="1"/>
          <p:nvPr/>
        </p:nvSpPr>
        <p:spPr>
          <a:xfrm>
            <a:off x="30027" y="5632173"/>
            <a:ext cx="4593100" cy="369332"/>
          </a:xfrm>
          <a:prstGeom prst="rect">
            <a:avLst/>
          </a:prstGeom>
          <a:noFill/>
        </p:spPr>
        <p:txBody>
          <a:bodyPr wrap="square">
            <a:spAutoFit/>
          </a:bodyPr>
          <a:lstStyle/>
          <a:p>
            <a:r>
              <a:rPr lang="en-GB" sz="18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23069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713A698-5CC5-4BA7-949C-CF1162C5B96B}"/>
              </a:ext>
            </a:extLst>
          </p:cNvPr>
          <p:cNvSpPr>
            <a:spLocks noGrp="1"/>
          </p:cNvSpPr>
          <p:nvPr>
            <p:ph type="title"/>
          </p:nvPr>
        </p:nvSpPr>
        <p:spPr>
          <a:xfrm>
            <a:off x="540163" y="1096475"/>
            <a:ext cx="8352628" cy="644314"/>
          </a:xfrm>
        </p:spPr>
        <p:txBody>
          <a:bodyPr>
            <a:normAutofit fontScale="90000"/>
          </a:bodyPr>
          <a:lstStyle/>
          <a:p>
            <a:r>
              <a:rPr lang="en-GB" b="1" dirty="0"/>
              <a:t>Working out the age of the tree</a:t>
            </a:r>
          </a:p>
        </p:txBody>
      </p:sp>
      <p:sp>
        <p:nvSpPr>
          <p:cNvPr id="21" name="Content Placeholder 2">
            <a:extLst>
              <a:ext uri="{FF2B5EF4-FFF2-40B4-BE49-F238E27FC236}">
                <a16:creationId xmlns:a16="http://schemas.microsoft.com/office/drawing/2014/main" id="{C3C4F0BB-7C00-41E6-8D1D-B722E702D58E}"/>
              </a:ext>
            </a:extLst>
          </p:cNvPr>
          <p:cNvSpPr>
            <a:spLocks noGrp="1"/>
          </p:cNvSpPr>
          <p:nvPr>
            <p:ph idx="1"/>
          </p:nvPr>
        </p:nvSpPr>
        <p:spPr>
          <a:xfrm>
            <a:off x="628651" y="1901038"/>
            <a:ext cx="4626776" cy="4117853"/>
          </a:xfrm>
        </p:spPr>
        <p:txBody>
          <a:bodyPr>
            <a:normAutofit lnSpcReduction="10000"/>
          </a:bodyPr>
          <a:lstStyle/>
          <a:p>
            <a:r>
              <a:rPr lang="en-GB" sz="3200" dirty="0"/>
              <a:t>Write down the </a:t>
            </a:r>
            <a:r>
              <a:rPr lang="en-GB" sz="3200" b="1" dirty="0"/>
              <a:t>measurement of the circumference </a:t>
            </a:r>
            <a:r>
              <a:rPr lang="en-GB" sz="3200" dirty="0"/>
              <a:t>in </a:t>
            </a:r>
            <a:r>
              <a:rPr lang="en-GB" sz="3200" b="1" dirty="0"/>
              <a:t>mm.</a:t>
            </a:r>
          </a:p>
          <a:p>
            <a:r>
              <a:rPr lang="en-GB" sz="3200" dirty="0"/>
              <a:t>Every </a:t>
            </a:r>
            <a:r>
              <a:rPr lang="en-GB" sz="3200" b="1" dirty="0"/>
              <a:t>25 mm </a:t>
            </a:r>
            <a:r>
              <a:rPr lang="en-GB" sz="3200" dirty="0"/>
              <a:t>is </a:t>
            </a:r>
            <a:r>
              <a:rPr lang="en-GB" sz="3200" b="1" dirty="0"/>
              <a:t>one year’s</a:t>
            </a:r>
            <a:r>
              <a:rPr lang="en-GB" sz="3200" dirty="0"/>
              <a:t> growth.</a:t>
            </a:r>
          </a:p>
          <a:p>
            <a:r>
              <a:rPr lang="en-GB" sz="3200" dirty="0"/>
              <a:t>So, </a:t>
            </a:r>
            <a:r>
              <a:rPr lang="en-GB" sz="3200" b="1" dirty="0"/>
              <a:t>divide</a:t>
            </a:r>
            <a:r>
              <a:rPr lang="en-GB" sz="3200" dirty="0"/>
              <a:t> your </a:t>
            </a:r>
            <a:r>
              <a:rPr lang="en-GB" sz="3200" b="1" dirty="0"/>
              <a:t>girth measurement</a:t>
            </a:r>
            <a:r>
              <a:rPr lang="en-GB" sz="3200" dirty="0"/>
              <a:t> </a:t>
            </a:r>
            <a:r>
              <a:rPr lang="en-GB" sz="3200" b="1" dirty="0"/>
              <a:t>by 25 </a:t>
            </a:r>
            <a:r>
              <a:rPr lang="en-GB" sz="3200" dirty="0"/>
              <a:t>to find the </a:t>
            </a:r>
            <a:r>
              <a:rPr lang="en-GB" sz="3200" b="1" dirty="0"/>
              <a:t>age of the tree!</a:t>
            </a:r>
          </a:p>
        </p:txBody>
      </p:sp>
      <p:grpSp>
        <p:nvGrpSpPr>
          <p:cNvPr id="13" name="Group 12">
            <a:extLst>
              <a:ext uri="{FF2B5EF4-FFF2-40B4-BE49-F238E27FC236}">
                <a16:creationId xmlns:a16="http://schemas.microsoft.com/office/drawing/2014/main" id="{58529755-ECED-42FD-BEA6-90877A17A6B5}"/>
              </a:ext>
            </a:extLst>
          </p:cNvPr>
          <p:cNvGrpSpPr/>
          <p:nvPr/>
        </p:nvGrpSpPr>
        <p:grpSpPr>
          <a:xfrm>
            <a:off x="7949075" y="2662814"/>
            <a:ext cx="362715" cy="3002750"/>
            <a:chOff x="6033780" y="1830979"/>
            <a:chExt cx="331419" cy="3405358"/>
          </a:xfrm>
        </p:grpSpPr>
        <p:cxnSp>
          <p:nvCxnSpPr>
            <p:cNvPr id="14" name="Straight Connector 13">
              <a:extLst>
                <a:ext uri="{FF2B5EF4-FFF2-40B4-BE49-F238E27FC236}">
                  <a16:creationId xmlns:a16="http://schemas.microsoft.com/office/drawing/2014/main" id="{CC6C14C6-F0B4-476E-B16A-6011E3F63228}"/>
                </a:ext>
              </a:extLst>
            </p:cNvPr>
            <p:cNvCxnSpPr>
              <a:cxnSpLocks/>
            </p:cNvCxnSpPr>
            <p:nvPr/>
          </p:nvCxnSpPr>
          <p:spPr>
            <a:xfrm rot="5400000">
              <a:off x="6196596" y="1668163"/>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70CFE3E-54C0-47B7-9007-669645EF0242}"/>
                </a:ext>
              </a:extLst>
            </p:cNvPr>
            <p:cNvCxnSpPr>
              <a:cxnSpLocks/>
            </p:cNvCxnSpPr>
            <p:nvPr/>
          </p:nvCxnSpPr>
          <p:spPr>
            <a:xfrm flipH="1" flipV="1">
              <a:off x="6196596" y="1830979"/>
              <a:ext cx="5787" cy="3405358"/>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7E055B0-1286-479F-B5F4-7CF73C7C336E}"/>
                </a:ext>
              </a:extLst>
            </p:cNvPr>
            <p:cNvCxnSpPr>
              <a:cxnSpLocks/>
            </p:cNvCxnSpPr>
            <p:nvPr/>
          </p:nvCxnSpPr>
          <p:spPr>
            <a:xfrm rot="5400000">
              <a:off x="6202383" y="5065536"/>
              <a:ext cx="0" cy="3256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2FA9250C-AE72-4EF0-89DF-668E7C956DEC}"/>
              </a:ext>
            </a:extLst>
          </p:cNvPr>
          <p:cNvSpPr txBox="1"/>
          <p:nvPr/>
        </p:nvSpPr>
        <p:spPr>
          <a:xfrm>
            <a:off x="8221074" y="3641329"/>
            <a:ext cx="807886" cy="830997"/>
          </a:xfrm>
          <a:prstGeom prst="rect">
            <a:avLst/>
          </a:prstGeom>
          <a:noFill/>
        </p:spPr>
        <p:txBody>
          <a:bodyPr wrap="square" rtlCol="0">
            <a:spAutoFit/>
          </a:bodyPr>
          <a:lstStyle/>
          <a:p>
            <a:pPr algn="ctr"/>
            <a:r>
              <a:rPr lang="en-GB" sz="2400" b="1" dirty="0"/>
              <a:t>1500 mm</a:t>
            </a:r>
          </a:p>
        </p:txBody>
      </p:sp>
      <p:pic>
        <p:nvPicPr>
          <p:cNvPr id="19" name="Graphic 18">
            <a:extLst>
              <a:ext uri="{FF2B5EF4-FFF2-40B4-BE49-F238E27FC236}">
                <a16:creationId xmlns:a16="http://schemas.microsoft.com/office/drawing/2014/main" id="{5CEE40D1-614F-4882-A8D3-BB6BC2063B3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3540" t="80522" r="41464"/>
          <a:stretch/>
        </p:blipFill>
        <p:spPr>
          <a:xfrm>
            <a:off x="5354869" y="2455132"/>
            <a:ext cx="3588162" cy="3216773"/>
          </a:xfrm>
          <a:prstGeom prst="rect">
            <a:avLst/>
          </a:prstGeom>
        </p:spPr>
      </p:pic>
      <p:sp>
        <p:nvSpPr>
          <p:cNvPr id="22" name="TextBox 21">
            <a:extLst>
              <a:ext uri="{FF2B5EF4-FFF2-40B4-BE49-F238E27FC236}">
                <a16:creationId xmlns:a16="http://schemas.microsoft.com/office/drawing/2014/main" id="{E9780ACD-B2ED-4CA6-BD53-B4A30E71D2A0}"/>
              </a:ext>
            </a:extLst>
          </p:cNvPr>
          <p:cNvSpPr txBox="1"/>
          <p:nvPr/>
        </p:nvSpPr>
        <p:spPr>
          <a:xfrm>
            <a:off x="5354869" y="1692606"/>
            <a:ext cx="2772397" cy="461665"/>
          </a:xfrm>
          <a:prstGeom prst="rect">
            <a:avLst/>
          </a:prstGeom>
          <a:noFill/>
        </p:spPr>
        <p:txBody>
          <a:bodyPr wrap="square" rtlCol="0">
            <a:spAutoFit/>
          </a:bodyPr>
          <a:lstStyle/>
          <a:p>
            <a:pPr algn="ctr"/>
            <a:r>
              <a:rPr lang="en-GB" sz="2400" b="1" dirty="0"/>
              <a:t>Girth measurement</a:t>
            </a:r>
          </a:p>
        </p:txBody>
      </p:sp>
      <p:pic>
        <p:nvPicPr>
          <p:cNvPr id="23" name="Picture 2" descr="Ruler, Measure, Measurement, Tool, Measuring, Equipment">
            <a:extLst>
              <a:ext uri="{FF2B5EF4-FFF2-40B4-BE49-F238E27FC236}">
                <a16:creationId xmlns:a16="http://schemas.microsoft.com/office/drawing/2014/main" id="{55EBD45D-697F-42DA-9EBB-A8C2D9E58D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849393" y="2192188"/>
            <a:ext cx="531670" cy="86232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AD5794EE-E717-4544-B098-27F5FF1A07AE}"/>
              </a:ext>
            </a:extLst>
          </p:cNvPr>
          <p:cNvCxnSpPr>
            <a:cxnSpLocks/>
          </p:cNvCxnSpPr>
          <p:nvPr/>
        </p:nvCxnSpPr>
        <p:spPr>
          <a:xfrm>
            <a:off x="6451042" y="2140478"/>
            <a:ext cx="522514" cy="2796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698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543</Words>
  <Application>Microsoft Office PowerPoint</Application>
  <PresentationFormat>On-screen Show (4:3)</PresentationFormat>
  <Paragraphs>39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Segoe UI Emoji</vt:lpstr>
      <vt:lpstr>Symbol</vt:lpstr>
      <vt:lpstr>Times New Roman</vt:lpstr>
      <vt:lpstr>Office Theme</vt:lpstr>
      <vt:lpstr>PowerPoint Presentation</vt:lpstr>
      <vt:lpstr>PowerPoint Presentation</vt:lpstr>
      <vt:lpstr>Measuring the girth of a tree 1</vt:lpstr>
      <vt:lpstr>Measuring the girth of a tree 2</vt:lpstr>
      <vt:lpstr>Working out the age of the tree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a ring on it presentation</dc:title>
  <dc:creator>Microsoft Office User</dc:creator>
  <cp:keywords>tree activity for class, KS1 plants, KS1 planet earth, KS2 world around, primary science resource, primary science activity, primary natural world lesson,; Primary my environment resources, primary trees lesson plan, trees resource, trees activity for kids, kids outdoor activity</cp:keywords>
  <cp:lastModifiedBy>Marie Neighbour</cp:lastModifiedBy>
  <cp:revision>18</cp:revision>
  <dcterms:created xsi:type="dcterms:W3CDTF">2017-06-28T15:11:57Z</dcterms:created>
  <dcterms:modified xsi:type="dcterms:W3CDTF">2022-09-08T14:35:55Z</dcterms:modified>
</cp:coreProperties>
</file>