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84" r:id="rId3"/>
    <p:sldId id="283" r:id="rId4"/>
    <p:sldId id="268" r:id="rId5"/>
    <p:sldId id="267" r:id="rId6"/>
    <p:sldId id="270" r:id="rId7"/>
    <p:sldId id="277" r:id="rId8"/>
    <p:sldId id="278" r:id="rId9"/>
    <p:sldId id="279" r:id="rId10"/>
    <p:sldId id="280" r:id="rId11"/>
    <p:sldId id="282" r:id="rId12"/>
    <p:sldId id="264"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1583" autoAdjust="0"/>
  </p:normalViewPr>
  <p:slideViewPr>
    <p:cSldViewPr snapToGrid="0" snapToObjects="1">
      <p:cViewPr varScale="1">
        <p:scale>
          <a:sx n="68" d="100"/>
          <a:sy n="68" d="100"/>
        </p:scale>
        <p:origin x="76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99F66-8E31-4E7C-91CE-45F63D276EC9}" type="datetimeFigureOut">
              <a:rPr lang="en-GB" smtClean="0"/>
              <a:t>22/05/2023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AC1F7-A599-4C59-8DB7-7EA83D283383}" type="slidenum">
              <a:rPr lang="en-GB" smtClean="0"/>
              <a:t>‹#›</a:t>
            </a:fld>
            <a:endParaRPr lang="en-GB"/>
          </a:p>
        </p:txBody>
      </p:sp>
    </p:spTree>
    <p:extLst>
      <p:ext uri="{BB962C8B-B14F-4D97-AF65-F5344CB8AC3E}">
        <p14:creationId xmlns:p14="http://schemas.microsoft.com/office/powerpoint/2010/main" val="216720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assembly should rotate freely when located in the base – if it does not, enlarge the holes in the cups slightly.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10</a:t>
            </a:fld>
            <a:endParaRPr lang="en-GB"/>
          </a:p>
        </p:txBody>
      </p:sp>
    </p:spTree>
    <p:extLst>
      <p:ext uri="{BB962C8B-B14F-4D97-AF65-F5344CB8AC3E}">
        <p14:creationId xmlns:p14="http://schemas.microsoft.com/office/powerpoint/2010/main" val="144186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11</a:t>
            </a:fld>
            <a:endParaRPr lang="en-GB"/>
          </a:p>
        </p:txBody>
      </p:sp>
    </p:spTree>
    <p:extLst>
      <p:ext uri="{BB962C8B-B14F-4D97-AF65-F5344CB8AC3E}">
        <p14:creationId xmlns:p14="http://schemas.microsoft.com/office/powerpoint/2010/main" val="236334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 make it easier to record the number of turns, one of the cups can be identified using a permanent marker or a piece of coloured tape.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12</a:t>
            </a:fld>
            <a:endParaRPr lang="en-GB"/>
          </a:p>
        </p:txBody>
      </p:sp>
    </p:spTree>
    <p:extLst>
      <p:ext uri="{BB962C8B-B14F-4D97-AF65-F5344CB8AC3E}">
        <p14:creationId xmlns:p14="http://schemas.microsoft.com/office/powerpoint/2010/main" val="345765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anemometer on the left used a 30 mm polystyrene ball and ice cream tubs instead of cups, but functioned equally well.</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13</a:t>
            </a:fld>
            <a:endParaRPr lang="en-GB"/>
          </a:p>
        </p:txBody>
      </p:sp>
    </p:spTree>
    <p:extLst>
      <p:ext uri="{BB962C8B-B14F-4D97-AF65-F5344CB8AC3E}">
        <p14:creationId xmlns:p14="http://schemas.microsoft.com/office/powerpoint/2010/main" val="81428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86801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image of the Robinson anemometer is in the public domain due to it’s age. It was originally published in The Aims and Methods of Meteorological Work by Cleveland Abbe, in Maryland Weather Service, Johns Hopkins Press, Baltimore, 1899. Volume I, page 316.</a:t>
            </a:r>
          </a:p>
          <a:p>
            <a:r>
              <a:rPr lang="en-GB" dirty="0"/>
              <a:t>The image of the spinning cup anemometer is from Wikipedia commons – it is attributed to the author Jan </a:t>
            </a:r>
            <a:r>
              <a:rPr lang="en-GB" dirty="0" err="1"/>
              <a:t>Barani</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129369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and polystyrene ball could be pre-made. The putty could be a proprietary product (such as </a:t>
            </a:r>
            <a:r>
              <a:rPr lang="en-GB" dirty="0" err="1"/>
              <a:t>Blutack</a:t>
            </a:r>
            <a:r>
              <a:rPr lang="en-GB" dirty="0"/>
              <a:t> or </a:t>
            </a:r>
            <a:r>
              <a:rPr lang="en-GB" dirty="0" err="1"/>
              <a:t>Whitetack</a:t>
            </a:r>
            <a:r>
              <a:rPr lang="en-GB" dirty="0"/>
              <a:t>) or modelling clay (such as clay, Plasticine or Playdough).</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285669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could be pre-made, avoiding this step. Holes should be on opposite sides of the cup, so that the skewer splits the circle made by the open end into two halves.</a:t>
            </a:r>
          </a:p>
          <a:p>
            <a:r>
              <a:rPr lang="en-GB" dirty="0"/>
              <a:t>The putty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and polystyrene ball could be pre-made, or made using the procedure described in step 1.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128144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and polystyrene ball could be pre-made, or made using the procedure described in step 1.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259026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polystyrene ball could be pre-made, or made using the procedure described in step 1.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a:p>
        </p:txBody>
      </p:sp>
    </p:spTree>
    <p:extLst>
      <p:ext uri="{BB962C8B-B14F-4D97-AF65-F5344CB8AC3E}">
        <p14:creationId xmlns:p14="http://schemas.microsoft.com/office/powerpoint/2010/main" val="220694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ball could be pre-made, or made using the procedure described in step 1.  An effective way of attaching the cups together is to use three small strips of sticky tape running in the direction of the height of the cup, at equal intervals around the diameter. These steps could be deleted if a plastic bottle is used for the base.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a:p>
        </p:txBody>
      </p:sp>
    </p:spTree>
    <p:extLst>
      <p:ext uri="{BB962C8B-B14F-4D97-AF65-F5344CB8AC3E}">
        <p14:creationId xmlns:p14="http://schemas.microsoft.com/office/powerpoint/2010/main" val="196694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61" y="1183784"/>
            <a:ext cx="9257122" cy="769441"/>
          </a:xfrm>
          <a:prstGeom prst="rect">
            <a:avLst/>
          </a:prstGeom>
          <a:noFill/>
        </p:spPr>
        <p:txBody>
          <a:bodyPr wrap="square" rtlCol="0">
            <a:spAutoFit/>
          </a:bodyPr>
          <a:lstStyle/>
          <a:p>
            <a:pPr algn="ctr"/>
            <a:r>
              <a:rPr lang="en-GB" sz="4400" b="1" dirty="0">
                <a:latin typeface="Arial"/>
                <a:cs typeface="Arial"/>
              </a:rPr>
              <a:t>Make a Robinson Anemometer</a:t>
            </a:r>
          </a:p>
        </p:txBody>
      </p:sp>
      <p:sp>
        <p:nvSpPr>
          <p:cNvPr id="3" name="TextBox 2">
            <a:extLst>
              <a:ext uri="{FF2B5EF4-FFF2-40B4-BE49-F238E27FC236}">
                <a16:creationId xmlns:a16="http://schemas.microsoft.com/office/drawing/2014/main" id="{86983557-E0FA-4717-BC03-55234762300F}"/>
              </a:ext>
            </a:extLst>
          </p:cNvPr>
          <p:cNvSpPr txBox="1"/>
          <p:nvPr/>
        </p:nvSpPr>
        <p:spPr>
          <a:xfrm>
            <a:off x="215516" y="5445224"/>
            <a:ext cx="871296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device to measure wind speed</a:t>
            </a:r>
          </a:p>
        </p:txBody>
      </p:sp>
      <p:pic>
        <p:nvPicPr>
          <p:cNvPr id="4" name="Picture 3">
            <a:extLst>
              <a:ext uri="{FF2B5EF4-FFF2-40B4-BE49-F238E27FC236}">
                <a16:creationId xmlns:a16="http://schemas.microsoft.com/office/drawing/2014/main" id="{6B2429D0-BD4C-429D-B501-895D44B4F179}"/>
              </a:ext>
            </a:extLst>
          </p:cNvPr>
          <p:cNvPicPr>
            <a:picLocks noChangeAspect="1"/>
          </p:cNvPicPr>
          <p:nvPr/>
        </p:nvPicPr>
        <p:blipFill>
          <a:blip r:embed="rId3"/>
          <a:stretch>
            <a:fillRect/>
          </a:stretch>
        </p:blipFill>
        <p:spPr>
          <a:xfrm>
            <a:off x="1109537" y="2420888"/>
            <a:ext cx="3096344" cy="2734134"/>
          </a:xfrm>
          <a:prstGeom prst="rect">
            <a:avLst/>
          </a:prstGeom>
        </p:spPr>
      </p:pic>
      <p:pic>
        <p:nvPicPr>
          <p:cNvPr id="6" name="Picture 5">
            <a:extLst>
              <a:ext uri="{FF2B5EF4-FFF2-40B4-BE49-F238E27FC236}">
                <a16:creationId xmlns:a16="http://schemas.microsoft.com/office/drawing/2014/main" id="{0094490A-A8A8-47C1-9264-9DA6D61CA590}"/>
              </a:ext>
            </a:extLst>
          </p:cNvPr>
          <p:cNvPicPr>
            <a:picLocks noChangeAspect="1"/>
          </p:cNvPicPr>
          <p:nvPr/>
        </p:nvPicPr>
        <p:blipFill>
          <a:blip r:embed="rId4"/>
          <a:stretch>
            <a:fillRect/>
          </a:stretch>
        </p:blipFill>
        <p:spPr>
          <a:xfrm>
            <a:off x="4932040" y="2420888"/>
            <a:ext cx="3025882" cy="27341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147508" y="1377817"/>
            <a:ext cx="7703190" cy="584775"/>
          </a:xfrm>
          <a:prstGeom prst="rect">
            <a:avLst/>
          </a:prstGeom>
          <a:noFill/>
        </p:spPr>
        <p:txBody>
          <a:bodyPr wrap="square" rtlCol="0">
            <a:spAutoFit/>
          </a:bodyPr>
          <a:lstStyle/>
          <a:p>
            <a:r>
              <a:rPr lang="en-GB" sz="3200" b="1" dirty="0"/>
              <a:t>Final Assembly (cup base)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218764" y="2060848"/>
            <a:ext cx="3776420" cy="4385816"/>
          </a:xfrm>
          <a:prstGeom prst="rect">
            <a:avLst/>
          </a:prstGeom>
          <a:noFill/>
        </p:spPr>
        <p:txBody>
          <a:bodyPr wrap="square" rtlCol="0">
            <a:spAutoFit/>
          </a:bodyPr>
          <a:lstStyle/>
          <a:p>
            <a:pPr>
              <a:spcAft>
                <a:spcPts val="600"/>
              </a:spcAft>
            </a:pPr>
            <a:r>
              <a:rPr lang="en-GB" sz="2400" dirty="0"/>
              <a:t>Push the central skewer through the two holes in the holder. The top should spin freely.</a:t>
            </a:r>
          </a:p>
          <a:p>
            <a:pPr>
              <a:spcAft>
                <a:spcPts val="600"/>
              </a:spcAft>
            </a:pPr>
            <a:endParaRPr lang="en-GB" sz="2400" dirty="0"/>
          </a:p>
          <a:p>
            <a:pPr>
              <a:spcAft>
                <a:spcPts val="600"/>
              </a:spcAft>
            </a:pPr>
            <a:r>
              <a:rPr lang="en-GB" sz="2400" dirty="0"/>
              <a:t>The cups must stay so they look like they are on their sides. If they move, use a piece of tap or putty to hold them firm to a skewer.</a:t>
            </a:r>
          </a:p>
          <a:p>
            <a:pPr marL="457200" indent="-457200">
              <a:spcAft>
                <a:spcPts val="600"/>
              </a:spcAft>
              <a:buFont typeface="+mj-lt"/>
              <a:buAutoNum type="arabicParenR" startAt="7"/>
            </a:pPr>
            <a:endParaRPr lang="en-GB" sz="2400" b="1" dirty="0"/>
          </a:p>
        </p:txBody>
      </p:sp>
      <p:pic>
        <p:nvPicPr>
          <p:cNvPr id="7" name="Picture 6">
            <a:extLst>
              <a:ext uri="{FF2B5EF4-FFF2-40B4-BE49-F238E27FC236}">
                <a16:creationId xmlns:a16="http://schemas.microsoft.com/office/drawing/2014/main" id="{2D7A3440-B35E-4A29-84C6-7FE88CB8239A}"/>
              </a:ext>
            </a:extLst>
          </p:cNvPr>
          <p:cNvPicPr>
            <a:picLocks noChangeAspect="1"/>
          </p:cNvPicPr>
          <p:nvPr/>
        </p:nvPicPr>
        <p:blipFill>
          <a:blip r:embed="rId3"/>
          <a:stretch>
            <a:fillRect/>
          </a:stretch>
        </p:blipFill>
        <p:spPr>
          <a:xfrm>
            <a:off x="4361276" y="1974400"/>
            <a:ext cx="4658486" cy="4077072"/>
          </a:xfrm>
          <a:prstGeom prst="rect">
            <a:avLst/>
          </a:prstGeom>
        </p:spPr>
      </p:pic>
    </p:spTree>
    <p:extLst>
      <p:ext uri="{BB962C8B-B14F-4D97-AF65-F5344CB8AC3E}">
        <p14:creationId xmlns:p14="http://schemas.microsoft.com/office/powerpoint/2010/main" val="206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147508" y="1377817"/>
            <a:ext cx="7703190" cy="584775"/>
          </a:xfrm>
          <a:prstGeom prst="rect">
            <a:avLst/>
          </a:prstGeom>
          <a:noFill/>
        </p:spPr>
        <p:txBody>
          <a:bodyPr wrap="square" rtlCol="0">
            <a:spAutoFit/>
          </a:bodyPr>
          <a:lstStyle/>
          <a:p>
            <a:r>
              <a:rPr lang="en-GB" sz="3200" b="1" dirty="0"/>
              <a:t>Final Assembly (bottle base)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47507" y="2060848"/>
            <a:ext cx="3992445" cy="4016484"/>
          </a:xfrm>
          <a:prstGeom prst="rect">
            <a:avLst/>
          </a:prstGeom>
          <a:noFill/>
        </p:spPr>
        <p:txBody>
          <a:bodyPr wrap="square" rtlCol="0">
            <a:spAutoFit/>
          </a:bodyPr>
          <a:lstStyle/>
          <a:p>
            <a:pPr>
              <a:spcAft>
                <a:spcPts val="600"/>
              </a:spcAft>
            </a:pPr>
            <a:r>
              <a:rPr lang="en-GB" sz="2400" dirty="0"/>
              <a:t>Push the central skewer into the bottle. The top should spin freely.</a:t>
            </a:r>
          </a:p>
          <a:p>
            <a:pPr>
              <a:spcAft>
                <a:spcPts val="600"/>
              </a:spcAft>
            </a:pPr>
            <a:endParaRPr lang="en-GB" sz="2400" dirty="0"/>
          </a:p>
          <a:p>
            <a:pPr>
              <a:spcAft>
                <a:spcPts val="600"/>
              </a:spcAft>
            </a:pPr>
            <a:r>
              <a:rPr lang="en-GB" sz="2400" dirty="0"/>
              <a:t>The cups must stay so they look like they are on their sides. If they move, use a piece of tap or putty to hold them firm to a skewer.</a:t>
            </a:r>
          </a:p>
          <a:p>
            <a:pPr marL="457200" indent="-457200">
              <a:spcAft>
                <a:spcPts val="600"/>
              </a:spcAft>
              <a:buFont typeface="+mj-lt"/>
              <a:buAutoNum type="arabicParenR" startAt="7"/>
            </a:pPr>
            <a:endParaRPr lang="en-GB" sz="2400" b="1" dirty="0"/>
          </a:p>
        </p:txBody>
      </p:sp>
      <p:pic>
        <p:nvPicPr>
          <p:cNvPr id="8" name="Picture 7">
            <a:extLst>
              <a:ext uri="{FF2B5EF4-FFF2-40B4-BE49-F238E27FC236}">
                <a16:creationId xmlns:a16="http://schemas.microsoft.com/office/drawing/2014/main" id="{AA090DC0-F4D1-4EAC-B5A3-27F660D009FC}"/>
              </a:ext>
            </a:extLst>
          </p:cNvPr>
          <p:cNvPicPr>
            <a:picLocks noChangeAspect="1"/>
          </p:cNvPicPr>
          <p:nvPr/>
        </p:nvPicPr>
        <p:blipFill>
          <a:blip r:embed="rId3"/>
          <a:stretch>
            <a:fillRect/>
          </a:stretch>
        </p:blipFill>
        <p:spPr>
          <a:xfrm>
            <a:off x="4609228" y="2060848"/>
            <a:ext cx="4326432" cy="3909473"/>
          </a:xfrm>
          <a:prstGeom prst="rect">
            <a:avLst/>
          </a:prstGeom>
        </p:spPr>
      </p:pic>
    </p:spTree>
    <p:extLst>
      <p:ext uri="{BB962C8B-B14F-4D97-AF65-F5344CB8AC3E}">
        <p14:creationId xmlns:p14="http://schemas.microsoft.com/office/powerpoint/2010/main" val="309897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298543"/>
            <a:ext cx="8712968" cy="584775"/>
          </a:xfrm>
          <a:prstGeom prst="rect">
            <a:avLst/>
          </a:prstGeom>
          <a:noFill/>
        </p:spPr>
        <p:txBody>
          <a:bodyPr wrap="square" rtlCol="0">
            <a:spAutoFit/>
          </a:bodyPr>
          <a:lstStyle/>
          <a:p>
            <a:r>
              <a:rPr lang="en-GB" sz="3200" b="1" dirty="0"/>
              <a:t>Now try this…</a:t>
            </a:r>
          </a:p>
        </p:txBody>
      </p:sp>
      <p:sp>
        <p:nvSpPr>
          <p:cNvPr id="6" name="TextBox 5">
            <a:extLst>
              <a:ext uri="{FF2B5EF4-FFF2-40B4-BE49-F238E27FC236}">
                <a16:creationId xmlns:a16="http://schemas.microsoft.com/office/drawing/2014/main" id="{AEF665BF-07C0-42B1-B63E-BD6333C50944}"/>
              </a:ext>
            </a:extLst>
          </p:cNvPr>
          <p:cNvSpPr txBox="1"/>
          <p:nvPr/>
        </p:nvSpPr>
        <p:spPr>
          <a:xfrm>
            <a:off x="121264" y="2060848"/>
            <a:ext cx="8267160" cy="3046988"/>
          </a:xfrm>
          <a:prstGeom prst="rect">
            <a:avLst/>
          </a:prstGeom>
          <a:noFill/>
        </p:spPr>
        <p:txBody>
          <a:bodyPr wrap="square" rtlCol="0">
            <a:spAutoFit/>
          </a:bodyPr>
          <a:lstStyle/>
          <a:p>
            <a:r>
              <a:rPr lang="en-GB" sz="2400" dirty="0"/>
              <a:t>How many times does your anemometer spin in five seconds when you blow on it?</a:t>
            </a:r>
          </a:p>
          <a:p>
            <a:endParaRPr lang="en-GB" sz="2400" dirty="0"/>
          </a:p>
          <a:p>
            <a:r>
              <a:rPr lang="en-GB" sz="2400" dirty="0"/>
              <a:t>How many times does your anemometer spin in ten seconds when a fan blows on it?</a:t>
            </a:r>
          </a:p>
          <a:p>
            <a:endParaRPr lang="en-GB" sz="2400" dirty="0"/>
          </a:p>
          <a:p>
            <a:r>
              <a:rPr lang="en-GB" sz="2400" dirty="0"/>
              <a:t>How many times does your anemometer spin in ten seconds when the wind blows on it outside?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147508" y="1377817"/>
            <a:ext cx="7703190" cy="584775"/>
          </a:xfrm>
          <a:prstGeom prst="rect">
            <a:avLst/>
          </a:prstGeom>
          <a:noFill/>
        </p:spPr>
        <p:txBody>
          <a:bodyPr wrap="square" rtlCol="0">
            <a:spAutoFit/>
          </a:bodyPr>
          <a:lstStyle/>
          <a:p>
            <a:r>
              <a:rPr lang="en-GB" sz="3200" b="1" dirty="0"/>
              <a:t>Examples of Pupil Projects</a:t>
            </a:r>
          </a:p>
        </p:txBody>
      </p:sp>
      <p:pic>
        <p:nvPicPr>
          <p:cNvPr id="14" name="Picture 13">
            <a:extLst>
              <a:ext uri="{FF2B5EF4-FFF2-40B4-BE49-F238E27FC236}">
                <a16:creationId xmlns:a16="http://schemas.microsoft.com/office/drawing/2014/main" id="{584088B5-18B7-4574-9CC0-3B94FD88BEDC}"/>
              </a:ext>
            </a:extLst>
          </p:cNvPr>
          <p:cNvPicPr>
            <a:picLocks noChangeAspect="1"/>
          </p:cNvPicPr>
          <p:nvPr/>
        </p:nvPicPr>
        <p:blipFill>
          <a:blip r:embed="rId3"/>
          <a:stretch>
            <a:fillRect/>
          </a:stretch>
        </p:blipFill>
        <p:spPr>
          <a:xfrm>
            <a:off x="4648658" y="2060848"/>
            <a:ext cx="4272400" cy="3908208"/>
          </a:xfrm>
          <a:prstGeom prst="rect">
            <a:avLst/>
          </a:prstGeom>
        </p:spPr>
      </p:pic>
      <p:pic>
        <p:nvPicPr>
          <p:cNvPr id="16" name="Picture 15">
            <a:extLst>
              <a:ext uri="{FF2B5EF4-FFF2-40B4-BE49-F238E27FC236}">
                <a16:creationId xmlns:a16="http://schemas.microsoft.com/office/drawing/2014/main" id="{47F5721F-EB31-4B6B-8FC1-F82E480D66C0}"/>
              </a:ext>
            </a:extLst>
          </p:cNvPr>
          <p:cNvPicPr>
            <a:picLocks noChangeAspect="1"/>
          </p:cNvPicPr>
          <p:nvPr/>
        </p:nvPicPr>
        <p:blipFill>
          <a:blip r:embed="rId4"/>
          <a:stretch>
            <a:fillRect/>
          </a:stretch>
        </p:blipFill>
        <p:spPr>
          <a:xfrm>
            <a:off x="288742" y="2060848"/>
            <a:ext cx="4109065" cy="3908208"/>
          </a:xfrm>
          <a:prstGeom prst="rect">
            <a:avLst/>
          </a:prstGeom>
        </p:spPr>
      </p:pic>
    </p:spTree>
    <p:extLst>
      <p:ext uri="{BB962C8B-B14F-4D97-AF65-F5344CB8AC3E}">
        <p14:creationId xmlns:p14="http://schemas.microsoft.com/office/powerpoint/2010/main" val="26043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6A8BCF-7F35-4D87-A11D-5773940A9855}"/>
              </a:ext>
            </a:extLst>
          </p:cNvPr>
          <p:cNvSpPr txBox="1"/>
          <p:nvPr/>
        </p:nvSpPr>
        <p:spPr>
          <a:xfrm>
            <a:off x="622169" y="1536174"/>
            <a:ext cx="7622239" cy="3046988"/>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736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Wea00920.jpg">
            <a:extLst>
              <a:ext uri="{FF2B5EF4-FFF2-40B4-BE49-F238E27FC236}">
                <a16:creationId xmlns:a16="http://schemas.microsoft.com/office/drawing/2014/main" id="{A3003E49-0254-40D7-82EA-90AB7F2FB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982" y="1196752"/>
            <a:ext cx="2138962" cy="3145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Making an Anemometer</a:t>
            </a:r>
          </a:p>
        </p:txBody>
      </p:sp>
      <p:sp>
        <p:nvSpPr>
          <p:cNvPr id="50" name="TextBox 49"/>
          <p:cNvSpPr txBox="1"/>
          <p:nvPr/>
        </p:nvSpPr>
        <p:spPr>
          <a:xfrm>
            <a:off x="261235" y="1911471"/>
            <a:ext cx="6903053" cy="25391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We are going to make a device that measures how fast wind moves.</a:t>
            </a:r>
          </a:p>
          <a:p>
            <a:pPr marL="342900" indent="-342900">
              <a:spcAft>
                <a:spcPts val="600"/>
              </a:spcAft>
              <a:buFont typeface="Arial" panose="020B0604020202020204" pitchFamily="34" charset="0"/>
              <a:buChar char="•"/>
            </a:pPr>
            <a:r>
              <a:rPr lang="en-GB" sz="2400" dirty="0"/>
              <a:t>This is called an </a:t>
            </a:r>
            <a:r>
              <a:rPr lang="en-GB" sz="2400" b="1" dirty="0"/>
              <a:t>anemometer</a:t>
            </a:r>
            <a:r>
              <a:rPr lang="en-GB" sz="2400" dirty="0"/>
              <a:t>.</a:t>
            </a:r>
          </a:p>
          <a:p>
            <a:pPr marL="342900" indent="-342900">
              <a:spcAft>
                <a:spcPts val="600"/>
              </a:spcAft>
              <a:buFont typeface="Arial" panose="020B0604020202020204" pitchFamily="34" charset="0"/>
              <a:buChar char="•"/>
            </a:pPr>
            <a:r>
              <a:rPr lang="en-GB" sz="2400" dirty="0"/>
              <a:t> The type that we are going to make was invented by John Thomas Romney Robinson in 1846.</a:t>
            </a:r>
          </a:p>
          <a:p>
            <a:pPr marL="342900" indent="-342900">
              <a:spcAft>
                <a:spcPts val="600"/>
              </a:spcAft>
              <a:buFont typeface="Arial" panose="020B0604020202020204" pitchFamily="34" charset="0"/>
              <a:buChar char="•"/>
            </a:pPr>
            <a:r>
              <a:rPr lang="en-GB" sz="2400" dirty="0"/>
              <a:t>It is called a </a:t>
            </a:r>
            <a:r>
              <a:rPr lang="en-GB" sz="2400" b="1" dirty="0"/>
              <a:t>Robinson anemometer</a:t>
            </a:r>
            <a:r>
              <a:rPr lang="en-GB" sz="2400" dirty="0"/>
              <a:t>.</a:t>
            </a:r>
          </a:p>
        </p:txBody>
      </p:sp>
      <p:pic>
        <p:nvPicPr>
          <p:cNvPr id="3" name="Picture 2">
            <a:extLst>
              <a:ext uri="{FF2B5EF4-FFF2-40B4-BE49-F238E27FC236}">
                <a16:creationId xmlns:a16="http://schemas.microsoft.com/office/drawing/2014/main" id="{C64648A7-71CE-4CBB-A75D-AC506A2C768A}"/>
              </a:ext>
            </a:extLst>
          </p:cNvPr>
          <p:cNvPicPr>
            <a:picLocks noChangeAspect="1"/>
          </p:cNvPicPr>
          <p:nvPr/>
        </p:nvPicPr>
        <p:blipFill>
          <a:blip r:embed="rId4"/>
          <a:stretch>
            <a:fillRect/>
          </a:stretch>
        </p:blipFill>
        <p:spPr>
          <a:xfrm>
            <a:off x="611560" y="4836071"/>
            <a:ext cx="1080120" cy="1080120"/>
          </a:xfrm>
          <a:prstGeom prst="rect">
            <a:avLst/>
          </a:prstGeom>
        </p:spPr>
      </p:pic>
      <p:sp>
        <p:nvSpPr>
          <p:cNvPr id="9" name="TextBox 8">
            <a:extLst>
              <a:ext uri="{FF2B5EF4-FFF2-40B4-BE49-F238E27FC236}">
                <a16:creationId xmlns:a16="http://schemas.microsoft.com/office/drawing/2014/main" id="{55DDA92D-0B0A-4ED4-A357-0023A8357F6F}"/>
              </a:ext>
            </a:extLst>
          </p:cNvPr>
          <p:cNvSpPr txBox="1"/>
          <p:nvPr/>
        </p:nvSpPr>
        <p:spPr>
          <a:xfrm>
            <a:off x="2100488" y="4982722"/>
            <a:ext cx="6719984" cy="83099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As the wind blows, the cups spin round. How fast the cups spin shows how fast the wind is moving.</a:t>
            </a:r>
          </a:p>
        </p:txBody>
      </p:sp>
    </p:spTree>
    <p:extLst>
      <p:ext uri="{BB962C8B-B14F-4D97-AF65-F5344CB8AC3E}">
        <p14:creationId xmlns:p14="http://schemas.microsoft.com/office/powerpoint/2010/main" val="18794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3E564-BBF6-4A68-8FF4-DC5627C08233}"/>
              </a:ext>
            </a:extLst>
          </p:cNvPr>
          <p:cNvPicPr>
            <a:picLocks noChangeAspect="1"/>
          </p:cNvPicPr>
          <p:nvPr/>
        </p:nvPicPr>
        <p:blipFill>
          <a:blip r:embed="rId3"/>
          <a:stretch>
            <a:fillRect/>
          </a:stretch>
        </p:blipFill>
        <p:spPr>
          <a:xfrm>
            <a:off x="4211960" y="2027177"/>
            <a:ext cx="3740769" cy="3303174"/>
          </a:xfrm>
          <a:prstGeom prst="rect">
            <a:avLst/>
          </a:prstGeom>
        </p:spPr>
      </p:pic>
      <p:sp>
        <p:nvSpPr>
          <p:cNvPr id="9" name="TextBox 8">
            <a:extLst>
              <a:ext uri="{FF2B5EF4-FFF2-40B4-BE49-F238E27FC236}">
                <a16:creationId xmlns:a16="http://schemas.microsoft.com/office/drawing/2014/main" id="{FE3175D7-8E6A-4B29-B990-3748EE63F12A}"/>
              </a:ext>
            </a:extLst>
          </p:cNvPr>
          <p:cNvSpPr txBox="1"/>
          <p:nvPr/>
        </p:nvSpPr>
        <p:spPr>
          <a:xfrm>
            <a:off x="251520" y="1296130"/>
            <a:ext cx="4536504" cy="584775"/>
          </a:xfrm>
          <a:prstGeom prst="rect">
            <a:avLst/>
          </a:prstGeom>
          <a:noFill/>
        </p:spPr>
        <p:txBody>
          <a:bodyPr wrap="square" rtlCol="0">
            <a:spAutoFit/>
          </a:bodyPr>
          <a:lstStyle/>
          <a:p>
            <a:r>
              <a:rPr lang="en-GB" sz="3200" b="1" dirty="0"/>
              <a:t>You Will Need:</a:t>
            </a:r>
          </a:p>
        </p:txBody>
      </p:sp>
      <p:sp>
        <p:nvSpPr>
          <p:cNvPr id="10" name="TextBox 9">
            <a:extLst>
              <a:ext uri="{FF2B5EF4-FFF2-40B4-BE49-F238E27FC236}">
                <a16:creationId xmlns:a16="http://schemas.microsoft.com/office/drawing/2014/main" id="{82E7CE30-BFE8-48BB-AE48-B0A863C4214F}"/>
              </a:ext>
            </a:extLst>
          </p:cNvPr>
          <p:cNvSpPr txBox="1"/>
          <p:nvPr/>
        </p:nvSpPr>
        <p:spPr>
          <a:xfrm>
            <a:off x="323528" y="1917742"/>
            <a:ext cx="3031886" cy="3816429"/>
          </a:xfrm>
          <a:prstGeom prst="rect">
            <a:avLst/>
          </a:prstGeom>
          <a:noFill/>
        </p:spPr>
        <p:txBody>
          <a:bodyPr wrap="square" rtlCol="0">
            <a:spAutoFit/>
          </a:bodyPr>
          <a:lstStyle/>
          <a:p>
            <a:pPr>
              <a:spcBef>
                <a:spcPts val="500"/>
              </a:spcBef>
              <a:spcAft>
                <a:spcPts val="500"/>
              </a:spcAft>
            </a:pPr>
            <a:r>
              <a:rPr lang="en-GB" sz="2400" dirty="0"/>
              <a:t>1 polystyrene ball</a:t>
            </a:r>
          </a:p>
          <a:p>
            <a:pPr>
              <a:spcBef>
                <a:spcPts val="500"/>
              </a:spcBef>
              <a:spcAft>
                <a:spcPts val="500"/>
              </a:spcAft>
            </a:pPr>
            <a:r>
              <a:rPr lang="en-GB" sz="2400" dirty="0"/>
              <a:t>3 wood skewers</a:t>
            </a:r>
          </a:p>
          <a:p>
            <a:pPr>
              <a:spcBef>
                <a:spcPts val="500"/>
              </a:spcBef>
              <a:spcAft>
                <a:spcPts val="500"/>
              </a:spcAft>
            </a:pPr>
            <a:r>
              <a:rPr lang="en-GB" sz="2400" dirty="0"/>
              <a:t>Putty </a:t>
            </a:r>
          </a:p>
          <a:p>
            <a:pPr>
              <a:spcBef>
                <a:spcPts val="500"/>
              </a:spcBef>
              <a:spcAft>
                <a:spcPts val="500"/>
              </a:spcAft>
            </a:pPr>
            <a:r>
              <a:rPr lang="en-GB" sz="2400" dirty="0"/>
              <a:t>EITHER:</a:t>
            </a:r>
          </a:p>
          <a:p>
            <a:pPr>
              <a:spcBef>
                <a:spcPts val="500"/>
              </a:spcBef>
              <a:spcAft>
                <a:spcPts val="500"/>
              </a:spcAft>
            </a:pPr>
            <a:r>
              <a:rPr lang="en-GB" sz="2400" dirty="0"/>
              <a:t>6 paper cups OR</a:t>
            </a:r>
          </a:p>
          <a:p>
            <a:pPr>
              <a:spcBef>
                <a:spcPts val="500"/>
              </a:spcBef>
              <a:spcAft>
                <a:spcPts val="500"/>
              </a:spcAft>
            </a:pPr>
            <a:r>
              <a:rPr lang="en-GB" sz="2400" dirty="0"/>
              <a:t>4 paper cups and a plastic bottle</a:t>
            </a:r>
          </a:p>
          <a:p>
            <a:pPr>
              <a:spcBef>
                <a:spcPts val="500"/>
              </a:spcBef>
              <a:spcAft>
                <a:spcPts val="500"/>
              </a:spcAft>
            </a:pPr>
            <a:r>
              <a:rPr lang="en-GB" sz="2400" dirty="0"/>
              <a:t>Sticky tape, if needed</a:t>
            </a:r>
          </a:p>
        </p:txBody>
      </p:sp>
      <p:sp>
        <p:nvSpPr>
          <p:cNvPr id="11" name="Rectangular Callout 23">
            <a:extLst>
              <a:ext uri="{FF2B5EF4-FFF2-40B4-BE49-F238E27FC236}">
                <a16:creationId xmlns:a16="http://schemas.microsoft.com/office/drawing/2014/main" id="{56C8A6C7-7248-4733-84CB-ABEACE09CB93}"/>
              </a:ext>
            </a:extLst>
          </p:cNvPr>
          <p:cNvSpPr/>
          <p:nvPr/>
        </p:nvSpPr>
        <p:spPr>
          <a:xfrm>
            <a:off x="5841054" y="1296130"/>
            <a:ext cx="1368413" cy="584775"/>
          </a:xfrm>
          <a:prstGeom prst="wedgeRectCallout">
            <a:avLst>
              <a:gd name="adj1" fmla="val -31520"/>
              <a:gd name="adj2" fmla="val 317345"/>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Polystyrene ball</a:t>
            </a:r>
          </a:p>
        </p:txBody>
      </p:sp>
      <p:sp>
        <p:nvSpPr>
          <p:cNvPr id="12" name="Rectangular Callout 23">
            <a:extLst>
              <a:ext uri="{FF2B5EF4-FFF2-40B4-BE49-F238E27FC236}">
                <a16:creationId xmlns:a16="http://schemas.microsoft.com/office/drawing/2014/main" id="{2D42D970-FC5C-4E1E-A191-F0F7F87A4D67}"/>
              </a:ext>
            </a:extLst>
          </p:cNvPr>
          <p:cNvSpPr/>
          <p:nvPr/>
        </p:nvSpPr>
        <p:spPr>
          <a:xfrm>
            <a:off x="3607326" y="5005946"/>
            <a:ext cx="1004985" cy="707293"/>
          </a:xfrm>
          <a:prstGeom prst="wedgeRectCallout">
            <a:avLst>
              <a:gd name="adj1" fmla="val 81970"/>
              <a:gd name="adj2" fmla="val -52782"/>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Wood skewer</a:t>
            </a:r>
          </a:p>
        </p:txBody>
      </p:sp>
      <p:sp>
        <p:nvSpPr>
          <p:cNvPr id="13" name="Rectangular Callout 23">
            <a:extLst>
              <a:ext uri="{FF2B5EF4-FFF2-40B4-BE49-F238E27FC236}">
                <a16:creationId xmlns:a16="http://schemas.microsoft.com/office/drawing/2014/main" id="{E0A5C946-BB76-4F43-B7EB-B7EA101E72CB}"/>
              </a:ext>
            </a:extLst>
          </p:cNvPr>
          <p:cNvSpPr/>
          <p:nvPr/>
        </p:nvSpPr>
        <p:spPr>
          <a:xfrm>
            <a:off x="3683527" y="1498407"/>
            <a:ext cx="852585" cy="636220"/>
          </a:xfrm>
          <a:prstGeom prst="wedgeRectCallout">
            <a:avLst>
              <a:gd name="adj1" fmla="val 81979"/>
              <a:gd name="adj2" fmla="val 193341"/>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Paper cup</a:t>
            </a:r>
          </a:p>
        </p:txBody>
      </p:sp>
      <p:sp>
        <p:nvSpPr>
          <p:cNvPr id="14" name="Rectangular Callout 23">
            <a:extLst>
              <a:ext uri="{FF2B5EF4-FFF2-40B4-BE49-F238E27FC236}">
                <a16:creationId xmlns:a16="http://schemas.microsoft.com/office/drawing/2014/main" id="{ECD6BD74-9B20-48E2-B95D-054DC5FDAC7E}"/>
              </a:ext>
            </a:extLst>
          </p:cNvPr>
          <p:cNvSpPr/>
          <p:nvPr/>
        </p:nvSpPr>
        <p:spPr>
          <a:xfrm>
            <a:off x="7408163" y="4941168"/>
            <a:ext cx="1556325" cy="707293"/>
          </a:xfrm>
          <a:prstGeom prst="wedgeRectCallout">
            <a:avLst>
              <a:gd name="adj1" fmla="val -113094"/>
              <a:gd name="adj2" fmla="val -116591"/>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 cups or a plastic bottle</a:t>
            </a:r>
          </a:p>
        </p:txBody>
      </p:sp>
    </p:spTree>
    <p:extLst>
      <p:ext uri="{BB962C8B-B14F-4D97-AF65-F5344CB8AC3E}">
        <p14:creationId xmlns:p14="http://schemas.microsoft.com/office/powerpoint/2010/main" val="406671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35BE14-16B6-426B-9895-F7614D01DBA5}"/>
              </a:ext>
            </a:extLst>
          </p:cNvPr>
          <p:cNvPicPr>
            <a:picLocks noChangeAspect="1"/>
          </p:cNvPicPr>
          <p:nvPr/>
        </p:nvPicPr>
        <p:blipFill>
          <a:blip r:embed="rId3"/>
          <a:stretch>
            <a:fillRect/>
          </a:stretch>
        </p:blipFill>
        <p:spPr>
          <a:xfrm rot="16200000">
            <a:off x="5751069" y="2788127"/>
            <a:ext cx="4144417" cy="1750024"/>
          </a:xfrm>
          <a:prstGeom prst="rect">
            <a:avLst/>
          </a:prstGeom>
        </p:spPr>
      </p:pic>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Step 1 – First Cup</a:t>
            </a:r>
          </a:p>
        </p:txBody>
      </p:sp>
      <p:sp>
        <p:nvSpPr>
          <p:cNvPr id="50" name="TextBox 49"/>
          <p:cNvSpPr txBox="1"/>
          <p:nvPr/>
        </p:nvSpPr>
        <p:spPr>
          <a:xfrm>
            <a:off x="261235" y="1911471"/>
            <a:ext cx="6326989" cy="4247317"/>
          </a:xfrm>
          <a:prstGeom prst="rect">
            <a:avLst/>
          </a:prstGeom>
          <a:noFill/>
        </p:spPr>
        <p:txBody>
          <a:bodyPr wrap="square" rtlCol="0">
            <a:spAutoFit/>
          </a:bodyPr>
          <a:lstStyle/>
          <a:p>
            <a:pPr marL="342900" indent="-342900">
              <a:spcAft>
                <a:spcPts val="600"/>
              </a:spcAft>
              <a:buAutoNum type="arabicParenR"/>
            </a:pPr>
            <a:r>
              <a:rPr lang="en-GB" sz="2400" dirty="0"/>
              <a:t>Push the skewer through one cup. </a:t>
            </a:r>
          </a:p>
          <a:p>
            <a:pPr marL="800100" lvl="1" indent="-342900">
              <a:spcAft>
                <a:spcPts val="600"/>
              </a:spcAft>
              <a:buFont typeface="Arial" panose="020B0604020202020204" pitchFamily="34" charset="0"/>
              <a:buChar char="•"/>
            </a:pPr>
            <a:r>
              <a:rPr lang="en-GB" sz="2400" dirty="0"/>
              <a:t>Put the putty on a surface</a:t>
            </a:r>
          </a:p>
          <a:p>
            <a:pPr marL="800100" lvl="1" indent="-342900">
              <a:spcAft>
                <a:spcPts val="600"/>
              </a:spcAft>
              <a:buFont typeface="Arial" panose="020B0604020202020204" pitchFamily="34" charset="0"/>
              <a:buChar char="•"/>
            </a:pPr>
            <a:r>
              <a:rPr lang="en-GB" sz="2400" dirty="0"/>
              <a:t>Place the side of the cup on the putty</a:t>
            </a:r>
          </a:p>
          <a:p>
            <a:pPr marL="800100" lvl="1" indent="-342900">
              <a:spcAft>
                <a:spcPts val="600"/>
              </a:spcAft>
              <a:buFont typeface="Arial" panose="020B0604020202020204" pitchFamily="34" charset="0"/>
              <a:buChar char="•"/>
            </a:pPr>
            <a:r>
              <a:rPr lang="en-GB" sz="2400" dirty="0"/>
              <a:t>Push the pointy end of the skewer through the side of the cup into the putty</a:t>
            </a:r>
          </a:p>
          <a:p>
            <a:pPr marL="800100" lvl="1" indent="-342900">
              <a:spcAft>
                <a:spcPts val="600"/>
              </a:spcAft>
              <a:buFont typeface="Arial" panose="020B0604020202020204" pitchFamily="34" charset="0"/>
              <a:buChar char="•"/>
            </a:pPr>
            <a:r>
              <a:rPr lang="en-GB" sz="2400" dirty="0"/>
              <a:t>Pull out the skewer</a:t>
            </a:r>
          </a:p>
          <a:p>
            <a:pPr marL="800100" lvl="1" indent="-342900">
              <a:spcAft>
                <a:spcPts val="600"/>
              </a:spcAft>
              <a:buFont typeface="Arial" panose="020B0604020202020204" pitchFamily="34" charset="0"/>
              <a:buChar char="•"/>
            </a:pPr>
            <a:r>
              <a:rPr lang="en-GB" sz="2400" dirty="0"/>
              <a:t>Repeat on the opposite side of the cup</a:t>
            </a:r>
          </a:p>
          <a:p>
            <a:pPr marL="800100" lvl="1" indent="-342900">
              <a:spcAft>
                <a:spcPts val="600"/>
              </a:spcAft>
              <a:buFont typeface="Arial" panose="020B0604020202020204" pitchFamily="34" charset="0"/>
              <a:buChar char="•"/>
            </a:pPr>
            <a:r>
              <a:rPr lang="en-GB" sz="2400" dirty="0"/>
              <a:t>Once you have two holes, push the skewer through both, so the blunt end is sticking out about 10 mm</a:t>
            </a:r>
          </a:p>
        </p:txBody>
      </p:sp>
      <p:sp>
        <p:nvSpPr>
          <p:cNvPr id="12" name="Rectangular Callout 23">
            <a:extLst>
              <a:ext uri="{FF2B5EF4-FFF2-40B4-BE49-F238E27FC236}">
                <a16:creationId xmlns:a16="http://schemas.microsoft.com/office/drawing/2014/main" id="{D45D06A7-F557-41BB-9560-31EBFBEF0441}"/>
              </a:ext>
            </a:extLst>
          </p:cNvPr>
          <p:cNvSpPr/>
          <p:nvPr/>
        </p:nvSpPr>
        <p:spPr>
          <a:xfrm>
            <a:off x="5951010" y="1368410"/>
            <a:ext cx="1368413" cy="584775"/>
          </a:xfrm>
          <a:prstGeom prst="wedgeRectCallout">
            <a:avLst>
              <a:gd name="adj1" fmla="val 128701"/>
              <a:gd name="adj2" fmla="val 20602"/>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Pointy end</a:t>
            </a:r>
          </a:p>
        </p:txBody>
      </p:sp>
    </p:spTree>
    <p:extLst>
      <p:ext uri="{BB962C8B-B14F-4D97-AF65-F5344CB8AC3E}">
        <p14:creationId xmlns:p14="http://schemas.microsoft.com/office/powerpoint/2010/main" val="941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D5649E-022E-479E-8BCA-B93E7063CDB0}"/>
              </a:ext>
            </a:extLst>
          </p:cNvPr>
          <p:cNvPicPr>
            <a:picLocks noChangeAspect="1"/>
          </p:cNvPicPr>
          <p:nvPr/>
        </p:nvPicPr>
        <p:blipFill>
          <a:blip r:embed="rId3"/>
          <a:stretch>
            <a:fillRect/>
          </a:stretch>
        </p:blipFill>
        <p:spPr>
          <a:xfrm>
            <a:off x="6033580" y="3171896"/>
            <a:ext cx="2972152" cy="2863469"/>
          </a:xfrm>
          <a:prstGeom prst="rect">
            <a:avLst/>
          </a:prstGeom>
        </p:spPr>
      </p:pic>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Steps 2–4</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38268" y="2018882"/>
            <a:ext cx="5369835" cy="3724096"/>
          </a:xfrm>
          <a:prstGeom prst="rect">
            <a:avLst/>
          </a:prstGeom>
          <a:noFill/>
        </p:spPr>
        <p:txBody>
          <a:bodyPr wrap="square" rtlCol="0">
            <a:spAutoFit/>
          </a:bodyPr>
          <a:lstStyle/>
          <a:p>
            <a:pPr marL="457200" indent="-457200">
              <a:spcAft>
                <a:spcPts val="600"/>
              </a:spcAft>
              <a:buFont typeface="+mj-lt"/>
              <a:buAutoNum type="arabicParenR" startAt="2"/>
            </a:pPr>
            <a:r>
              <a:rPr lang="en-GB" sz="2400" dirty="0"/>
              <a:t>Push the polystyrene ball on to the skewer, so it is about the middle.</a:t>
            </a:r>
          </a:p>
          <a:p>
            <a:pPr marL="457200" indent="-457200">
              <a:spcAft>
                <a:spcPts val="600"/>
              </a:spcAft>
              <a:buFont typeface="+mj-lt"/>
              <a:buAutoNum type="arabicParenR" startAt="2"/>
            </a:pPr>
            <a:endParaRPr lang="en-GB" sz="2400" b="1" dirty="0"/>
          </a:p>
          <a:p>
            <a:pPr marL="457200" indent="-457200">
              <a:spcAft>
                <a:spcPts val="600"/>
              </a:spcAft>
              <a:buFont typeface="+mj-lt"/>
              <a:buAutoNum type="arabicParenR" startAt="2"/>
            </a:pPr>
            <a:endParaRPr lang="en-GB" sz="2400" b="1" dirty="0"/>
          </a:p>
          <a:p>
            <a:pPr marL="457200" indent="-457200">
              <a:spcAft>
                <a:spcPts val="600"/>
              </a:spcAft>
              <a:buFont typeface="+mj-lt"/>
              <a:buAutoNum type="arabicParenR" startAt="2"/>
            </a:pPr>
            <a:r>
              <a:rPr lang="en-GB" sz="2400" dirty="0"/>
              <a:t>Push a second cup onto the other end of the skewer. The pointy end should stick out about 10 mm from the cup.</a:t>
            </a:r>
          </a:p>
          <a:p>
            <a:pPr marL="457200" indent="-457200">
              <a:spcAft>
                <a:spcPts val="600"/>
              </a:spcAft>
              <a:buFont typeface="+mj-lt"/>
              <a:buAutoNum type="arabicParenR" startAt="2"/>
            </a:pPr>
            <a:r>
              <a:rPr lang="en-GB" sz="2400" dirty="0"/>
              <a:t>Repeat step 1, making another cup on a skewer. </a:t>
            </a:r>
          </a:p>
        </p:txBody>
      </p:sp>
      <p:sp>
        <p:nvSpPr>
          <p:cNvPr id="9" name="Rectangular Callout 23">
            <a:extLst>
              <a:ext uri="{FF2B5EF4-FFF2-40B4-BE49-F238E27FC236}">
                <a16:creationId xmlns:a16="http://schemas.microsoft.com/office/drawing/2014/main" id="{EC51CE77-64BE-4D8B-A4EE-74E23CEE05D6}"/>
              </a:ext>
            </a:extLst>
          </p:cNvPr>
          <p:cNvSpPr/>
          <p:nvPr/>
        </p:nvSpPr>
        <p:spPr>
          <a:xfrm>
            <a:off x="5508103" y="5450590"/>
            <a:ext cx="1368413" cy="584775"/>
          </a:xfrm>
          <a:prstGeom prst="wedgeRectCallout">
            <a:avLst>
              <a:gd name="adj1" fmla="val 18222"/>
              <a:gd name="adj2" fmla="val -160785"/>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Pointy end</a:t>
            </a:r>
          </a:p>
        </p:txBody>
      </p:sp>
      <p:pic>
        <p:nvPicPr>
          <p:cNvPr id="7" name="Picture 6">
            <a:extLst>
              <a:ext uri="{FF2B5EF4-FFF2-40B4-BE49-F238E27FC236}">
                <a16:creationId xmlns:a16="http://schemas.microsoft.com/office/drawing/2014/main" id="{F75A4806-0637-4F69-90DA-3F117A5985DE}"/>
              </a:ext>
            </a:extLst>
          </p:cNvPr>
          <p:cNvPicPr>
            <a:picLocks noChangeAspect="1"/>
          </p:cNvPicPr>
          <p:nvPr/>
        </p:nvPicPr>
        <p:blipFill>
          <a:blip r:embed="rId4"/>
          <a:stretch>
            <a:fillRect/>
          </a:stretch>
        </p:blipFill>
        <p:spPr>
          <a:xfrm rot="10800000">
            <a:off x="6048622" y="1073307"/>
            <a:ext cx="2957110" cy="1891149"/>
          </a:xfrm>
          <a:prstGeom prst="rect">
            <a:avLst/>
          </a:prstGeom>
        </p:spPr>
      </p:pic>
    </p:spTree>
    <p:extLst>
      <p:ext uri="{BB962C8B-B14F-4D97-AF65-F5344CB8AC3E}">
        <p14:creationId xmlns:p14="http://schemas.microsoft.com/office/powerpoint/2010/main" val="148531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Steps 5-6</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38268" y="2116418"/>
            <a:ext cx="5369835" cy="3277820"/>
          </a:xfrm>
          <a:prstGeom prst="rect">
            <a:avLst/>
          </a:prstGeom>
          <a:noFill/>
        </p:spPr>
        <p:txBody>
          <a:bodyPr wrap="square" rtlCol="0">
            <a:spAutoFit/>
          </a:bodyPr>
          <a:lstStyle/>
          <a:p>
            <a:pPr marL="457200" indent="-457200">
              <a:spcAft>
                <a:spcPts val="600"/>
              </a:spcAft>
              <a:buFont typeface="+mj-lt"/>
              <a:buAutoNum type="arabicParenR" startAt="5"/>
            </a:pPr>
            <a:r>
              <a:rPr lang="en-GB" sz="2400" dirty="0"/>
              <a:t>Push the skewer through the polystyrene ball, so the ball is ends up at about the middle.</a:t>
            </a:r>
          </a:p>
          <a:p>
            <a:pPr marL="457200" indent="-457200">
              <a:spcAft>
                <a:spcPts val="600"/>
              </a:spcAft>
              <a:buFont typeface="+mj-lt"/>
              <a:buAutoNum type="arabicParenR" startAt="5"/>
            </a:pPr>
            <a:endParaRPr lang="en-GB" sz="2400" b="1" dirty="0"/>
          </a:p>
          <a:p>
            <a:pPr marL="457200" indent="-457200">
              <a:spcAft>
                <a:spcPts val="600"/>
              </a:spcAft>
              <a:buFont typeface="+mj-lt"/>
              <a:buAutoNum type="arabicParenR" startAt="5"/>
            </a:pPr>
            <a:endParaRPr lang="en-GB" sz="2400" b="1" dirty="0"/>
          </a:p>
          <a:p>
            <a:pPr marL="457200" indent="-457200">
              <a:spcAft>
                <a:spcPts val="600"/>
              </a:spcAft>
              <a:buFont typeface="+mj-lt"/>
              <a:buAutoNum type="arabicParenR" startAt="5"/>
            </a:pPr>
            <a:r>
              <a:rPr lang="en-GB" sz="2400" dirty="0"/>
              <a:t>Push a second cup onto the other end of the skewer. The pointy end should stick out about 10 mm from the cup. </a:t>
            </a:r>
          </a:p>
        </p:txBody>
      </p:sp>
      <p:pic>
        <p:nvPicPr>
          <p:cNvPr id="9" name="Picture 8">
            <a:extLst>
              <a:ext uri="{FF2B5EF4-FFF2-40B4-BE49-F238E27FC236}">
                <a16:creationId xmlns:a16="http://schemas.microsoft.com/office/drawing/2014/main" id="{BD4691E9-EE14-4CE1-9C08-D0779BE91F48}"/>
              </a:ext>
            </a:extLst>
          </p:cNvPr>
          <p:cNvPicPr>
            <a:picLocks noChangeAspect="1"/>
          </p:cNvPicPr>
          <p:nvPr/>
        </p:nvPicPr>
        <p:blipFill>
          <a:blip r:embed="rId3"/>
          <a:stretch>
            <a:fillRect/>
          </a:stretch>
        </p:blipFill>
        <p:spPr>
          <a:xfrm>
            <a:off x="6338586" y="1387995"/>
            <a:ext cx="2552107" cy="2256990"/>
          </a:xfrm>
          <a:prstGeom prst="rect">
            <a:avLst/>
          </a:prstGeom>
        </p:spPr>
      </p:pic>
      <p:pic>
        <p:nvPicPr>
          <p:cNvPr id="11" name="Picture 10">
            <a:extLst>
              <a:ext uri="{FF2B5EF4-FFF2-40B4-BE49-F238E27FC236}">
                <a16:creationId xmlns:a16="http://schemas.microsoft.com/office/drawing/2014/main" id="{5070C1B7-62CA-44AA-8C8F-D49CBFA69015}"/>
              </a:ext>
            </a:extLst>
          </p:cNvPr>
          <p:cNvPicPr>
            <a:picLocks noChangeAspect="1"/>
          </p:cNvPicPr>
          <p:nvPr/>
        </p:nvPicPr>
        <p:blipFill>
          <a:blip r:embed="rId4"/>
          <a:stretch>
            <a:fillRect/>
          </a:stretch>
        </p:blipFill>
        <p:spPr>
          <a:xfrm>
            <a:off x="6338586" y="3759963"/>
            <a:ext cx="2552107" cy="2212473"/>
          </a:xfrm>
          <a:prstGeom prst="rect">
            <a:avLst/>
          </a:prstGeom>
        </p:spPr>
      </p:pic>
    </p:spTree>
    <p:extLst>
      <p:ext uri="{BB962C8B-B14F-4D97-AF65-F5344CB8AC3E}">
        <p14:creationId xmlns:p14="http://schemas.microsoft.com/office/powerpoint/2010/main" val="308219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 7</a:t>
            </a:r>
          </a:p>
        </p:txBody>
      </p:sp>
      <p:sp>
        <p:nvSpPr>
          <p:cNvPr id="20" name="TextBox 19">
            <a:extLst>
              <a:ext uri="{FF2B5EF4-FFF2-40B4-BE49-F238E27FC236}">
                <a16:creationId xmlns:a16="http://schemas.microsoft.com/office/drawing/2014/main" id="{E1C81483-109F-4D15-B06D-E9C898411F43}"/>
              </a:ext>
            </a:extLst>
          </p:cNvPr>
          <p:cNvSpPr txBox="1"/>
          <p:nvPr/>
        </p:nvSpPr>
        <p:spPr>
          <a:xfrm>
            <a:off x="223506" y="2106547"/>
            <a:ext cx="5419768" cy="1646605"/>
          </a:xfrm>
          <a:prstGeom prst="rect">
            <a:avLst/>
          </a:prstGeom>
          <a:noFill/>
        </p:spPr>
        <p:txBody>
          <a:bodyPr wrap="square" rtlCol="0">
            <a:spAutoFit/>
          </a:bodyPr>
          <a:lstStyle/>
          <a:p>
            <a:pPr marL="457200" indent="-457200">
              <a:spcAft>
                <a:spcPts val="600"/>
              </a:spcAft>
              <a:buFont typeface="+mj-lt"/>
              <a:buAutoNum type="arabicParenR" startAt="7"/>
            </a:pPr>
            <a:r>
              <a:rPr lang="en-GB" sz="2400" dirty="0"/>
              <a:t>Push the skewer through the polystyrene ball. It doesn’t have to stick out of the other side.</a:t>
            </a:r>
          </a:p>
          <a:p>
            <a:pPr marL="457200" indent="-457200">
              <a:spcAft>
                <a:spcPts val="600"/>
              </a:spcAft>
              <a:buFont typeface="+mj-lt"/>
              <a:buAutoNum type="arabicParenR" startAt="7"/>
            </a:pPr>
            <a:endParaRPr lang="en-GB" sz="2400" b="1" dirty="0"/>
          </a:p>
        </p:txBody>
      </p:sp>
      <p:pic>
        <p:nvPicPr>
          <p:cNvPr id="9" name="Picture 8">
            <a:extLst>
              <a:ext uri="{FF2B5EF4-FFF2-40B4-BE49-F238E27FC236}">
                <a16:creationId xmlns:a16="http://schemas.microsoft.com/office/drawing/2014/main" id="{8EF5DFA3-0FDD-4A8A-9568-4949E3457760}"/>
              </a:ext>
            </a:extLst>
          </p:cNvPr>
          <p:cNvPicPr>
            <a:picLocks noChangeAspect="1"/>
          </p:cNvPicPr>
          <p:nvPr/>
        </p:nvPicPr>
        <p:blipFill rotWithShape="1">
          <a:blip r:embed="rId3"/>
          <a:srcRect l="13574" t="18152" r="6709" b="16073"/>
          <a:stretch/>
        </p:blipFill>
        <p:spPr>
          <a:xfrm>
            <a:off x="887009" y="3334880"/>
            <a:ext cx="2971528" cy="2661311"/>
          </a:xfrm>
          <a:prstGeom prst="rect">
            <a:avLst/>
          </a:prstGeom>
        </p:spPr>
      </p:pic>
      <p:pic>
        <p:nvPicPr>
          <p:cNvPr id="11" name="Picture 10">
            <a:extLst>
              <a:ext uri="{FF2B5EF4-FFF2-40B4-BE49-F238E27FC236}">
                <a16:creationId xmlns:a16="http://schemas.microsoft.com/office/drawing/2014/main" id="{A2BD88A8-A0EF-45BC-9628-AE36078B61BF}"/>
              </a:ext>
            </a:extLst>
          </p:cNvPr>
          <p:cNvPicPr>
            <a:picLocks noChangeAspect="1"/>
          </p:cNvPicPr>
          <p:nvPr/>
        </p:nvPicPr>
        <p:blipFill>
          <a:blip r:embed="rId4"/>
          <a:stretch>
            <a:fillRect/>
          </a:stretch>
        </p:blipFill>
        <p:spPr>
          <a:xfrm>
            <a:off x="5608202" y="1510113"/>
            <a:ext cx="3311227" cy="4486078"/>
          </a:xfrm>
          <a:prstGeom prst="rect">
            <a:avLst/>
          </a:prstGeom>
        </p:spPr>
      </p:pic>
    </p:spTree>
    <p:extLst>
      <p:ext uri="{BB962C8B-B14F-4D97-AF65-F5344CB8AC3E}">
        <p14:creationId xmlns:p14="http://schemas.microsoft.com/office/powerpoint/2010/main" val="179352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Steps 8-9 – Making the base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223506" y="2106547"/>
            <a:ext cx="5419768" cy="2462213"/>
          </a:xfrm>
          <a:prstGeom prst="rect">
            <a:avLst/>
          </a:prstGeom>
          <a:noFill/>
        </p:spPr>
        <p:txBody>
          <a:bodyPr wrap="square" rtlCol="0">
            <a:spAutoFit/>
          </a:bodyPr>
          <a:lstStyle/>
          <a:p>
            <a:pPr>
              <a:spcAft>
                <a:spcPts val="600"/>
              </a:spcAft>
            </a:pPr>
            <a:r>
              <a:rPr lang="en-GB" sz="2400" dirty="0"/>
              <a:t>8) Make holes in the base of two cups. The holes should be in the exact centre of the base.</a:t>
            </a:r>
          </a:p>
          <a:p>
            <a:pPr>
              <a:spcAft>
                <a:spcPts val="600"/>
              </a:spcAft>
            </a:pPr>
            <a:r>
              <a:rPr lang="en-GB" sz="2400" dirty="0"/>
              <a:t>9) Using sticky tape, attach together the two cups</a:t>
            </a:r>
          </a:p>
          <a:p>
            <a:pPr marL="457200" indent="-457200">
              <a:spcAft>
                <a:spcPts val="600"/>
              </a:spcAft>
              <a:buFont typeface="+mj-lt"/>
              <a:buAutoNum type="arabicParenR" startAt="9"/>
            </a:pPr>
            <a:endParaRPr lang="en-GB" sz="2400" b="1" dirty="0"/>
          </a:p>
        </p:txBody>
      </p:sp>
      <p:pic>
        <p:nvPicPr>
          <p:cNvPr id="7" name="Picture 6">
            <a:extLst>
              <a:ext uri="{FF2B5EF4-FFF2-40B4-BE49-F238E27FC236}">
                <a16:creationId xmlns:a16="http://schemas.microsoft.com/office/drawing/2014/main" id="{8DC43FC4-E156-443A-9519-0A2506AADA3C}"/>
              </a:ext>
            </a:extLst>
          </p:cNvPr>
          <p:cNvPicPr>
            <a:picLocks noChangeAspect="1"/>
          </p:cNvPicPr>
          <p:nvPr/>
        </p:nvPicPr>
        <p:blipFill>
          <a:blip r:embed="rId3"/>
          <a:stretch>
            <a:fillRect/>
          </a:stretch>
        </p:blipFill>
        <p:spPr>
          <a:xfrm>
            <a:off x="6300192" y="1358360"/>
            <a:ext cx="2312489" cy="4566583"/>
          </a:xfrm>
          <a:prstGeom prst="rect">
            <a:avLst/>
          </a:prstGeom>
        </p:spPr>
      </p:pic>
    </p:spTree>
    <p:extLst>
      <p:ext uri="{BB962C8B-B14F-4D97-AF65-F5344CB8AC3E}">
        <p14:creationId xmlns:p14="http://schemas.microsoft.com/office/powerpoint/2010/main" val="1847066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1025</Words>
  <Application>Microsoft Office PowerPoint</Application>
  <PresentationFormat>On-screen Show (4:3)</PresentationFormat>
  <Paragraphs>93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 wind anemometer Presentation</dc:title>
  <dc:creator>Microsoft Office User</dc:creator>
  <cp:lastModifiedBy>Holly Margerison-Smith</cp:lastModifiedBy>
  <cp:revision>18</cp:revision>
  <dcterms:created xsi:type="dcterms:W3CDTF">2017-06-28T15:11:57Z</dcterms:created>
  <dcterms:modified xsi:type="dcterms:W3CDTF">2023-05-22T14:53:23Z</dcterms:modified>
</cp:coreProperties>
</file>