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8"/>
  </p:notesMasterIdLst>
  <p:sldIdLst>
    <p:sldId id="256" r:id="rId3"/>
    <p:sldId id="269" r:id="rId4"/>
    <p:sldId id="271" r:id="rId5"/>
    <p:sldId id="270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AF"/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8" autoAdjust="0"/>
  </p:normalViewPr>
  <p:slideViewPr>
    <p:cSldViewPr snapToObjects="1" showGuides="1">
      <p:cViewPr varScale="1">
        <p:scale>
          <a:sx n="60" d="100"/>
          <a:sy n="60" d="100"/>
        </p:scale>
        <p:origin x="1460" y="3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height of the graph paper and holding the torch is based on the height of school desks for 7-9 year olds specified in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 EN 1729 (0.59 m) with a small allowance, as the torch could be positioned on the table top. This value will need to be adjusted if desks are used and they are of a different size are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2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table could be adjusted for increased lengths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2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7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5102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How Does the Light from a Torch Change with Distance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943708" y="463378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experiment to measure how the light from a torch changes with distance from the lamp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4A610A-D52D-42D1-BD4E-C1D5F9120040}"/>
              </a:ext>
            </a:extLst>
          </p:cNvPr>
          <p:cNvGrpSpPr/>
          <p:nvPr/>
        </p:nvGrpSpPr>
        <p:grpSpPr>
          <a:xfrm>
            <a:off x="2060367" y="3315812"/>
            <a:ext cx="5023266" cy="734614"/>
            <a:chOff x="0" y="0"/>
            <a:chExt cx="7353140" cy="9750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9035A7-3A0A-4F82-BEB1-6DDFFDD9FB63}"/>
                </a:ext>
              </a:extLst>
            </p:cNvPr>
            <p:cNvGrpSpPr/>
            <p:nvPr/>
          </p:nvGrpSpPr>
          <p:grpSpPr>
            <a:xfrm>
              <a:off x="4990940" y="83980"/>
              <a:ext cx="2362200" cy="807720"/>
              <a:chOff x="0" y="0"/>
              <a:chExt cx="2362200" cy="807720"/>
            </a:xfrm>
          </p:grpSpPr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94992CFB-E76B-4B6A-8FD6-D0B8556F3D17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D31719-1002-4C8B-B4BB-27B3E5827CC5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A11F23-5FAE-4AEB-89AF-ED1B344A54E3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37427370-2F26-4BE8-8F2D-9A6F3882470F}"/>
                </a:ext>
              </a:extLst>
            </p:cNvPr>
            <p:cNvSpPr/>
            <p:nvPr/>
          </p:nvSpPr>
          <p:spPr>
            <a:xfrm rot="5400000">
              <a:off x="2000090" y="-2000090"/>
              <a:ext cx="975045" cy="4975225"/>
            </a:xfrm>
            <a:prstGeom prst="trapezoid">
              <a:avLst>
                <a:gd name="adj" fmla="val 8857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Preparation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76231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Attach a sheet of graph paper to the wall so it’s centre is 0.6 meter up from the floor. (That’s the height of a desk).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Measure distances of 0.5 m, 1 m, 1.5 m, 2 m, 2.5 m and 3 m in a straight line from the graph paper. Mark each distance with a piece of masking tape.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Standing at the first piece of tape, hold the torch so it is pointed at the graph paper and held at a height of 0.6 m.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55ABF-825D-48EE-B712-CEC07D54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06" y="4221088"/>
            <a:ext cx="2671394" cy="20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Measurement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85679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Turn on the torch.</a:t>
            </a:r>
          </a:p>
          <a:p>
            <a:pPr marL="342900" indent="-342900">
              <a:spcAft>
                <a:spcPts val="600"/>
              </a:spcAft>
              <a:buAutoNum type="arabicParenR" startAt="4"/>
            </a:pPr>
            <a:r>
              <a:rPr lang="en-GB" sz="2400" dirty="0"/>
              <a:t>Turn off the lights</a:t>
            </a:r>
            <a:r>
              <a:rPr lang="en-GB" sz="2400" b="1" dirty="0"/>
              <a:t>.</a:t>
            </a:r>
          </a:p>
          <a:p>
            <a:pPr marL="342900" indent="-342900">
              <a:spcAft>
                <a:spcPts val="600"/>
              </a:spcAft>
              <a:buAutoNum type="arabicParenR" startAt="4"/>
            </a:pPr>
            <a:r>
              <a:rPr lang="en-GB" sz="2400" dirty="0"/>
              <a:t>Measure the light on the graph paper by counting the squares that are illuminated.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CF794-2256-4096-9D8A-1953E7F43B99}"/>
              </a:ext>
            </a:extLst>
          </p:cNvPr>
          <p:cNvGrpSpPr/>
          <p:nvPr/>
        </p:nvGrpSpPr>
        <p:grpSpPr>
          <a:xfrm>
            <a:off x="3851920" y="1797490"/>
            <a:ext cx="5023266" cy="734614"/>
            <a:chOff x="0" y="0"/>
            <a:chExt cx="7353140" cy="9750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8130CE-86B4-4F96-88A9-1E0921F4DB62}"/>
                </a:ext>
              </a:extLst>
            </p:cNvPr>
            <p:cNvGrpSpPr/>
            <p:nvPr/>
          </p:nvGrpSpPr>
          <p:grpSpPr>
            <a:xfrm>
              <a:off x="4990940" y="83980"/>
              <a:ext cx="2362200" cy="807720"/>
              <a:chOff x="0" y="0"/>
              <a:chExt cx="2362200" cy="807720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1CE217B8-4B2E-4AFE-B07C-14153ED9A3F2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5C33D9-2682-4AE3-9660-FB7130A80A0D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00A1F1-1D38-4787-93A5-F301A33734CF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33CC5E35-8029-467F-924B-19587FCC658A}"/>
                </a:ext>
              </a:extLst>
            </p:cNvPr>
            <p:cNvSpPr/>
            <p:nvPr/>
          </p:nvSpPr>
          <p:spPr>
            <a:xfrm rot="5400000">
              <a:off x="2000090" y="-2000090"/>
              <a:ext cx="975045" cy="4975225"/>
            </a:xfrm>
            <a:prstGeom prst="trapezoid">
              <a:avLst>
                <a:gd name="adj" fmla="val 8857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B8BA63-D70A-457D-886A-54B45A6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4209">
            <a:off x="5096797" y="4640299"/>
            <a:ext cx="1721445" cy="1097421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2A77D81C-7840-42F1-BB05-D88F88633981}"/>
              </a:ext>
            </a:extLst>
          </p:cNvPr>
          <p:cNvSpPr/>
          <p:nvPr/>
        </p:nvSpPr>
        <p:spPr>
          <a:xfrm>
            <a:off x="1695069" y="3686946"/>
            <a:ext cx="1728192" cy="1873728"/>
          </a:xfrm>
          <a:prstGeom prst="parallelogram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A291C9-E3BD-4249-B84B-0FECE524CA58}"/>
              </a:ext>
            </a:extLst>
          </p:cNvPr>
          <p:cNvSpPr/>
          <p:nvPr/>
        </p:nvSpPr>
        <p:spPr>
          <a:xfrm>
            <a:off x="2240646" y="4061500"/>
            <a:ext cx="710565" cy="86409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E7EBAF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Recording and Presenting Results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8013" y="2005533"/>
            <a:ext cx="856797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600"/>
              </a:spcAft>
              <a:buFont typeface="+mj-lt"/>
              <a:buAutoNum type="arabicParenR" startAt="7"/>
            </a:pPr>
            <a:r>
              <a:rPr lang="en-GB" sz="2400" dirty="0"/>
              <a:t>Record your result in a table.</a:t>
            </a:r>
          </a:p>
          <a:p>
            <a:pPr marL="342900" indent="-342900">
              <a:spcAft>
                <a:spcPts val="600"/>
              </a:spcAft>
              <a:buAutoNum type="arabicParenR" startAt="7"/>
            </a:pPr>
            <a:endParaRPr lang="en-GB" sz="2400" dirty="0"/>
          </a:p>
          <a:p>
            <a:pPr marL="342900" indent="-342900">
              <a:spcAft>
                <a:spcPts val="600"/>
              </a:spcAft>
              <a:buAutoNum type="arabicParenR" startAt="7"/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363538" indent="-363538">
              <a:spcAft>
                <a:spcPts val="600"/>
              </a:spcAft>
              <a:buFont typeface="+mj-lt"/>
              <a:buAutoNum type="arabicParenR" startAt="8"/>
            </a:pPr>
            <a:r>
              <a:rPr lang="en-GB" sz="2400" dirty="0"/>
              <a:t>Repeat steps 3-6 standing at the next piece of tape, 0.5 m back each time.</a:t>
            </a:r>
          </a:p>
          <a:p>
            <a:pPr marL="342900" indent="-342900">
              <a:spcAft>
                <a:spcPts val="600"/>
              </a:spcAft>
              <a:buAutoNum type="arabicParenR" startAt="8"/>
            </a:pPr>
            <a:r>
              <a:rPr lang="en-GB" sz="2400" dirty="0"/>
              <a:t>Plot a graph showing your results. What does this show? What is the reason for this?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7B839F-72AD-435D-9AEF-58121917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75206"/>
              </p:ext>
            </p:extLst>
          </p:nvPr>
        </p:nvGraphicFramePr>
        <p:xfrm>
          <a:off x="433762" y="2708920"/>
          <a:ext cx="821099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93">
                  <a:extLst>
                    <a:ext uri="{9D8B030D-6E8A-4147-A177-3AD203B41FA5}">
                      <a16:colId xmlns:a16="http://schemas.microsoft.com/office/drawing/2014/main" val="5110504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2247453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605044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33508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181488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9091437"/>
                    </a:ext>
                  </a:extLst>
                </a:gridCol>
                <a:gridCol w="944840">
                  <a:extLst>
                    <a:ext uri="{9D8B030D-6E8A-4147-A177-3AD203B41FA5}">
                      <a16:colId xmlns:a16="http://schemas.microsoft.com/office/drawing/2014/main" val="396140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Distance, 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7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Number of squares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8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21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DA7811-B5E0-4546-A3EB-7016E38B712D}"/>
              </a:ext>
            </a:extLst>
          </p:cNvPr>
          <p:cNvSpPr txBox="1"/>
          <p:nvPr/>
        </p:nvSpPr>
        <p:spPr>
          <a:xfrm>
            <a:off x="107504" y="129854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7767C-AD72-406E-BCFB-44BA1B276FB2}"/>
              </a:ext>
            </a:extLst>
          </p:cNvPr>
          <p:cNvSpPr txBox="1"/>
          <p:nvPr/>
        </p:nvSpPr>
        <p:spPr>
          <a:xfrm>
            <a:off x="438420" y="2060848"/>
            <a:ext cx="8267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Place the torch at 3 m from the wall.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Hold up a shape 2.5 m from the wall (0.5 m from the torch), so that the torch casts it’s shadow.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Measure the size of the shadow.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Move the shape towards the wall in steps of 0.5 m, measuring the shadow each time.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Record your results in a table and plot them in a graph.</a:t>
            </a:r>
          </a:p>
          <a:p>
            <a:endParaRPr lang="en-GB" sz="2400" dirty="0"/>
          </a:p>
          <a:p>
            <a:r>
              <a:rPr lang="en-GB" sz="2400" dirty="0"/>
              <a:t>What does this show? What is the reason for this? Was there anything else you observed about the shadow?</a:t>
            </a:r>
          </a:p>
        </p:txBody>
      </p:sp>
    </p:spTree>
    <p:extLst>
      <p:ext uri="{BB962C8B-B14F-4D97-AF65-F5344CB8AC3E}">
        <p14:creationId xmlns:p14="http://schemas.microsoft.com/office/powerpoint/2010/main" val="2706174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389</Words>
  <Application>Microsoft Office PowerPoint</Application>
  <PresentationFormat>On-screen Show (4:3)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Holly Margerison-Smith</cp:lastModifiedBy>
  <cp:revision>135</cp:revision>
  <dcterms:created xsi:type="dcterms:W3CDTF">2012-08-07T14:34:21Z</dcterms:created>
  <dcterms:modified xsi:type="dcterms:W3CDTF">2023-05-23T12:26:01Z</dcterms:modified>
</cp:coreProperties>
</file>