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1"/>
  </p:notesMasterIdLst>
  <p:sldIdLst>
    <p:sldId id="257" r:id="rId2"/>
    <p:sldId id="273" r:id="rId3"/>
    <p:sldId id="272" r:id="rId4"/>
    <p:sldId id="266" r:id="rId5"/>
    <p:sldId id="270" r:id="rId6"/>
    <p:sldId id="269" r:id="rId7"/>
    <p:sldId id="267" r:id="rId8"/>
    <p:sldId id="268" r:id="rId9"/>
    <p:sldId id="271"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88"/>
    <p:restoredTop sz="94674"/>
  </p:normalViewPr>
  <p:slideViewPr>
    <p:cSldViewPr snapToGrid="0" snapToObjects="1">
      <p:cViewPr varScale="1">
        <p:scale>
          <a:sx n="116" d="100"/>
          <a:sy n="116" d="100"/>
        </p:scale>
        <p:origin x="756" y="10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6F69CD-40E1-48DF-B61B-25659D97BDBE}" type="datetimeFigureOut">
              <a:rPr lang="en-GB" smtClean="0"/>
              <a:t>24/05/2023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75E6AA-EC61-471F-BC8B-B535C5ECBCFF}" type="slidenum">
              <a:rPr lang="en-GB" smtClean="0"/>
              <a:t>‹#›</a:t>
            </a:fld>
            <a:endParaRPr lang="en-GB"/>
          </a:p>
        </p:txBody>
      </p:sp>
    </p:spTree>
    <p:extLst>
      <p:ext uri="{BB962C8B-B14F-4D97-AF65-F5344CB8AC3E}">
        <p14:creationId xmlns:p14="http://schemas.microsoft.com/office/powerpoint/2010/main" val="2137536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0B6DF85-9115-4BDE-B559-15CE0E0A4B38}" type="slidenum">
              <a:rPr lang="en-GB" smtClean="0"/>
              <a:t>1</a:t>
            </a:fld>
            <a:endParaRPr lang="en-GB"/>
          </a:p>
        </p:txBody>
      </p:sp>
    </p:spTree>
    <p:extLst>
      <p:ext uri="{BB962C8B-B14F-4D97-AF65-F5344CB8AC3E}">
        <p14:creationId xmlns:p14="http://schemas.microsoft.com/office/powerpoint/2010/main" val="2993846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0B6DF85-9115-4BDE-B559-15CE0E0A4B38}" type="slidenum">
              <a:rPr lang="en-GB" smtClean="0"/>
              <a:t>2</a:t>
            </a:fld>
            <a:endParaRPr lang="en-GB"/>
          </a:p>
        </p:txBody>
      </p:sp>
    </p:spTree>
    <p:extLst>
      <p:ext uri="{BB962C8B-B14F-4D97-AF65-F5344CB8AC3E}">
        <p14:creationId xmlns:p14="http://schemas.microsoft.com/office/powerpoint/2010/main" val="3986450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Deciduous and evergreen are the terms used in the national curriculum, but some pupils may find hardwood and softwood easier. These terms also fit in well with understanding needed in Key Stage 3 design and technology. </a:t>
            </a:r>
          </a:p>
          <a:p>
            <a:r>
              <a:rPr lang="en-GB" dirty="0"/>
              <a:t>Hardwoods come from deciduous trees and softwoods come from evergreen / coniferous trees.  Note that these terms are just types of wood and not the properties of the wood – hardwoods are not necessarily hard (balsa is soft enough that it can be marked using a thumbnail) and softwoods are not necessarily soft (</a:t>
            </a:r>
            <a:r>
              <a:rPr lang="en-GB" dirty="0" err="1"/>
              <a:t>parana</a:t>
            </a:r>
            <a:r>
              <a:rPr lang="en-GB" dirty="0"/>
              <a:t> pine is used to make wooden stairs).</a:t>
            </a:r>
          </a:p>
        </p:txBody>
      </p:sp>
      <p:sp>
        <p:nvSpPr>
          <p:cNvPr id="4" name="Slide Number Placeholder 3"/>
          <p:cNvSpPr>
            <a:spLocks noGrp="1"/>
          </p:cNvSpPr>
          <p:nvPr>
            <p:ph type="sldNum" sz="quarter" idx="5"/>
          </p:nvPr>
        </p:nvSpPr>
        <p:spPr/>
        <p:txBody>
          <a:bodyPr/>
          <a:lstStyle/>
          <a:p>
            <a:fld id="{40B6DF85-9115-4BDE-B559-15CE0E0A4B38}" type="slidenum">
              <a:rPr lang="en-GB" smtClean="0"/>
              <a:t>3</a:t>
            </a:fld>
            <a:endParaRPr lang="en-GB"/>
          </a:p>
        </p:txBody>
      </p:sp>
    </p:spTree>
    <p:extLst>
      <p:ext uri="{BB962C8B-B14F-4D97-AF65-F5344CB8AC3E}">
        <p14:creationId xmlns:p14="http://schemas.microsoft.com/office/powerpoint/2010/main" val="1532054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Deciduous and evergreen are the terms used in the national curriculum, but some pupils may find hardwood and softwood easier. These terms also fit in well with understanding needed in Key Stage 3 design and technology. </a:t>
            </a:r>
          </a:p>
        </p:txBody>
      </p:sp>
      <p:sp>
        <p:nvSpPr>
          <p:cNvPr id="4" name="Slide Number Placeholder 3"/>
          <p:cNvSpPr>
            <a:spLocks noGrp="1"/>
          </p:cNvSpPr>
          <p:nvPr>
            <p:ph type="sldNum" sz="quarter" idx="5"/>
          </p:nvPr>
        </p:nvSpPr>
        <p:spPr/>
        <p:txBody>
          <a:bodyPr/>
          <a:lstStyle/>
          <a:p>
            <a:fld id="{40B6DF85-9115-4BDE-B559-15CE0E0A4B38}" type="slidenum">
              <a:rPr lang="en-GB" smtClean="0"/>
              <a:t>4</a:t>
            </a:fld>
            <a:endParaRPr lang="en-GB"/>
          </a:p>
        </p:txBody>
      </p:sp>
    </p:spTree>
    <p:extLst>
      <p:ext uri="{BB962C8B-B14F-4D97-AF65-F5344CB8AC3E}">
        <p14:creationId xmlns:p14="http://schemas.microsoft.com/office/powerpoint/2010/main" val="460283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Spring blossoms, Summer green leaves, Autumn leaves turn red and brown and fall, Winter bare branches</a:t>
            </a:r>
          </a:p>
          <a:p>
            <a:endParaRPr lang="en-GB" dirty="0"/>
          </a:p>
        </p:txBody>
      </p:sp>
      <p:sp>
        <p:nvSpPr>
          <p:cNvPr id="4" name="Slide Number Placeholder 3"/>
          <p:cNvSpPr>
            <a:spLocks noGrp="1"/>
          </p:cNvSpPr>
          <p:nvPr>
            <p:ph type="sldNum" sz="quarter" idx="5"/>
          </p:nvPr>
        </p:nvSpPr>
        <p:spPr/>
        <p:txBody>
          <a:bodyPr/>
          <a:lstStyle/>
          <a:p>
            <a:fld id="{40B6DF85-9115-4BDE-B559-15CE0E0A4B38}" type="slidenum">
              <a:rPr lang="en-GB" smtClean="0"/>
              <a:t>5</a:t>
            </a:fld>
            <a:endParaRPr lang="en-GB"/>
          </a:p>
        </p:txBody>
      </p:sp>
    </p:spTree>
    <p:extLst>
      <p:ext uri="{BB962C8B-B14F-4D97-AF65-F5344CB8AC3E}">
        <p14:creationId xmlns:p14="http://schemas.microsoft.com/office/powerpoint/2010/main" val="3023880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Evergreen trees keen their pines or needles all year. The clue is in the name!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 a result they normally grow much faster than hardwood trees – an evergreen tree might reach full size in 30 years, where a deciduous tree might need 100 years!</a:t>
            </a:r>
          </a:p>
          <a:p>
            <a:endParaRPr lang="en-GB" dirty="0"/>
          </a:p>
        </p:txBody>
      </p:sp>
      <p:sp>
        <p:nvSpPr>
          <p:cNvPr id="4" name="Slide Number Placeholder 3"/>
          <p:cNvSpPr>
            <a:spLocks noGrp="1"/>
          </p:cNvSpPr>
          <p:nvPr>
            <p:ph type="sldNum" sz="quarter" idx="5"/>
          </p:nvPr>
        </p:nvSpPr>
        <p:spPr/>
        <p:txBody>
          <a:bodyPr/>
          <a:lstStyle/>
          <a:p>
            <a:fld id="{40B6DF85-9115-4BDE-B559-15CE0E0A4B38}" type="slidenum">
              <a:rPr lang="en-GB" smtClean="0"/>
              <a:t>6</a:t>
            </a:fld>
            <a:endParaRPr lang="en-GB"/>
          </a:p>
        </p:txBody>
      </p:sp>
    </p:spTree>
    <p:extLst>
      <p:ext uri="{BB962C8B-B14F-4D97-AF65-F5344CB8AC3E}">
        <p14:creationId xmlns:p14="http://schemas.microsoft.com/office/powerpoint/2010/main" val="4176454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Leaves are like the clothes worn by trees…</a:t>
            </a:r>
          </a:p>
          <a:p>
            <a:endParaRPr lang="en-GB" dirty="0"/>
          </a:p>
        </p:txBody>
      </p:sp>
      <p:sp>
        <p:nvSpPr>
          <p:cNvPr id="4" name="Slide Number Placeholder 3"/>
          <p:cNvSpPr>
            <a:spLocks noGrp="1"/>
          </p:cNvSpPr>
          <p:nvPr>
            <p:ph type="sldNum" sz="quarter" idx="5"/>
          </p:nvPr>
        </p:nvSpPr>
        <p:spPr/>
        <p:txBody>
          <a:bodyPr/>
          <a:lstStyle/>
          <a:p>
            <a:fld id="{40B6DF85-9115-4BDE-B559-15CE0E0A4B38}" type="slidenum">
              <a:rPr lang="en-GB" smtClean="0"/>
              <a:t>7</a:t>
            </a:fld>
            <a:endParaRPr lang="en-GB"/>
          </a:p>
        </p:txBody>
      </p:sp>
    </p:spTree>
    <p:extLst>
      <p:ext uri="{BB962C8B-B14F-4D97-AF65-F5344CB8AC3E}">
        <p14:creationId xmlns:p14="http://schemas.microsoft.com/office/powerpoint/2010/main" val="1659040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Evergreen (softwood) trees keep their green clothing all year. Deciduous (hardwood) trees lose their coats in winter. Hence as they stand in the cold, they might think of themselves as ‘hard’. However, what would we think of a person who did the same?</a:t>
            </a:r>
          </a:p>
        </p:txBody>
      </p:sp>
      <p:sp>
        <p:nvSpPr>
          <p:cNvPr id="4" name="Slide Number Placeholder 3"/>
          <p:cNvSpPr>
            <a:spLocks noGrp="1"/>
          </p:cNvSpPr>
          <p:nvPr>
            <p:ph type="sldNum" sz="quarter" idx="5"/>
          </p:nvPr>
        </p:nvSpPr>
        <p:spPr/>
        <p:txBody>
          <a:bodyPr/>
          <a:lstStyle/>
          <a:p>
            <a:fld id="{40B6DF85-9115-4BDE-B559-15CE0E0A4B38}" type="slidenum">
              <a:rPr lang="en-GB" smtClean="0"/>
              <a:t>8</a:t>
            </a:fld>
            <a:endParaRPr lang="en-GB"/>
          </a:p>
        </p:txBody>
      </p:sp>
    </p:spTree>
    <p:extLst>
      <p:ext uri="{BB962C8B-B14F-4D97-AF65-F5344CB8AC3E}">
        <p14:creationId xmlns:p14="http://schemas.microsoft.com/office/powerpoint/2010/main" val="1812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could be used as an additional related activity to reinforce understanding. It is also a useful way of developing a class identity. The trunk and branches can be made from strips of brown sugar paper stapled to a noticeboard.</a:t>
            </a:r>
          </a:p>
        </p:txBody>
      </p:sp>
      <p:sp>
        <p:nvSpPr>
          <p:cNvPr id="4" name="Slide Number Placeholder 3"/>
          <p:cNvSpPr>
            <a:spLocks noGrp="1"/>
          </p:cNvSpPr>
          <p:nvPr>
            <p:ph type="sldNum" sz="quarter" idx="5"/>
          </p:nvPr>
        </p:nvSpPr>
        <p:spPr/>
        <p:txBody>
          <a:bodyPr/>
          <a:lstStyle/>
          <a:p>
            <a:fld id="{40B6DF85-9115-4BDE-B559-15CE0E0A4B38}" type="slidenum">
              <a:rPr lang="en-GB" smtClean="0"/>
              <a:t>9</a:t>
            </a:fld>
            <a:endParaRPr lang="en-GB"/>
          </a:p>
        </p:txBody>
      </p:sp>
    </p:spTree>
    <p:extLst>
      <p:ext uri="{BB962C8B-B14F-4D97-AF65-F5344CB8AC3E}">
        <p14:creationId xmlns:p14="http://schemas.microsoft.com/office/powerpoint/2010/main" val="2510832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lvl1pPr>
              <a:defRPr b="0" i="0">
                <a:latin typeface="Arial" panose="020B0604020202020204" pitchFamily="34" charset="0"/>
              </a:defRPr>
            </a:lvl1pPr>
          </a:lstStyle>
          <a:p>
            <a:fld id="{718077CC-A630-BB40-BCCA-DBB4138BC4E6}" type="datetimeFigureOut">
              <a:rPr lang="en-US" smtClean="0"/>
              <a:pPr/>
              <a:t>5/24/2023</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b="0"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lvl1pPr>
              <a:defRPr b="0" i="0">
                <a:latin typeface="Arial" panose="020B0604020202020204" pitchFamily="34" charset="0"/>
              </a:defRPr>
            </a:lvl1p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205098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983455"/>
            <a:ext cx="7886700" cy="1325563"/>
          </a:xfrm>
        </p:spPr>
        <p:txBody>
          <a:bodyPr/>
          <a:lstStyle/>
          <a:p>
            <a:r>
              <a:rPr lang="en-US" dirty="0"/>
              <a:t>Click to edit Master title style</a:t>
            </a:r>
          </a:p>
        </p:txBody>
      </p:sp>
      <p:sp>
        <p:nvSpPr>
          <p:cNvPr id="3" name="Vertical Text Placeholder 2"/>
          <p:cNvSpPr>
            <a:spLocks noGrp="1"/>
          </p:cNvSpPr>
          <p:nvPr>
            <p:ph type="body" orient="vert" idx="1"/>
          </p:nvPr>
        </p:nvSpPr>
        <p:spPr>
          <a:xfrm>
            <a:off x="628650" y="2309018"/>
            <a:ext cx="7886700" cy="3764524"/>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lvl1pPr>
              <a:defRPr b="0" i="0">
                <a:latin typeface="Arial" panose="020B0604020202020204" pitchFamily="34" charset="0"/>
              </a:defRPr>
            </a:lvl1pPr>
          </a:lstStyle>
          <a:p>
            <a:fld id="{718077CC-A630-BB40-BCCA-DBB4138BC4E6}" type="datetimeFigureOut">
              <a:rPr lang="en-US" smtClean="0"/>
              <a:pPr/>
              <a:t>5/24/2023</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b="0"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lvl1pPr>
              <a:defRPr b="0" i="0">
                <a:latin typeface="Arial" panose="020B0604020202020204" pitchFamily="34" charset="0"/>
              </a:defRPr>
            </a:lvl1p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3932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193533"/>
            <a:ext cx="1971675" cy="4687503"/>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28650" y="1193533"/>
            <a:ext cx="5800725" cy="46875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lvl1pPr>
              <a:defRPr b="0" i="0">
                <a:latin typeface="Arial" panose="020B0604020202020204" pitchFamily="34" charset="0"/>
              </a:defRPr>
            </a:lvl1pPr>
          </a:lstStyle>
          <a:p>
            <a:fld id="{718077CC-A630-BB40-BCCA-DBB4138BC4E6}" type="datetimeFigureOut">
              <a:rPr lang="en-US" smtClean="0"/>
              <a:pPr/>
              <a:t>5/24/2023</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b="0"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lvl1pPr>
              <a:defRPr b="0" i="0">
                <a:latin typeface="Arial" panose="020B0604020202020204" pitchFamily="34" charset="0"/>
              </a:defRPr>
            </a:lvl1p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91759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983455"/>
            <a:ext cx="7886700" cy="1325563"/>
          </a:xfrm>
        </p:spPr>
        <p:txBody>
          <a:bodyPr/>
          <a:lstStyle/>
          <a:p>
            <a:r>
              <a:rPr lang="en-US" dirty="0"/>
              <a:t>Click to edit Master title style</a:t>
            </a:r>
          </a:p>
        </p:txBody>
      </p:sp>
      <p:sp>
        <p:nvSpPr>
          <p:cNvPr id="3" name="Content Placeholder 2"/>
          <p:cNvSpPr>
            <a:spLocks noGrp="1"/>
          </p:cNvSpPr>
          <p:nvPr>
            <p:ph idx="1"/>
          </p:nvPr>
        </p:nvSpPr>
        <p:spPr>
          <a:xfrm>
            <a:off x="628650" y="2309017"/>
            <a:ext cx="7886700" cy="37548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lvl1pPr>
              <a:defRPr b="0" i="0">
                <a:latin typeface="Arial" panose="020B0604020202020204" pitchFamily="34" charset="0"/>
              </a:defRPr>
            </a:lvl1pPr>
          </a:lstStyle>
          <a:p>
            <a:fld id="{718077CC-A630-BB40-BCCA-DBB4138BC4E6}" type="datetimeFigureOut">
              <a:rPr lang="en-US" smtClean="0"/>
              <a:pPr/>
              <a:t>5/24/2023</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b="0"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lvl1pPr>
              <a:defRPr b="0" i="0">
                <a:latin typeface="Arial" panose="020B0604020202020204" pitchFamily="34" charset="0"/>
              </a:defRPr>
            </a:lvl1p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170365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lvl1pPr>
              <a:defRPr b="0" i="0">
                <a:latin typeface="Arial" panose="020B0604020202020204" pitchFamily="34" charset="0"/>
              </a:defRPr>
            </a:lvl1pPr>
          </a:lstStyle>
          <a:p>
            <a:fld id="{718077CC-A630-BB40-BCCA-DBB4138BC4E6}" type="datetimeFigureOut">
              <a:rPr lang="en-US" smtClean="0"/>
              <a:pPr/>
              <a:t>5/24/2023</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b="0"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lvl1pPr>
              <a:defRPr b="0" i="0">
                <a:latin typeface="Arial" panose="020B0604020202020204" pitchFamily="34" charset="0"/>
              </a:defRPr>
            </a:lvl1p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536504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990768"/>
            <a:ext cx="7886700" cy="1325563"/>
          </a:xfrm>
        </p:spPr>
        <p:txBody>
          <a:bodyPr/>
          <a:lstStyle/>
          <a:p>
            <a:r>
              <a:rPr lang="en-US" dirty="0"/>
              <a:t>Click to edit Master title style</a:t>
            </a:r>
          </a:p>
        </p:txBody>
      </p:sp>
      <p:sp>
        <p:nvSpPr>
          <p:cNvPr id="3" name="Content Placeholder 2"/>
          <p:cNvSpPr>
            <a:spLocks noGrp="1"/>
          </p:cNvSpPr>
          <p:nvPr>
            <p:ph sz="half" idx="1"/>
          </p:nvPr>
        </p:nvSpPr>
        <p:spPr>
          <a:xfrm>
            <a:off x="628650" y="2300439"/>
            <a:ext cx="3886200" cy="37827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2300439"/>
            <a:ext cx="3886200" cy="3782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lvl1pPr>
              <a:defRPr b="0" i="0">
                <a:latin typeface="Arial" panose="020B0604020202020204" pitchFamily="34" charset="0"/>
              </a:defRPr>
            </a:lvl1pPr>
          </a:lstStyle>
          <a:p>
            <a:fld id="{718077CC-A630-BB40-BCCA-DBB4138BC4E6}" type="datetimeFigureOut">
              <a:rPr lang="en-US" smtClean="0"/>
              <a:pPr/>
              <a:t>5/24/2023</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lvl1pPr>
              <a:defRPr b="0"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lvl1pPr>
              <a:defRPr b="0" i="0">
                <a:latin typeface="Arial" panose="020B0604020202020204" pitchFamily="34" charset="0"/>
              </a:defRPr>
            </a:lvl1p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542595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1012824"/>
            <a:ext cx="7886700" cy="1325563"/>
          </a:xfrm>
        </p:spPr>
        <p:txBody>
          <a:bodyPr/>
          <a:lstStyle/>
          <a:p>
            <a:r>
              <a:rPr lang="en-US" dirty="0"/>
              <a:t>Click to edit Master title style</a:t>
            </a:r>
          </a:p>
        </p:txBody>
      </p:sp>
      <p:sp>
        <p:nvSpPr>
          <p:cNvPr id="3" name="Text Placeholder 2"/>
          <p:cNvSpPr>
            <a:spLocks noGrp="1"/>
          </p:cNvSpPr>
          <p:nvPr>
            <p:ph type="body" idx="1"/>
          </p:nvPr>
        </p:nvSpPr>
        <p:spPr>
          <a:xfrm>
            <a:off x="629842" y="2338387"/>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3162299"/>
            <a:ext cx="3868340" cy="29304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2338387"/>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3162299"/>
            <a:ext cx="3887391" cy="29304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628650" y="6356351"/>
            <a:ext cx="2057400" cy="365125"/>
          </a:xfrm>
          <a:prstGeom prst="rect">
            <a:avLst/>
          </a:prstGeom>
        </p:spPr>
        <p:txBody>
          <a:bodyPr/>
          <a:lstStyle>
            <a:lvl1pPr>
              <a:defRPr b="0" i="0">
                <a:latin typeface="Arial" panose="020B0604020202020204" pitchFamily="34" charset="0"/>
              </a:defRPr>
            </a:lvl1pPr>
          </a:lstStyle>
          <a:p>
            <a:fld id="{718077CC-A630-BB40-BCCA-DBB4138BC4E6}" type="datetimeFigureOut">
              <a:rPr lang="en-US" smtClean="0"/>
              <a:pPr/>
              <a:t>5/24/2023</a:t>
            </a:fld>
            <a:endParaRPr lang="en-US" dirty="0"/>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lvl1pPr>
              <a:defRPr b="0" i="0">
                <a:latin typeface="Arial" panose="020B0604020202020204" pitchFamily="34" charset="0"/>
              </a:defRPr>
            </a:lvl1pPr>
          </a:lstStyle>
          <a:p>
            <a:endParaRPr lang="en-US" dirty="0"/>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lvl1pPr>
              <a:defRPr b="0" i="0">
                <a:latin typeface="Arial" panose="020B0604020202020204" pitchFamily="34" charset="0"/>
              </a:defRPr>
            </a:lvl1p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190213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990768"/>
            <a:ext cx="7886700" cy="1325563"/>
          </a:xfrm>
        </p:spPr>
        <p:txBody>
          <a:bodyPr/>
          <a:lstStyle/>
          <a:p>
            <a:r>
              <a:rPr lang="en-US" dirty="0"/>
              <a:t>Click to edit Master title style</a:t>
            </a:r>
          </a:p>
        </p:txBody>
      </p:sp>
      <p:sp>
        <p:nvSpPr>
          <p:cNvPr id="3" name="Date Placeholder 2"/>
          <p:cNvSpPr>
            <a:spLocks noGrp="1"/>
          </p:cNvSpPr>
          <p:nvPr>
            <p:ph type="dt" sz="half" idx="10"/>
          </p:nvPr>
        </p:nvSpPr>
        <p:spPr>
          <a:xfrm>
            <a:off x="628650" y="6356351"/>
            <a:ext cx="2057400" cy="365125"/>
          </a:xfrm>
          <a:prstGeom prst="rect">
            <a:avLst/>
          </a:prstGeom>
        </p:spPr>
        <p:txBody>
          <a:bodyPr/>
          <a:lstStyle>
            <a:lvl1pPr>
              <a:defRPr b="0" i="0">
                <a:latin typeface="Arial" panose="020B0604020202020204" pitchFamily="34" charset="0"/>
              </a:defRPr>
            </a:lvl1pPr>
          </a:lstStyle>
          <a:p>
            <a:fld id="{718077CC-A630-BB40-BCCA-DBB4138BC4E6}" type="datetimeFigureOut">
              <a:rPr lang="en-US" smtClean="0"/>
              <a:pPr/>
              <a:t>5/24/2023</a:t>
            </a:fld>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b="0" i="0">
                <a:latin typeface="Arial" panose="020B0604020202020204" pitchFamily="34" charset="0"/>
              </a:defRPr>
            </a:lvl1pPr>
          </a:lstStyle>
          <a:p>
            <a:endParaRPr lang="en-US" dirty="0"/>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lvl1pPr>
              <a:defRPr b="0" i="0">
                <a:latin typeface="Arial" panose="020B0604020202020204" pitchFamily="34" charset="0"/>
              </a:defRPr>
            </a:lvl1p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07702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lvl1pPr>
              <a:defRPr b="0" i="0">
                <a:latin typeface="Arial" panose="020B0604020202020204" pitchFamily="34" charset="0"/>
              </a:defRPr>
            </a:lvl1pPr>
          </a:lstStyle>
          <a:p>
            <a:fld id="{718077CC-A630-BB40-BCCA-DBB4138BC4E6}" type="datetimeFigureOut">
              <a:rPr lang="en-US" smtClean="0"/>
              <a:pPr/>
              <a:t>5/24/2023</a:t>
            </a:fld>
            <a:endParaRPr lang="en-US" dirty="0"/>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lvl1pPr>
              <a:defRPr b="0" i="0">
                <a:latin typeface="Arial" panose="020B0604020202020204" pitchFamily="34" charset="0"/>
              </a:defRPr>
            </a:lvl1pPr>
          </a:lstStyle>
          <a:p>
            <a:endParaRPr lang="en-US" dirty="0"/>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lvl1pPr>
              <a:defRPr b="0" i="0">
                <a:latin typeface="Arial" panose="020B0604020202020204" pitchFamily="34" charset="0"/>
              </a:defRPr>
            </a:lvl1p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975022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92688"/>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1522915"/>
            <a:ext cx="4629150" cy="456025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592888"/>
            <a:ext cx="2949178" cy="349027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lvl1pPr>
              <a:defRPr b="0" i="0">
                <a:latin typeface="Arial" panose="020B0604020202020204" pitchFamily="34" charset="0"/>
              </a:defRPr>
            </a:lvl1pPr>
          </a:lstStyle>
          <a:p>
            <a:fld id="{718077CC-A630-BB40-BCCA-DBB4138BC4E6}" type="datetimeFigureOut">
              <a:rPr lang="en-US" smtClean="0"/>
              <a:pPr/>
              <a:t>5/24/2023</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lvl1pPr>
              <a:defRPr b="0"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lvl1pPr>
              <a:defRPr b="0" i="0">
                <a:latin typeface="Arial" panose="020B0604020202020204" pitchFamily="34" charset="0"/>
              </a:defRPr>
            </a:lvl1p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554577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92688"/>
            <a:ext cx="2949178"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3887391" y="1522915"/>
            <a:ext cx="4629150" cy="456987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592888"/>
            <a:ext cx="2949178" cy="34999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lvl1pPr>
              <a:defRPr b="0" i="0">
                <a:latin typeface="Arial" panose="020B0604020202020204" pitchFamily="34" charset="0"/>
              </a:defRPr>
            </a:lvl1pPr>
          </a:lstStyle>
          <a:p>
            <a:fld id="{718077CC-A630-BB40-BCCA-DBB4138BC4E6}" type="datetimeFigureOut">
              <a:rPr lang="en-US" smtClean="0"/>
              <a:pPr/>
              <a:t>5/24/2023</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lvl1pPr>
              <a:defRPr b="0"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lvl1pPr>
              <a:defRPr b="0" i="0">
                <a:latin typeface="Arial" panose="020B0604020202020204" pitchFamily="34" charset="0"/>
              </a:defRPr>
            </a:lvl1p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699686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24491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8274DF-28FF-4DC4-8907-27477B8ABEEF}"/>
              </a:ext>
            </a:extLst>
          </p:cNvPr>
          <p:cNvSpPr txBox="1"/>
          <p:nvPr/>
        </p:nvSpPr>
        <p:spPr>
          <a:xfrm>
            <a:off x="395415" y="1149569"/>
            <a:ext cx="8501449" cy="1200329"/>
          </a:xfrm>
          <a:prstGeom prst="rect">
            <a:avLst/>
          </a:prstGeom>
          <a:noFill/>
        </p:spPr>
        <p:txBody>
          <a:bodyPr wrap="square" rtlCol="0">
            <a:spAutoFit/>
          </a:bodyPr>
          <a:lstStyle/>
          <a:p>
            <a:pPr algn="ctr"/>
            <a:r>
              <a:rPr lang="en-GB" sz="3600" b="1" dirty="0">
                <a:latin typeface="Arial"/>
                <a:cs typeface="Arial"/>
              </a:rPr>
              <a:t>Understanding the difference between deciduous and evergreen trees</a:t>
            </a:r>
          </a:p>
        </p:txBody>
      </p:sp>
      <p:pic>
        <p:nvPicPr>
          <p:cNvPr id="7" name="Picture 6" descr="A tree in a forest&#10;&#10;Description automatically generated">
            <a:extLst>
              <a:ext uri="{FF2B5EF4-FFF2-40B4-BE49-F238E27FC236}">
                <a16:creationId xmlns:a16="http://schemas.microsoft.com/office/drawing/2014/main" id="{055F12ED-F87C-46A1-AB83-0B06421B3127}"/>
              </a:ext>
            </a:extLst>
          </p:cNvPr>
          <p:cNvPicPr>
            <a:picLocks noChangeAspect="1"/>
          </p:cNvPicPr>
          <p:nvPr/>
        </p:nvPicPr>
        <p:blipFill>
          <a:blip r:embed="rId3"/>
          <a:stretch>
            <a:fillRect/>
          </a:stretch>
        </p:blipFill>
        <p:spPr>
          <a:xfrm>
            <a:off x="2363469" y="2665715"/>
            <a:ext cx="4150863" cy="2762918"/>
          </a:xfrm>
          <a:prstGeom prst="rect">
            <a:avLst/>
          </a:prstGeom>
        </p:spPr>
      </p:pic>
    </p:spTree>
    <p:extLst>
      <p:ext uri="{BB962C8B-B14F-4D97-AF65-F5344CB8AC3E}">
        <p14:creationId xmlns:p14="http://schemas.microsoft.com/office/powerpoint/2010/main" val="573508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8274DF-28FF-4DC4-8907-27477B8ABEEF}"/>
              </a:ext>
            </a:extLst>
          </p:cNvPr>
          <p:cNvSpPr txBox="1"/>
          <p:nvPr/>
        </p:nvSpPr>
        <p:spPr>
          <a:xfrm>
            <a:off x="1007604" y="1149569"/>
            <a:ext cx="7128792" cy="830997"/>
          </a:xfrm>
          <a:prstGeom prst="rect">
            <a:avLst/>
          </a:prstGeom>
          <a:noFill/>
        </p:spPr>
        <p:txBody>
          <a:bodyPr wrap="square" rtlCol="0">
            <a:spAutoFit/>
          </a:bodyPr>
          <a:lstStyle/>
          <a:p>
            <a:pPr algn="ctr"/>
            <a:r>
              <a:rPr lang="en-GB" sz="4800" b="1" dirty="0">
                <a:latin typeface="Arial"/>
                <a:cs typeface="Arial"/>
              </a:rPr>
              <a:t>Fashionable Forests</a:t>
            </a:r>
          </a:p>
        </p:txBody>
      </p:sp>
      <p:sp>
        <p:nvSpPr>
          <p:cNvPr id="5" name="TextBox 4">
            <a:extLst>
              <a:ext uri="{FF2B5EF4-FFF2-40B4-BE49-F238E27FC236}">
                <a16:creationId xmlns:a16="http://schemas.microsoft.com/office/drawing/2014/main" id="{5D88AE96-EA65-4E92-9E34-F524B5DE2371}"/>
              </a:ext>
            </a:extLst>
          </p:cNvPr>
          <p:cNvSpPr txBox="1"/>
          <p:nvPr/>
        </p:nvSpPr>
        <p:spPr>
          <a:xfrm>
            <a:off x="688157" y="2039864"/>
            <a:ext cx="7448239" cy="3293209"/>
          </a:xfrm>
          <a:prstGeom prst="rect">
            <a:avLst/>
          </a:prstGeom>
          <a:noFill/>
        </p:spPr>
        <p:txBody>
          <a:bodyPr wrap="square">
            <a:spAutoFit/>
          </a:bodyPr>
          <a:lstStyle/>
          <a:p>
            <a:pPr fontAlgn="base"/>
            <a:r>
              <a:rPr lang="en-GB" sz="1600" b="1" u="sng" dirty="0">
                <a:effectLst/>
                <a:latin typeface="Arial" panose="020B0604020202020204" pitchFamily="34" charset="0"/>
                <a:ea typeface="Times New Roman" panose="02020603050405020304" pitchFamily="18" charset="0"/>
              </a:rPr>
              <a:t>Stay safe</a:t>
            </a:r>
            <a:r>
              <a:rPr lang="en-GB" sz="1600" b="1" dirty="0">
                <a:effectLst/>
                <a:latin typeface="Arial" panose="020B0604020202020204" pitchFamily="34" charset="0"/>
                <a:ea typeface="Times New Roman" panose="02020603050405020304" pitchFamily="18" charset="0"/>
              </a:rPr>
              <a:t>  </a:t>
            </a:r>
            <a:endParaRPr lang="en-GB" sz="2800" dirty="0">
              <a:effectLst/>
              <a:latin typeface="Times New Roman" panose="02020603050405020304" pitchFamily="18" charset="0"/>
              <a:ea typeface="Times New Roman" panose="02020603050405020304" pitchFamily="18" charset="0"/>
            </a:endParaRPr>
          </a:p>
          <a:p>
            <a:pPr fontAlgn="base"/>
            <a:r>
              <a:rPr lang="en-GB" sz="1600" dirty="0">
                <a:effectLst/>
                <a:latin typeface="Arial" panose="020B0604020202020204" pitchFamily="34" charset="0"/>
                <a:ea typeface="Times New Roman" panose="02020603050405020304" pitchFamily="18" charset="0"/>
              </a:rPr>
              <a:t>Whether you are a scientist researching a new medicine or an engineer solving climate change, safety always comes first. An adult must always be around and supervising when doing this activity. You are responsible for:</a:t>
            </a:r>
            <a:endParaRPr lang="en-GB" sz="2800" dirty="0">
              <a:effectLst/>
              <a:latin typeface="Times New Roman" panose="02020603050405020304" pitchFamily="18" charset="0"/>
              <a:ea typeface="Times New Roman" panose="02020603050405020304" pitchFamily="18" charset="0"/>
            </a:endParaRPr>
          </a:p>
          <a:p>
            <a:pPr fontAlgn="base"/>
            <a:r>
              <a:rPr lang="en-GB" sz="1600" dirty="0">
                <a:effectLst/>
                <a:latin typeface="Arial" panose="020B0604020202020204" pitchFamily="34" charset="0"/>
                <a:ea typeface="Times New Roman" panose="02020603050405020304" pitchFamily="18" charset="0"/>
              </a:rPr>
              <a:t> </a:t>
            </a:r>
            <a:endParaRPr lang="en-GB" sz="2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600" dirty="0">
                <a:effectLst/>
                <a:latin typeface="Arial" panose="020B0604020202020204" pitchFamily="34" charset="0"/>
                <a:ea typeface="Times New Roman" panose="02020603050405020304" pitchFamily="18" charset="0"/>
              </a:rPr>
              <a:t>ensuring that any equipment used for this activity is in good working condition</a:t>
            </a:r>
            <a:endParaRPr lang="en-GB" sz="2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600" dirty="0">
                <a:effectLst/>
                <a:latin typeface="Arial" panose="020B0604020202020204" pitchFamily="34" charset="0"/>
                <a:ea typeface="Times New Roman" panose="02020603050405020304" pitchFamily="18" charset="0"/>
              </a:rPr>
              <a:t>behaving sensibly and following any safety instructions so as not to hurt or injure yourself or others </a:t>
            </a:r>
            <a:endParaRPr lang="en-GB" sz="2800" dirty="0">
              <a:effectLst/>
              <a:latin typeface="Times New Roman" panose="02020603050405020304" pitchFamily="18" charset="0"/>
              <a:ea typeface="Times New Roman" panose="02020603050405020304" pitchFamily="18" charset="0"/>
            </a:endParaRPr>
          </a:p>
          <a:p>
            <a:pPr fontAlgn="base"/>
            <a:r>
              <a:rPr lang="en-US" sz="1600" dirty="0">
                <a:effectLst/>
                <a:latin typeface="Arial" panose="020B0604020202020204" pitchFamily="34" charset="0"/>
                <a:ea typeface="Times New Roman" panose="02020603050405020304" pitchFamily="18" charset="0"/>
              </a:rPr>
              <a:t> </a:t>
            </a:r>
            <a:endParaRPr lang="en-GB" sz="2800" dirty="0">
              <a:effectLst/>
              <a:latin typeface="Times New Roman" panose="02020603050405020304" pitchFamily="18" charset="0"/>
              <a:ea typeface="Times New Roman" panose="02020603050405020304" pitchFamily="18" charset="0"/>
            </a:endParaRPr>
          </a:p>
          <a:p>
            <a:pPr fontAlgn="base"/>
            <a:r>
              <a:rPr lang="en-GB" sz="1600" dirty="0">
                <a:effectLst/>
                <a:latin typeface="Arial" panose="020B0604020202020204" pitchFamily="34" charset="0"/>
                <a:ea typeface="Times New Roman" panose="02020603050405020304" pitchFamily="18" charset="0"/>
              </a:rPr>
              <a:t>Please note that in the absence of any negligence or other breach of duty by us, this activity is carried out at your own risk. It is important to take extra care at the stages marked with this symbol: </a:t>
            </a:r>
            <a:r>
              <a:rPr lang="en-GB" sz="1600" dirty="0">
                <a:effectLst/>
                <a:latin typeface="Segoe UI Emoji" panose="020B0502040204020203" pitchFamily="34" charset="0"/>
                <a:ea typeface="Times New Roman" panose="02020603050405020304" pitchFamily="18" charset="0"/>
                <a:cs typeface="Segoe UI Emoji" panose="020B0502040204020203" pitchFamily="34" charset="0"/>
              </a:rPr>
              <a:t>⚠</a:t>
            </a:r>
            <a:r>
              <a:rPr lang="en-GB" sz="1600" dirty="0">
                <a:effectLst/>
                <a:latin typeface="Arial" panose="020B0604020202020204" pitchFamily="34" charset="0"/>
                <a:ea typeface="Times New Roman" panose="02020603050405020304" pitchFamily="18" charset="0"/>
              </a:rPr>
              <a:t> </a:t>
            </a:r>
            <a:endParaRPr lang="en-GB"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25292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1ED5A-EB2F-4647-8795-CAF9F93552FF}"/>
              </a:ext>
            </a:extLst>
          </p:cNvPr>
          <p:cNvSpPr>
            <a:spLocks noGrp="1"/>
          </p:cNvSpPr>
          <p:nvPr>
            <p:ph type="title"/>
          </p:nvPr>
        </p:nvSpPr>
        <p:spPr>
          <a:xfrm>
            <a:off x="397499" y="1035191"/>
            <a:ext cx="7972739" cy="790434"/>
          </a:xfrm>
        </p:spPr>
        <p:txBody>
          <a:bodyPr/>
          <a:lstStyle/>
          <a:p>
            <a:r>
              <a:rPr lang="en-GB" b="1" dirty="0"/>
              <a:t>There are two types of tree:</a:t>
            </a:r>
          </a:p>
        </p:txBody>
      </p:sp>
      <p:pic>
        <p:nvPicPr>
          <p:cNvPr id="14" name="Picture 13" descr="A close up of a flower&#10;&#10;Description automatically generated">
            <a:extLst>
              <a:ext uri="{FF2B5EF4-FFF2-40B4-BE49-F238E27FC236}">
                <a16:creationId xmlns:a16="http://schemas.microsoft.com/office/drawing/2014/main" id="{A4D51306-676D-4DBA-9E4F-E73CF821811C}"/>
              </a:ext>
            </a:extLst>
          </p:cNvPr>
          <p:cNvPicPr>
            <a:picLocks noChangeAspect="1"/>
          </p:cNvPicPr>
          <p:nvPr/>
        </p:nvPicPr>
        <p:blipFill>
          <a:blip r:embed="rId3"/>
          <a:stretch>
            <a:fillRect/>
          </a:stretch>
        </p:blipFill>
        <p:spPr>
          <a:xfrm>
            <a:off x="861635" y="1342696"/>
            <a:ext cx="4796298" cy="4801300"/>
          </a:xfrm>
          <a:prstGeom prst="rect">
            <a:avLst/>
          </a:prstGeom>
        </p:spPr>
      </p:pic>
      <p:sp>
        <p:nvSpPr>
          <p:cNvPr id="16" name="Content Placeholder 25">
            <a:extLst>
              <a:ext uri="{FF2B5EF4-FFF2-40B4-BE49-F238E27FC236}">
                <a16:creationId xmlns:a16="http://schemas.microsoft.com/office/drawing/2014/main" id="{4D853E97-9499-4F21-9A50-41591E2740A5}"/>
              </a:ext>
            </a:extLst>
          </p:cNvPr>
          <p:cNvSpPr>
            <a:spLocks noGrp="1"/>
          </p:cNvSpPr>
          <p:nvPr>
            <p:ph idx="1"/>
          </p:nvPr>
        </p:nvSpPr>
        <p:spPr>
          <a:xfrm>
            <a:off x="6471038" y="1948191"/>
            <a:ext cx="2824807" cy="939877"/>
          </a:xfrm>
        </p:spPr>
        <p:txBody>
          <a:bodyPr>
            <a:normAutofit fontScale="92500" lnSpcReduction="20000"/>
          </a:bodyPr>
          <a:lstStyle/>
          <a:p>
            <a:pPr marL="0" indent="0" algn="ctr">
              <a:buNone/>
            </a:pPr>
            <a:r>
              <a:rPr lang="en-GB" sz="4000" dirty="0">
                <a:latin typeface="+mn-lt"/>
              </a:rPr>
              <a:t>Evergreen (softwood)</a:t>
            </a:r>
          </a:p>
        </p:txBody>
      </p:sp>
      <p:pic>
        <p:nvPicPr>
          <p:cNvPr id="17" name="Picture 16" descr="A picture containing sitting, dark, green, vase&#10;&#10;Description automatically generated">
            <a:extLst>
              <a:ext uri="{FF2B5EF4-FFF2-40B4-BE49-F238E27FC236}">
                <a16:creationId xmlns:a16="http://schemas.microsoft.com/office/drawing/2014/main" id="{188B351E-184C-4A2B-80BB-CD22AA6B28CA}"/>
              </a:ext>
            </a:extLst>
          </p:cNvPr>
          <p:cNvPicPr>
            <a:picLocks noChangeAspect="1"/>
          </p:cNvPicPr>
          <p:nvPr/>
        </p:nvPicPr>
        <p:blipFill rotWithShape="1">
          <a:blip r:embed="rId4"/>
          <a:srcRect b="7958"/>
          <a:stretch/>
        </p:blipFill>
        <p:spPr>
          <a:xfrm>
            <a:off x="5327597" y="2133130"/>
            <a:ext cx="1994273" cy="3567112"/>
          </a:xfrm>
          <a:prstGeom prst="rect">
            <a:avLst/>
          </a:prstGeom>
        </p:spPr>
      </p:pic>
      <p:sp>
        <p:nvSpPr>
          <p:cNvPr id="25" name="Content Placeholder 25">
            <a:extLst>
              <a:ext uri="{FF2B5EF4-FFF2-40B4-BE49-F238E27FC236}">
                <a16:creationId xmlns:a16="http://schemas.microsoft.com/office/drawing/2014/main" id="{CB422A87-D94A-4306-BE71-12B7FD7B995B}"/>
              </a:ext>
            </a:extLst>
          </p:cNvPr>
          <p:cNvSpPr txBox="1">
            <a:spLocks/>
          </p:cNvSpPr>
          <p:nvPr/>
        </p:nvSpPr>
        <p:spPr>
          <a:xfrm>
            <a:off x="48530" y="4562437"/>
            <a:ext cx="2795470" cy="93987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4000" dirty="0"/>
              <a:t>Deciduous (hardwood)</a:t>
            </a:r>
          </a:p>
        </p:txBody>
      </p:sp>
    </p:spTree>
    <p:extLst>
      <p:ext uri="{BB962C8B-B14F-4D97-AF65-F5344CB8AC3E}">
        <p14:creationId xmlns:p14="http://schemas.microsoft.com/office/powerpoint/2010/main" val="3926288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1ED5A-EB2F-4647-8795-CAF9F93552FF}"/>
              </a:ext>
            </a:extLst>
          </p:cNvPr>
          <p:cNvSpPr>
            <a:spLocks noGrp="1"/>
          </p:cNvSpPr>
          <p:nvPr>
            <p:ph type="title"/>
          </p:nvPr>
        </p:nvSpPr>
        <p:spPr>
          <a:xfrm>
            <a:off x="397499" y="1035191"/>
            <a:ext cx="7972739" cy="790434"/>
          </a:xfrm>
        </p:spPr>
        <p:txBody>
          <a:bodyPr/>
          <a:lstStyle/>
          <a:p>
            <a:r>
              <a:rPr lang="en-GB" b="1" dirty="0"/>
              <a:t>What is the difference?</a:t>
            </a:r>
          </a:p>
        </p:txBody>
      </p:sp>
      <p:pic>
        <p:nvPicPr>
          <p:cNvPr id="14" name="Picture 13" descr="A close up of a flower&#10;&#10;Description automatically generated">
            <a:extLst>
              <a:ext uri="{FF2B5EF4-FFF2-40B4-BE49-F238E27FC236}">
                <a16:creationId xmlns:a16="http://schemas.microsoft.com/office/drawing/2014/main" id="{A4D51306-676D-4DBA-9E4F-E73CF821811C}"/>
              </a:ext>
            </a:extLst>
          </p:cNvPr>
          <p:cNvPicPr>
            <a:picLocks noChangeAspect="1"/>
          </p:cNvPicPr>
          <p:nvPr/>
        </p:nvPicPr>
        <p:blipFill>
          <a:blip r:embed="rId3"/>
          <a:stretch>
            <a:fillRect/>
          </a:stretch>
        </p:blipFill>
        <p:spPr>
          <a:xfrm>
            <a:off x="-562901" y="1228285"/>
            <a:ext cx="3151918" cy="3155205"/>
          </a:xfrm>
          <a:prstGeom prst="rect">
            <a:avLst/>
          </a:prstGeom>
        </p:spPr>
      </p:pic>
      <p:sp>
        <p:nvSpPr>
          <p:cNvPr id="15" name="Content Placeholder 25">
            <a:extLst>
              <a:ext uri="{FF2B5EF4-FFF2-40B4-BE49-F238E27FC236}">
                <a16:creationId xmlns:a16="http://schemas.microsoft.com/office/drawing/2014/main" id="{B5D76168-BDB5-49BC-9533-9F6AE2156D8C}"/>
              </a:ext>
            </a:extLst>
          </p:cNvPr>
          <p:cNvSpPr txBox="1">
            <a:spLocks/>
          </p:cNvSpPr>
          <p:nvPr/>
        </p:nvSpPr>
        <p:spPr>
          <a:xfrm>
            <a:off x="2201171" y="3289395"/>
            <a:ext cx="5727506" cy="10248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Deciduous trees have leaves</a:t>
            </a:r>
          </a:p>
          <a:p>
            <a:pPr marL="0" indent="0">
              <a:buFont typeface="Arial" panose="020B0604020202020204" pitchFamily="34" charset="0"/>
              <a:buNone/>
            </a:pPr>
            <a:r>
              <a:rPr lang="en-GB" dirty="0"/>
              <a:t>Evergreen trees have pines or needles</a:t>
            </a:r>
          </a:p>
        </p:txBody>
      </p:sp>
      <p:sp>
        <p:nvSpPr>
          <p:cNvPr id="16" name="Content Placeholder 25">
            <a:extLst>
              <a:ext uri="{FF2B5EF4-FFF2-40B4-BE49-F238E27FC236}">
                <a16:creationId xmlns:a16="http://schemas.microsoft.com/office/drawing/2014/main" id="{4D853E97-9499-4F21-9A50-41591E2740A5}"/>
              </a:ext>
            </a:extLst>
          </p:cNvPr>
          <p:cNvSpPr>
            <a:spLocks noGrp="1"/>
          </p:cNvSpPr>
          <p:nvPr>
            <p:ph idx="1"/>
          </p:nvPr>
        </p:nvSpPr>
        <p:spPr>
          <a:xfrm>
            <a:off x="7181088" y="2463333"/>
            <a:ext cx="2114757" cy="939877"/>
          </a:xfrm>
        </p:spPr>
        <p:txBody>
          <a:bodyPr>
            <a:normAutofit/>
          </a:bodyPr>
          <a:lstStyle/>
          <a:p>
            <a:pPr marL="0" indent="0" algn="ctr">
              <a:buNone/>
            </a:pPr>
            <a:r>
              <a:rPr lang="en-GB" i="1" dirty="0"/>
              <a:t>Evergreen (softwood)</a:t>
            </a:r>
          </a:p>
        </p:txBody>
      </p:sp>
      <p:pic>
        <p:nvPicPr>
          <p:cNvPr id="17" name="Picture 16" descr="A picture containing sitting, dark, green, vase&#10;&#10;Description automatically generated">
            <a:extLst>
              <a:ext uri="{FF2B5EF4-FFF2-40B4-BE49-F238E27FC236}">
                <a16:creationId xmlns:a16="http://schemas.microsoft.com/office/drawing/2014/main" id="{188B351E-184C-4A2B-80BB-CD22AA6B28CA}"/>
              </a:ext>
            </a:extLst>
          </p:cNvPr>
          <p:cNvPicPr>
            <a:picLocks noChangeAspect="1"/>
          </p:cNvPicPr>
          <p:nvPr/>
        </p:nvPicPr>
        <p:blipFill rotWithShape="1">
          <a:blip r:embed="rId4"/>
          <a:srcRect b="7958"/>
          <a:stretch/>
        </p:blipFill>
        <p:spPr>
          <a:xfrm>
            <a:off x="7638366" y="3325051"/>
            <a:ext cx="1463743" cy="2618165"/>
          </a:xfrm>
          <a:prstGeom prst="rect">
            <a:avLst/>
          </a:prstGeom>
        </p:spPr>
      </p:pic>
      <p:pic>
        <p:nvPicPr>
          <p:cNvPr id="8" name="Picture 7" descr="A vase of flowers on a plant&#10;&#10;Description automatically generated">
            <a:extLst>
              <a:ext uri="{FF2B5EF4-FFF2-40B4-BE49-F238E27FC236}">
                <a16:creationId xmlns:a16="http://schemas.microsoft.com/office/drawing/2014/main" id="{6EE87C7C-3E48-442F-900F-40207E4B1D47}"/>
              </a:ext>
            </a:extLst>
          </p:cNvPr>
          <p:cNvPicPr>
            <a:picLocks noChangeAspect="1"/>
          </p:cNvPicPr>
          <p:nvPr/>
        </p:nvPicPr>
        <p:blipFill>
          <a:blip r:embed="rId5"/>
          <a:stretch>
            <a:fillRect/>
          </a:stretch>
        </p:blipFill>
        <p:spPr>
          <a:xfrm flipH="1">
            <a:off x="2370596" y="1789353"/>
            <a:ext cx="1417108" cy="1347961"/>
          </a:xfrm>
          <a:prstGeom prst="rect">
            <a:avLst/>
          </a:prstGeom>
        </p:spPr>
      </p:pic>
      <p:pic>
        <p:nvPicPr>
          <p:cNvPr id="10" name="Picture 9" descr="A vase of flowers on a tree&#10;&#10;Description automatically generated">
            <a:extLst>
              <a:ext uri="{FF2B5EF4-FFF2-40B4-BE49-F238E27FC236}">
                <a16:creationId xmlns:a16="http://schemas.microsoft.com/office/drawing/2014/main" id="{CD573C3A-A1E9-42D2-BA48-6E2EFAECEF4B}"/>
              </a:ext>
            </a:extLst>
          </p:cNvPr>
          <p:cNvPicPr>
            <a:picLocks noChangeAspect="1"/>
          </p:cNvPicPr>
          <p:nvPr/>
        </p:nvPicPr>
        <p:blipFill>
          <a:blip r:embed="rId6"/>
          <a:stretch>
            <a:fillRect/>
          </a:stretch>
        </p:blipFill>
        <p:spPr>
          <a:xfrm flipH="1">
            <a:off x="3490524" y="1582430"/>
            <a:ext cx="1356973" cy="1798079"/>
          </a:xfrm>
          <a:prstGeom prst="rect">
            <a:avLst/>
          </a:prstGeom>
        </p:spPr>
      </p:pic>
      <p:sp>
        <p:nvSpPr>
          <p:cNvPr id="25" name="Content Placeholder 25">
            <a:extLst>
              <a:ext uri="{FF2B5EF4-FFF2-40B4-BE49-F238E27FC236}">
                <a16:creationId xmlns:a16="http://schemas.microsoft.com/office/drawing/2014/main" id="{CB422A87-D94A-4306-BE71-12B7FD7B995B}"/>
              </a:ext>
            </a:extLst>
          </p:cNvPr>
          <p:cNvSpPr txBox="1">
            <a:spLocks/>
          </p:cNvSpPr>
          <p:nvPr/>
        </p:nvSpPr>
        <p:spPr>
          <a:xfrm>
            <a:off x="15814" y="4126267"/>
            <a:ext cx="2005200" cy="9061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i="1" dirty="0"/>
              <a:t>Deciduous (hardwood)</a:t>
            </a:r>
          </a:p>
        </p:txBody>
      </p:sp>
      <p:pic>
        <p:nvPicPr>
          <p:cNvPr id="12" name="Picture 11" descr="A close up of a tree&#10;&#10;Description automatically generated">
            <a:extLst>
              <a:ext uri="{FF2B5EF4-FFF2-40B4-BE49-F238E27FC236}">
                <a16:creationId xmlns:a16="http://schemas.microsoft.com/office/drawing/2014/main" id="{31004D7D-6CD1-47FF-962C-1B3D60DD46A8}"/>
              </a:ext>
            </a:extLst>
          </p:cNvPr>
          <p:cNvPicPr>
            <a:picLocks noChangeAspect="1"/>
          </p:cNvPicPr>
          <p:nvPr/>
        </p:nvPicPr>
        <p:blipFill rotWithShape="1">
          <a:blip r:embed="rId7"/>
          <a:srcRect r="64323" b="73247"/>
          <a:stretch/>
        </p:blipFill>
        <p:spPr>
          <a:xfrm flipH="1">
            <a:off x="5249900" y="4067716"/>
            <a:ext cx="2228535" cy="1875500"/>
          </a:xfrm>
          <a:prstGeom prst="rect">
            <a:avLst/>
          </a:prstGeom>
        </p:spPr>
      </p:pic>
    </p:spTree>
    <p:extLst>
      <p:ext uri="{BB962C8B-B14F-4D97-AF65-F5344CB8AC3E}">
        <p14:creationId xmlns:p14="http://schemas.microsoft.com/office/powerpoint/2010/main" val="4061807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1ED5A-EB2F-4647-8795-CAF9F93552FF}"/>
              </a:ext>
            </a:extLst>
          </p:cNvPr>
          <p:cNvSpPr>
            <a:spLocks noGrp="1"/>
          </p:cNvSpPr>
          <p:nvPr>
            <p:ph type="title"/>
          </p:nvPr>
        </p:nvSpPr>
        <p:spPr>
          <a:xfrm>
            <a:off x="274451" y="1067783"/>
            <a:ext cx="7972739" cy="790434"/>
          </a:xfrm>
        </p:spPr>
        <p:txBody>
          <a:bodyPr/>
          <a:lstStyle/>
          <a:p>
            <a:r>
              <a:rPr lang="en-GB" b="1" dirty="0"/>
              <a:t>Deciduous tree over a year</a:t>
            </a:r>
          </a:p>
        </p:txBody>
      </p:sp>
      <p:pic>
        <p:nvPicPr>
          <p:cNvPr id="18" name="Picture 17" descr="A close up of a flower&#10;&#10;Description automatically generated">
            <a:extLst>
              <a:ext uri="{FF2B5EF4-FFF2-40B4-BE49-F238E27FC236}">
                <a16:creationId xmlns:a16="http://schemas.microsoft.com/office/drawing/2014/main" id="{7B639D95-BEC4-4F40-A8FB-C17C70CEEB73}"/>
              </a:ext>
            </a:extLst>
          </p:cNvPr>
          <p:cNvPicPr>
            <a:picLocks noChangeAspect="1"/>
          </p:cNvPicPr>
          <p:nvPr/>
        </p:nvPicPr>
        <p:blipFill>
          <a:blip r:embed="rId3"/>
          <a:stretch>
            <a:fillRect/>
          </a:stretch>
        </p:blipFill>
        <p:spPr>
          <a:xfrm>
            <a:off x="2092096" y="2186710"/>
            <a:ext cx="2842701" cy="2845666"/>
          </a:xfrm>
          <a:prstGeom prst="rect">
            <a:avLst/>
          </a:prstGeom>
        </p:spPr>
      </p:pic>
      <p:pic>
        <p:nvPicPr>
          <p:cNvPr id="20" name="Picture 19" descr="A close up of a flower&#10;&#10;Description automatically generated">
            <a:extLst>
              <a:ext uri="{FF2B5EF4-FFF2-40B4-BE49-F238E27FC236}">
                <a16:creationId xmlns:a16="http://schemas.microsoft.com/office/drawing/2014/main" id="{9587FBE6-D8AF-49B6-961C-A8A439DDC85D}"/>
              </a:ext>
            </a:extLst>
          </p:cNvPr>
          <p:cNvPicPr>
            <a:picLocks noChangeAspect="1"/>
          </p:cNvPicPr>
          <p:nvPr/>
        </p:nvPicPr>
        <p:blipFill>
          <a:blip r:embed="rId4"/>
          <a:stretch>
            <a:fillRect/>
          </a:stretch>
        </p:blipFill>
        <p:spPr>
          <a:xfrm>
            <a:off x="4484719" y="2528799"/>
            <a:ext cx="2550870" cy="2553530"/>
          </a:xfrm>
          <a:prstGeom prst="rect">
            <a:avLst/>
          </a:prstGeom>
        </p:spPr>
      </p:pic>
      <p:pic>
        <p:nvPicPr>
          <p:cNvPr id="22" name="Picture 21" descr="A close up of a flower&#10;&#10;Description automatically generated">
            <a:extLst>
              <a:ext uri="{FF2B5EF4-FFF2-40B4-BE49-F238E27FC236}">
                <a16:creationId xmlns:a16="http://schemas.microsoft.com/office/drawing/2014/main" id="{9924A4F6-D9B4-42D5-9A01-81039AD099CC}"/>
              </a:ext>
            </a:extLst>
          </p:cNvPr>
          <p:cNvPicPr>
            <a:picLocks noChangeAspect="1"/>
          </p:cNvPicPr>
          <p:nvPr/>
        </p:nvPicPr>
        <p:blipFill>
          <a:blip r:embed="rId5"/>
          <a:stretch>
            <a:fillRect/>
          </a:stretch>
        </p:blipFill>
        <p:spPr>
          <a:xfrm>
            <a:off x="-27380" y="2430966"/>
            <a:ext cx="2601410" cy="2601410"/>
          </a:xfrm>
          <a:prstGeom prst="rect">
            <a:avLst/>
          </a:prstGeom>
        </p:spPr>
      </p:pic>
      <p:pic>
        <p:nvPicPr>
          <p:cNvPr id="24" name="Picture 23" descr="A picture containing rain&#10;&#10;Description automatically generated">
            <a:extLst>
              <a:ext uri="{FF2B5EF4-FFF2-40B4-BE49-F238E27FC236}">
                <a16:creationId xmlns:a16="http://schemas.microsoft.com/office/drawing/2014/main" id="{9A236B05-B2FD-44C2-BD11-10A1D86D2233}"/>
              </a:ext>
            </a:extLst>
          </p:cNvPr>
          <p:cNvPicPr>
            <a:picLocks noChangeAspect="1"/>
          </p:cNvPicPr>
          <p:nvPr/>
        </p:nvPicPr>
        <p:blipFill>
          <a:blip r:embed="rId6"/>
          <a:stretch>
            <a:fillRect/>
          </a:stretch>
        </p:blipFill>
        <p:spPr>
          <a:xfrm>
            <a:off x="6845486" y="2652590"/>
            <a:ext cx="2162666" cy="2158161"/>
          </a:xfrm>
          <a:prstGeom prst="rect">
            <a:avLst/>
          </a:prstGeom>
        </p:spPr>
      </p:pic>
      <p:sp>
        <p:nvSpPr>
          <p:cNvPr id="26" name="Content Placeholder 25">
            <a:extLst>
              <a:ext uri="{FF2B5EF4-FFF2-40B4-BE49-F238E27FC236}">
                <a16:creationId xmlns:a16="http://schemas.microsoft.com/office/drawing/2014/main" id="{E3409EC2-EB1B-4AF7-BE91-B705895BA04B}"/>
              </a:ext>
            </a:extLst>
          </p:cNvPr>
          <p:cNvSpPr>
            <a:spLocks noGrp="1"/>
          </p:cNvSpPr>
          <p:nvPr>
            <p:ph idx="1"/>
          </p:nvPr>
        </p:nvSpPr>
        <p:spPr>
          <a:xfrm>
            <a:off x="752546" y="5082329"/>
            <a:ext cx="1658223" cy="939877"/>
          </a:xfrm>
        </p:spPr>
        <p:txBody>
          <a:bodyPr/>
          <a:lstStyle/>
          <a:p>
            <a:pPr marL="0" indent="0">
              <a:buNone/>
            </a:pPr>
            <a:r>
              <a:rPr lang="en-GB" dirty="0"/>
              <a:t>spring</a:t>
            </a:r>
          </a:p>
        </p:txBody>
      </p:sp>
      <p:sp>
        <p:nvSpPr>
          <p:cNvPr id="27" name="Content Placeholder 25">
            <a:extLst>
              <a:ext uri="{FF2B5EF4-FFF2-40B4-BE49-F238E27FC236}">
                <a16:creationId xmlns:a16="http://schemas.microsoft.com/office/drawing/2014/main" id="{B046CC4B-00F9-49C0-B985-591B9B58AA1F}"/>
              </a:ext>
            </a:extLst>
          </p:cNvPr>
          <p:cNvSpPr txBox="1">
            <a:spLocks/>
          </p:cNvSpPr>
          <p:nvPr/>
        </p:nvSpPr>
        <p:spPr>
          <a:xfrm>
            <a:off x="3012526" y="5097744"/>
            <a:ext cx="1658223" cy="9398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summer</a:t>
            </a:r>
          </a:p>
        </p:txBody>
      </p:sp>
      <p:sp>
        <p:nvSpPr>
          <p:cNvPr id="28" name="Content Placeholder 25">
            <a:extLst>
              <a:ext uri="{FF2B5EF4-FFF2-40B4-BE49-F238E27FC236}">
                <a16:creationId xmlns:a16="http://schemas.microsoft.com/office/drawing/2014/main" id="{F436A5C4-DDE9-401D-9725-D3E740E822DC}"/>
              </a:ext>
            </a:extLst>
          </p:cNvPr>
          <p:cNvSpPr txBox="1">
            <a:spLocks/>
          </p:cNvSpPr>
          <p:nvPr/>
        </p:nvSpPr>
        <p:spPr>
          <a:xfrm>
            <a:off x="5272507" y="5097744"/>
            <a:ext cx="1658223" cy="9398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autumn</a:t>
            </a:r>
          </a:p>
        </p:txBody>
      </p:sp>
      <p:sp>
        <p:nvSpPr>
          <p:cNvPr id="29" name="Content Placeholder 25">
            <a:extLst>
              <a:ext uri="{FF2B5EF4-FFF2-40B4-BE49-F238E27FC236}">
                <a16:creationId xmlns:a16="http://schemas.microsoft.com/office/drawing/2014/main" id="{E77CA2D2-9676-47DF-8FF4-C039FE28BF2C}"/>
              </a:ext>
            </a:extLst>
          </p:cNvPr>
          <p:cNvSpPr txBox="1">
            <a:spLocks/>
          </p:cNvSpPr>
          <p:nvPr/>
        </p:nvSpPr>
        <p:spPr>
          <a:xfrm>
            <a:off x="7562342" y="5082328"/>
            <a:ext cx="1658223" cy="9398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winter</a:t>
            </a:r>
          </a:p>
        </p:txBody>
      </p:sp>
      <p:sp>
        <p:nvSpPr>
          <p:cNvPr id="30" name="Content Placeholder 25">
            <a:extLst>
              <a:ext uri="{FF2B5EF4-FFF2-40B4-BE49-F238E27FC236}">
                <a16:creationId xmlns:a16="http://schemas.microsoft.com/office/drawing/2014/main" id="{45B34025-32BF-49F2-91AF-7DA6AA67A107}"/>
              </a:ext>
            </a:extLst>
          </p:cNvPr>
          <p:cNvSpPr txBox="1">
            <a:spLocks/>
          </p:cNvSpPr>
          <p:nvPr/>
        </p:nvSpPr>
        <p:spPr>
          <a:xfrm>
            <a:off x="274451" y="1773980"/>
            <a:ext cx="8595098" cy="9398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dirty="0"/>
              <a:t>Deciduous (hardwood) trees grow a new set of leaves each year</a:t>
            </a:r>
          </a:p>
        </p:txBody>
      </p:sp>
    </p:spTree>
    <p:extLst>
      <p:ext uri="{BB962C8B-B14F-4D97-AF65-F5344CB8AC3E}">
        <p14:creationId xmlns:p14="http://schemas.microsoft.com/office/powerpoint/2010/main" val="1403215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1ED5A-EB2F-4647-8795-CAF9F93552FF}"/>
              </a:ext>
            </a:extLst>
          </p:cNvPr>
          <p:cNvSpPr>
            <a:spLocks noGrp="1"/>
          </p:cNvSpPr>
          <p:nvPr>
            <p:ph type="title"/>
          </p:nvPr>
        </p:nvSpPr>
        <p:spPr>
          <a:xfrm>
            <a:off x="370483" y="1035191"/>
            <a:ext cx="7972739" cy="790434"/>
          </a:xfrm>
        </p:spPr>
        <p:txBody>
          <a:bodyPr/>
          <a:lstStyle/>
          <a:p>
            <a:r>
              <a:rPr lang="en-GB" b="1" dirty="0"/>
              <a:t>Evergreen tree over a year</a:t>
            </a:r>
          </a:p>
        </p:txBody>
      </p:sp>
      <p:sp>
        <p:nvSpPr>
          <p:cNvPr id="26" name="Content Placeholder 25">
            <a:extLst>
              <a:ext uri="{FF2B5EF4-FFF2-40B4-BE49-F238E27FC236}">
                <a16:creationId xmlns:a16="http://schemas.microsoft.com/office/drawing/2014/main" id="{E3409EC2-EB1B-4AF7-BE91-B705895BA04B}"/>
              </a:ext>
            </a:extLst>
          </p:cNvPr>
          <p:cNvSpPr>
            <a:spLocks noGrp="1"/>
          </p:cNvSpPr>
          <p:nvPr>
            <p:ph idx="1"/>
          </p:nvPr>
        </p:nvSpPr>
        <p:spPr>
          <a:xfrm>
            <a:off x="752546" y="5082329"/>
            <a:ext cx="1658223" cy="939877"/>
          </a:xfrm>
        </p:spPr>
        <p:txBody>
          <a:bodyPr/>
          <a:lstStyle/>
          <a:p>
            <a:pPr marL="0" indent="0">
              <a:buNone/>
            </a:pPr>
            <a:r>
              <a:rPr lang="en-GB" dirty="0"/>
              <a:t>spring</a:t>
            </a:r>
          </a:p>
        </p:txBody>
      </p:sp>
      <p:sp>
        <p:nvSpPr>
          <p:cNvPr id="27" name="Content Placeholder 25">
            <a:extLst>
              <a:ext uri="{FF2B5EF4-FFF2-40B4-BE49-F238E27FC236}">
                <a16:creationId xmlns:a16="http://schemas.microsoft.com/office/drawing/2014/main" id="{B046CC4B-00F9-49C0-B985-591B9B58AA1F}"/>
              </a:ext>
            </a:extLst>
          </p:cNvPr>
          <p:cNvSpPr txBox="1">
            <a:spLocks/>
          </p:cNvSpPr>
          <p:nvPr/>
        </p:nvSpPr>
        <p:spPr>
          <a:xfrm>
            <a:off x="3012526" y="5097744"/>
            <a:ext cx="1658223" cy="9398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summer</a:t>
            </a:r>
          </a:p>
        </p:txBody>
      </p:sp>
      <p:sp>
        <p:nvSpPr>
          <p:cNvPr id="28" name="Content Placeholder 25">
            <a:extLst>
              <a:ext uri="{FF2B5EF4-FFF2-40B4-BE49-F238E27FC236}">
                <a16:creationId xmlns:a16="http://schemas.microsoft.com/office/drawing/2014/main" id="{F436A5C4-DDE9-401D-9725-D3E740E822DC}"/>
              </a:ext>
            </a:extLst>
          </p:cNvPr>
          <p:cNvSpPr txBox="1">
            <a:spLocks/>
          </p:cNvSpPr>
          <p:nvPr/>
        </p:nvSpPr>
        <p:spPr>
          <a:xfrm>
            <a:off x="5272507" y="5097744"/>
            <a:ext cx="1658223" cy="9398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autumn</a:t>
            </a:r>
          </a:p>
        </p:txBody>
      </p:sp>
      <p:sp>
        <p:nvSpPr>
          <p:cNvPr id="29" name="Content Placeholder 25">
            <a:extLst>
              <a:ext uri="{FF2B5EF4-FFF2-40B4-BE49-F238E27FC236}">
                <a16:creationId xmlns:a16="http://schemas.microsoft.com/office/drawing/2014/main" id="{E77CA2D2-9676-47DF-8FF4-C039FE28BF2C}"/>
              </a:ext>
            </a:extLst>
          </p:cNvPr>
          <p:cNvSpPr txBox="1">
            <a:spLocks/>
          </p:cNvSpPr>
          <p:nvPr/>
        </p:nvSpPr>
        <p:spPr>
          <a:xfrm>
            <a:off x="7562342" y="5082328"/>
            <a:ext cx="1658223" cy="9398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winter</a:t>
            </a:r>
          </a:p>
        </p:txBody>
      </p:sp>
      <p:sp>
        <p:nvSpPr>
          <p:cNvPr id="30" name="Content Placeholder 25">
            <a:extLst>
              <a:ext uri="{FF2B5EF4-FFF2-40B4-BE49-F238E27FC236}">
                <a16:creationId xmlns:a16="http://schemas.microsoft.com/office/drawing/2014/main" id="{45B34025-32BF-49F2-91AF-7DA6AA67A107}"/>
              </a:ext>
            </a:extLst>
          </p:cNvPr>
          <p:cNvSpPr txBox="1">
            <a:spLocks/>
          </p:cNvSpPr>
          <p:nvPr/>
        </p:nvSpPr>
        <p:spPr>
          <a:xfrm>
            <a:off x="370483" y="1773980"/>
            <a:ext cx="8289155" cy="9398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dirty="0"/>
              <a:t>Evergreen (softwood) trees stay green all year round</a:t>
            </a:r>
          </a:p>
        </p:txBody>
      </p:sp>
      <p:pic>
        <p:nvPicPr>
          <p:cNvPr id="4" name="Picture 3" descr="A picture containing sitting, dark, green, vase&#10;&#10;Description automatically generated">
            <a:extLst>
              <a:ext uri="{FF2B5EF4-FFF2-40B4-BE49-F238E27FC236}">
                <a16:creationId xmlns:a16="http://schemas.microsoft.com/office/drawing/2014/main" id="{5E113F79-348C-4A8D-9CC1-62312CA0E182}"/>
              </a:ext>
            </a:extLst>
          </p:cNvPr>
          <p:cNvPicPr>
            <a:picLocks noChangeAspect="1"/>
          </p:cNvPicPr>
          <p:nvPr/>
        </p:nvPicPr>
        <p:blipFill rotWithShape="1">
          <a:blip r:embed="rId3"/>
          <a:srcRect b="7958"/>
          <a:stretch/>
        </p:blipFill>
        <p:spPr>
          <a:xfrm>
            <a:off x="645207" y="2564414"/>
            <a:ext cx="1353480" cy="2420940"/>
          </a:xfrm>
          <a:prstGeom prst="rect">
            <a:avLst/>
          </a:prstGeom>
        </p:spPr>
      </p:pic>
      <p:pic>
        <p:nvPicPr>
          <p:cNvPr id="14" name="Picture 13" descr="A picture containing sitting, dark, green, vase&#10;&#10;Description automatically generated">
            <a:extLst>
              <a:ext uri="{FF2B5EF4-FFF2-40B4-BE49-F238E27FC236}">
                <a16:creationId xmlns:a16="http://schemas.microsoft.com/office/drawing/2014/main" id="{01589D3A-0DD3-4954-9082-7F2DE55D9496}"/>
              </a:ext>
            </a:extLst>
          </p:cNvPr>
          <p:cNvPicPr>
            <a:picLocks noChangeAspect="1"/>
          </p:cNvPicPr>
          <p:nvPr/>
        </p:nvPicPr>
        <p:blipFill rotWithShape="1">
          <a:blip r:embed="rId3"/>
          <a:srcRect b="7958"/>
          <a:stretch/>
        </p:blipFill>
        <p:spPr>
          <a:xfrm>
            <a:off x="7478286" y="2564414"/>
            <a:ext cx="1353480" cy="2420940"/>
          </a:xfrm>
          <a:prstGeom prst="rect">
            <a:avLst/>
          </a:prstGeom>
        </p:spPr>
      </p:pic>
      <p:pic>
        <p:nvPicPr>
          <p:cNvPr id="15" name="Picture 14" descr="A picture containing sitting, dark, green, vase&#10;&#10;Description automatically generated">
            <a:extLst>
              <a:ext uri="{FF2B5EF4-FFF2-40B4-BE49-F238E27FC236}">
                <a16:creationId xmlns:a16="http://schemas.microsoft.com/office/drawing/2014/main" id="{76768089-1C0A-44B5-ACAB-AAB282E80CD7}"/>
              </a:ext>
            </a:extLst>
          </p:cNvPr>
          <p:cNvPicPr>
            <a:picLocks noChangeAspect="1"/>
          </p:cNvPicPr>
          <p:nvPr/>
        </p:nvPicPr>
        <p:blipFill rotWithShape="1">
          <a:blip r:embed="rId3"/>
          <a:srcRect b="7958"/>
          <a:stretch/>
        </p:blipFill>
        <p:spPr>
          <a:xfrm>
            <a:off x="5272507" y="2578444"/>
            <a:ext cx="1353480" cy="2420940"/>
          </a:xfrm>
          <a:prstGeom prst="rect">
            <a:avLst/>
          </a:prstGeom>
        </p:spPr>
      </p:pic>
      <p:pic>
        <p:nvPicPr>
          <p:cNvPr id="16" name="Picture 15" descr="A picture containing sitting, dark, green, vase&#10;&#10;Description automatically generated">
            <a:extLst>
              <a:ext uri="{FF2B5EF4-FFF2-40B4-BE49-F238E27FC236}">
                <a16:creationId xmlns:a16="http://schemas.microsoft.com/office/drawing/2014/main" id="{01DB07DB-A49A-480A-8E38-1E1CEC6F84DA}"/>
              </a:ext>
            </a:extLst>
          </p:cNvPr>
          <p:cNvPicPr>
            <a:picLocks noChangeAspect="1"/>
          </p:cNvPicPr>
          <p:nvPr/>
        </p:nvPicPr>
        <p:blipFill rotWithShape="1">
          <a:blip r:embed="rId3"/>
          <a:srcRect b="7958"/>
          <a:stretch/>
        </p:blipFill>
        <p:spPr>
          <a:xfrm>
            <a:off x="3012526" y="2611436"/>
            <a:ext cx="1353480" cy="2420940"/>
          </a:xfrm>
          <a:prstGeom prst="rect">
            <a:avLst/>
          </a:prstGeom>
        </p:spPr>
      </p:pic>
    </p:spTree>
    <p:extLst>
      <p:ext uri="{BB962C8B-B14F-4D97-AF65-F5344CB8AC3E}">
        <p14:creationId xmlns:p14="http://schemas.microsoft.com/office/powerpoint/2010/main" val="551533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close up of a flower&#10;&#10;Description automatically generated">
            <a:extLst>
              <a:ext uri="{FF2B5EF4-FFF2-40B4-BE49-F238E27FC236}">
                <a16:creationId xmlns:a16="http://schemas.microsoft.com/office/drawing/2014/main" id="{7F0BBBA5-6746-434C-988A-7801DEF18B94}"/>
              </a:ext>
            </a:extLst>
          </p:cNvPr>
          <p:cNvPicPr>
            <a:picLocks noChangeAspect="1"/>
          </p:cNvPicPr>
          <p:nvPr/>
        </p:nvPicPr>
        <p:blipFill>
          <a:blip r:embed="rId3"/>
          <a:stretch>
            <a:fillRect/>
          </a:stretch>
        </p:blipFill>
        <p:spPr>
          <a:xfrm>
            <a:off x="271131" y="1847762"/>
            <a:ext cx="3966705" cy="3970841"/>
          </a:xfrm>
          <a:prstGeom prst="rect">
            <a:avLst/>
          </a:prstGeom>
        </p:spPr>
      </p:pic>
      <p:sp>
        <p:nvSpPr>
          <p:cNvPr id="2" name="Title 1">
            <a:extLst>
              <a:ext uri="{FF2B5EF4-FFF2-40B4-BE49-F238E27FC236}">
                <a16:creationId xmlns:a16="http://schemas.microsoft.com/office/drawing/2014/main" id="{241707F4-DBD1-4119-89EE-51572597C512}"/>
              </a:ext>
            </a:extLst>
          </p:cNvPr>
          <p:cNvSpPr>
            <a:spLocks noGrp="1"/>
          </p:cNvSpPr>
          <p:nvPr>
            <p:ph type="title"/>
          </p:nvPr>
        </p:nvSpPr>
        <p:spPr>
          <a:xfrm>
            <a:off x="542611" y="948161"/>
            <a:ext cx="7972739" cy="790434"/>
          </a:xfrm>
        </p:spPr>
        <p:txBody>
          <a:bodyPr/>
          <a:lstStyle/>
          <a:p>
            <a:r>
              <a:rPr lang="en-GB" b="1" dirty="0"/>
              <a:t>Trees in summer</a:t>
            </a:r>
          </a:p>
        </p:txBody>
      </p:sp>
      <p:pic>
        <p:nvPicPr>
          <p:cNvPr id="20" name="Picture 19" descr="A close up of a logo&#10;&#10;Description automatically generated">
            <a:extLst>
              <a:ext uri="{FF2B5EF4-FFF2-40B4-BE49-F238E27FC236}">
                <a16:creationId xmlns:a16="http://schemas.microsoft.com/office/drawing/2014/main" id="{B2A62084-C70D-45AD-87DE-60AB4AEB9020}"/>
              </a:ext>
            </a:extLst>
          </p:cNvPr>
          <p:cNvPicPr>
            <a:picLocks noChangeAspect="1"/>
          </p:cNvPicPr>
          <p:nvPr/>
        </p:nvPicPr>
        <p:blipFill>
          <a:blip r:embed="rId4"/>
          <a:stretch>
            <a:fillRect/>
          </a:stretch>
        </p:blipFill>
        <p:spPr>
          <a:xfrm>
            <a:off x="636377" y="2403453"/>
            <a:ext cx="3236214" cy="2566222"/>
          </a:xfrm>
          <a:prstGeom prst="rect">
            <a:avLst/>
          </a:prstGeom>
        </p:spPr>
      </p:pic>
      <p:pic>
        <p:nvPicPr>
          <p:cNvPr id="22" name="Picture 21" descr="A picture containing green&#10;&#10;Description automatically generated">
            <a:extLst>
              <a:ext uri="{FF2B5EF4-FFF2-40B4-BE49-F238E27FC236}">
                <a16:creationId xmlns:a16="http://schemas.microsoft.com/office/drawing/2014/main" id="{4332D0F7-E7E8-423F-BFFD-3AA2E967A978}"/>
              </a:ext>
            </a:extLst>
          </p:cNvPr>
          <p:cNvPicPr>
            <a:picLocks noChangeAspect="1"/>
          </p:cNvPicPr>
          <p:nvPr/>
        </p:nvPicPr>
        <p:blipFill>
          <a:blip r:embed="rId5"/>
          <a:stretch>
            <a:fillRect/>
          </a:stretch>
        </p:blipFill>
        <p:spPr>
          <a:xfrm>
            <a:off x="6157860" y="2528799"/>
            <a:ext cx="1871108" cy="2884359"/>
          </a:xfrm>
          <a:prstGeom prst="rect">
            <a:avLst/>
          </a:prstGeom>
        </p:spPr>
      </p:pic>
      <p:pic>
        <p:nvPicPr>
          <p:cNvPr id="24" name="Picture 23" descr="A close up of a coat&#10;&#10;Description automatically generated">
            <a:extLst>
              <a:ext uri="{FF2B5EF4-FFF2-40B4-BE49-F238E27FC236}">
                <a16:creationId xmlns:a16="http://schemas.microsoft.com/office/drawing/2014/main" id="{E8D7E224-2159-4DB9-A95A-64B4FFFA8EBD}"/>
              </a:ext>
            </a:extLst>
          </p:cNvPr>
          <p:cNvPicPr>
            <a:picLocks noChangeAspect="1"/>
          </p:cNvPicPr>
          <p:nvPr/>
        </p:nvPicPr>
        <p:blipFill>
          <a:blip r:embed="rId6"/>
          <a:stretch>
            <a:fillRect/>
          </a:stretch>
        </p:blipFill>
        <p:spPr>
          <a:xfrm>
            <a:off x="5844485" y="2329156"/>
            <a:ext cx="2530081" cy="2818541"/>
          </a:xfrm>
          <a:prstGeom prst="rect">
            <a:avLst/>
          </a:prstGeom>
        </p:spPr>
      </p:pic>
      <p:sp>
        <p:nvSpPr>
          <p:cNvPr id="10" name="Content Placeholder 25">
            <a:extLst>
              <a:ext uri="{FF2B5EF4-FFF2-40B4-BE49-F238E27FC236}">
                <a16:creationId xmlns:a16="http://schemas.microsoft.com/office/drawing/2014/main" id="{AAFC346A-2E20-4CB1-97CB-DDECA83C5B05}"/>
              </a:ext>
            </a:extLst>
          </p:cNvPr>
          <p:cNvSpPr>
            <a:spLocks noGrp="1"/>
          </p:cNvSpPr>
          <p:nvPr>
            <p:ph idx="1"/>
          </p:nvPr>
        </p:nvSpPr>
        <p:spPr>
          <a:xfrm>
            <a:off x="732060" y="5525366"/>
            <a:ext cx="3966705" cy="939877"/>
          </a:xfrm>
        </p:spPr>
        <p:txBody>
          <a:bodyPr/>
          <a:lstStyle/>
          <a:p>
            <a:pPr marL="0" indent="0">
              <a:buNone/>
            </a:pPr>
            <a:r>
              <a:rPr lang="en-GB" dirty="0"/>
              <a:t>Deciduous (hardwood)</a:t>
            </a:r>
          </a:p>
        </p:txBody>
      </p:sp>
      <p:sp>
        <p:nvSpPr>
          <p:cNvPr id="11" name="Content Placeholder 25">
            <a:extLst>
              <a:ext uri="{FF2B5EF4-FFF2-40B4-BE49-F238E27FC236}">
                <a16:creationId xmlns:a16="http://schemas.microsoft.com/office/drawing/2014/main" id="{B03D124F-F423-46F6-82CB-28ECF9784AE1}"/>
              </a:ext>
            </a:extLst>
          </p:cNvPr>
          <p:cNvSpPr txBox="1">
            <a:spLocks/>
          </p:cNvSpPr>
          <p:nvPr/>
        </p:nvSpPr>
        <p:spPr>
          <a:xfrm>
            <a:off x="5475643" y="5514504"/>
            <a:ext cx="3517751" cy="9398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Evergreen (softwood)</a:t>
            </a:r>
          </a:p>
        </p:txBody>
      </p:sp>
    </p:spTree>
    <p:extLst>
      <p:ext uri="{BB962C8B-B14F-4D97-AF65-F5344CB8AC3E}">
        <p14:creationId xmlns:p14="http://schemas.microsoft.com/office/powerpoint/2010/main" val="1929565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707F4-DBD1-4119-89EE-51572597C512}"/>
              </a:ext>
            </a:extLst>
          </p:cNvPr>
          <p:cNvSpPr>
            <a:spLocks noGrp="1"/>
          </p:cNvSpPr>
          <p:nvPr>
            <p:ph type="title"/>
          </p:nvPr>
        </p:nvSpPr>
        <p:spPr>
          <a:xfrm>
            <a:off x="542611" y="903948"/>
            <a:ext cx="7972739" cy="790434"/>
          </a:xfrm>
        </p:spPr>
        <p:txBody>
          <a:bodyPr/>
          <a:lstStyle/>
          <a:p>
            <a:r>
              <a:rPr lang="en-GB" b="1" dirty="0"/>
              <a:t>Trees in winter</a:t>
            </a:r>
          </a:p>
        </p:txBody>
      </p:sp>
      <p:sp>
        <p:nvSpPr>
          <p:cNvPr id="3" name="Content Placeholder 2">
            <a:extLst>
              <a:ext uri="{FF2B5EF4-FFF2-40B4-BE49-F238E27FC236}">
                <a16:creationId xmlns:a16="http://schemas.microsoft.com/office/drawing/2014/main" id="{E1CF961D-1778-4746-AE19-443F71EF5749}"/>
              </a:ext>
            </a:extLst>
          </p:cNvPr>
          <p:cNvSpPr>
            <a:spLocks noGrp="1"/>
          </p:cNvSpPr>
          <p:nvPr>
            <p:ph idx="1"/>
          </p:nvPr>
        </p:nvSpPr>
        <p:spPr>
          <a:xfrm>
            <a:off x="628650" y="1581508"/>
            <a:ext cx="8181863" cy="1690635"/>
          </a:xfrm>
        </p:spPr>
        <p:txBody>
          <a:bodyPr>
            <a:normAutofit/>
          </a:bodyPr>
          <a:lstStyle/>
          <a:p>
            <a:pPr marL="0" indent="0">
              <a:buNone/>
            </a:pPr>
            <a:r>
              <a:rPr lang="en-GB" sz="2400" dirty="0"/>
              <a:t>Deciduous trees think they are ‘</a:t>
            </a:r>
            <a:r>
              <a:rPr lang="en-GB" sz="2400" b="1" dirty="0"/>
              <a:t>hard</a:t>
            </a:r>
            <a:r>
              <a:rPr lang="en-GB" sz="2400" dirty="0"/>
              <a:t> wood’ because they stand around without coats in the cold!</a:t>
            </a:r>
            <a:endParaRPr lang="en-GB" sz="2400" b="1" dirty="0"/>
          </a:p>
        </p:txBody>
      </p:sp>
      <p:pic>
        <p:nvPicPr>
          <p:cNvPr id="22" name="Picture 21" descr="A picture containing green&#10;&#10;Description automatically generated">
            <a:extLst>
              <a:ext uri="{FF2B5EF4-FFF2-40B4-BE49-F238E27FC236}">
                <a16:creationId xmlns:a16="http://schemas.microsoft.com/office/drawing/2014/main" id="{4332D0F7-E7E8-423F-BFFD-3AA2E967A978}"/>
              </a:ext>
            </a:extLst>
          </p:cNvPr>
          <p:cNvPicPr>
            <a:picLocks noChangeAspect="1"/>
          </p:cNvPicPr>
          <p:nvPr/>
        </p:nvPicPr>
        <p:blipFill>
          <a:blip r:embed="rId3"/>
          <a:stretch>
            <a:fillRect/>
          </a:stretch>
        </p:blipFill>
        <p:spPr>
          <a:xfrm>
            <a:off x="6157860" y="2528799"/>
            <a:ext cx="1871108" cy="2884359"/>
          </a:xfrm>
          <a:prstGeom prst="rect">
            <a:avLst/>
          </a:prstGeom>
        </p:spPr>
      </p:pic>
      <p:pic>
        <p:nvPicPr>
          <p:cNvPr id="24" name="Picture 23" descr="A close up of a coat&#10;&#10;Description automatically generated">
            <a:extLst>
              <a:ext uri="{FF2B5EF4-FFF2-40B4-BE49-F238E27FC236}">
                <a16:creationId xmlns:a16="http://schemas.microsoft.com/office/drawing/2014/main" id="{E8D7E224-2159-4DB9-A95A-64B4FFFA8EBD}"/>
              </a:ext>
            </a:extLst>
          </p:cNvPr>
          <p:cNvPicPr>
            <a:picLocks noChangeAspect="1"/>
          </p:cNvPicPr>
          <p:nvPr/>
        </p:nvPicPr>
        <p:blipFill>
          <a:blip r:embed="rId4"/>
          <a:stretch>
            <a:fillRect/>
          </a:stretch>
        </p:blipFill>
        <p:spPr>
          <a:xfrm>
            <a:off x="5844485" y="2329156"/>
            <a:ext cx="2530081" cy="2818541"/>
          </a:xfrm>
          <a:prstGeom prst="rect">
            <a:avLst/>
          </a:prstGeom>
        </p:spPr>
      </p:pic>
      <p:pic>
        <p:nvPicPr>
          <p:cNvPr id="26" name="Picture 25" descr="A picture containing rain&#10;&#10;Description automatically generated">
            <a:extLst>
              <a:ext uri="{FF2B5EF4-FFF2-40B4-BE49-F238E27FC236}">
                <a16:creationId xmlns:a16="http://schemas.microsoft.com/office/drawing/2014/main" id="{7C46C317-E1DD-4B30-BDFB-07C91B5B4B22}"/>
              </a:ext>
            </a:extLst>
          </p:cNvPr>
          <p:cNvPicPr>
            <a:picLocks noChangeAspect="1"/>
          </p:cNvPicPr>
          <p:nvPr/>
        </p:nvPicPr>
        <p:blipFill>
          <a:blip r:embed="rId5"/>
          <a:stretch>
            <a:fillRect/>
          </a:stretch>
        </p:blipFill>
        <p:spPr>
          <a:xfrm>
            <a:off x="542611" y="2286439"/>
            <a:ext cx="3376111" cy="3369077"/>
          </a:xfrm>
          <a:prstGeom prst="rect">
            <a:avLst/>
          </a:prstGeom>
        </p:spPr>
      </p:pic>
      <p:sp>
        <p:nvSpPr>
          <p:cNvPr id="11" name="Content Placeholder 25">
            <a:extLst>
              <a:ext uri="{FF2B5EF4-FFF2-40B4-BE49-F238E27FC236}">
                <a16:creationId xmlns:a16="http://schemas.microsoft.com/office/drawing/2014/main" id="{E4B09C72-6C4F-4F62-B8B6-4F80060567C4}"/>
              </a:ext>
            </a:extLst>
          </p:cNvPr>
          <p:cNvSpPr txBox="1">
            <a:spLocks/>
          </p:cNvSpPr>
          <p:nvPr/>
        </p:nvSpPr>
        <p:spPr>
          <a:xfrm>
            <a:off x="732060" y="5579156"/>
            <a:ext cx="3966705" cy="9398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Deciduous (hardwood)</a:t>
            </a:r>
          </a:p>
        </p:txBody>
      </p:sp>
      <p:sp>
        <p:nvSpPr>
          <p:cNvPr id="12" name="Content Placeholder 25">
            <a:extLst>
              <a:ext uri="{FF2B5EF4-FFF2-40B4-BE49-F238E27FC236}">
                <a16:creationId xmlns:a16="http://schemas.microsoft.com/office/drawing/2014/main" id="{E5302E1B-9A6A-4124-8359-24DB9AE754DC}"/>
              </a:ext>
            </a:extLst>
          </p:cNvPr>
          <p:cNvSpPr txBox="1">
            <a:spLocks/>
          </p:cNvSpPr>
          <p:nvPr/>
        </p:nvSpPr>
        <p:spPr>
          <a:xfrm>
            <a:off x="5475643" y="5568294"/>
            <a:ext cx="3517751" cy="9398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Evergreen (softwood)</a:t>
            </a:r>
          </a:p>
        </p:txBody>
      </p:sp>
    </p:spTree>
    <p:extLst>
      <p:ext uri="{BB962C8B-B14F-4D97-AF65-F5344CB8AC3E}">
        <p14:creationId xmlns:p14="http://schemas.microsoft.com/office/powerpoint/2010/main" val="656454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707F4-DBD1-4119-89EE-51572597C512}"/>
              </a:ext>
            </a:extLst>
          </p:cNvPr>
          <p:cNvSpPr>
            <a:spLocks noGrp="1"/>
          </p:cNvSpPr>
          <p:nvPr>
            <p:ph type="title"/>
          </p:nvPr>
        </p:nvSpPr>
        <p:spPr>
          <a:xfrm>
            <a:off x="542611" y="903948"/>
            <a:ext cx="8267902" cy="790434"/>
          </a:xfrm>
        </p:spPr>
        <p:txBody>
          <a:bodyPr>
            <a:normAutofit/>
          </a:bodyPr>
          <a:lstStyle/>
          <a:p>
            <a:r>
              <a:rPr lang="en-GB" b="1" dirty="0"/>
              <a:t>Making a class tree</a:t>
            </a:r>
          </a:p>
        </p:txBody>
      </p:sp>
      <p:sp>
        <p:nvSpPr>
          <p:cNvPr id="3" name="Content Placeholder 2">
            <a:extLst>
              <a:ext uri="{FF2B5EF4-FFF2-40B4-BE49-F238E27FC236}">
                <a16:creationId xmlns:a16="http://schemas.microsoft.com/office/drawing/2014/main" id="{E1CF961D-1778-4746-AE19-443F71EF5749}"/>
              </a:ext>
            </a:extLst>
          </p:cNvPr>
          <p:cNvSpPr>
            <a:spLocks noGrp="1"/>
          </p:cNvSpPr>
          <p:nvPr>
            <p:ph idx="1"/>
          </p:nvPr>
        </p:nvSpPr>
        <p:spPr>
          <a:xfrm>
            <a:off x="4676562" y="2296698"/>
            <a:ext cx="4238513" cy="3055038"/>
          </a:xfrm>
        </p:spPr>
        <p:txBody>
          <a:bodyPr>
            <a:normAutofit/>
          </a:bodyPr>
          <a:lstStyle/>
          <a:p>
            <a:r>
              <a:rPr lang="en-GB" dirty="0"/>
              <a:t>Make a leaf with your name on it</a:t>
            </a:r>
          </a:p>
          <a:p>
            <a:r>
              <a:rPr lang="en-GB" dirty="0"/>
              <a:t>Attach it to our class tree</a:t>
            </a:r>
          </a:p>
          <a:p>
            <a:r>
              <a:rPr lang="en-GB" dirty="0"/>
              <a:t>There is a different class each year – so what type if tree is this?</a:t>
            </a:r>
          </a:p>
        </p:txBody>
      </p:sp>
      <p:pic>
        <p:nvPicPr>
          <p:cNvPr id="5" name="Picture 4" descr="A picture containing drawing&#10;&#10;Description automatically generated">
            <a:extLst>
              <a:ext uri="{FF2B5EF4-FFF2-40B4-BE49-F238E27FC236}">
                <a16:creationId xmlns:a16="http://schemas.microsoft.com/office/drawing/2014/main" id="{CA23DEB3-01F4-4E77-A738-3A60525AD695}"/>
              </a:ext>
            </a:extLst>
          </p:cNvPr>
          <p:cNvPicPr>
            <a:picLocks noChangeAspect="1"/>
          </p:cNvPicPr>
          <p:nvPr/>
        </p:nvPicPr>
        <p:blipFill>
          <a:blip r:embed="rId3"/>
          <a:stretch>
            <a:fillRect/>
          </a:stretch>
        </p:blipFill>
        <p:spPr>
          <a:xfrm>
            <a:off x="688489" y="1694382"/>
            <a:ext cx="3515116" cy="4372544"/>
          </a:xfrm>
          <a:prstGeom prst="rect">
            <a:avLst/>
          </a:prstGeom>
        </p:spPr>
      </p:pic>
    </p:spTree>
    <p:extLst>
      <p:ext uri="{BB962C8B-B14F-4D97-AF65-F5344CB8AC3E}">
        <p14:creationId xmlns:p14="http://schemas.microsoft.com/office/powerpoint/2010/main" val="37873569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65</TotalTime>
  <Words>608</Words>
  <Application>Microsoft Office PowerPoint</Application>
  <PresentationFormat>On-screen Show (4:3)</PresentationFormat>
  <Paragraphs>58</Paragraphs>
  <Slides>9</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Segoe UI Emoji</vt:lpstr>
      <vt:lpstr>Symbol</vt:lpstr>
      <vt:lpstr>Times New Roman</vt:lpstr>
      <vt:lpstr>Office Theme</vt:lpstr>
      <vt:lpstr>PowerPoint Presentation</vt:lpstr>
      <vt:lpstr>PowerPoint Presentation</vt:lpstr>
      <vt:lpstr>There are two types of tree:</vt:lpstr>
      <vt:lpstr>What is the difference?</vt:lpstr>
      <vt:lpstr>Deciduous tree over a year</vt:lpstr>
      <vt:lpstr>Evergreen tree over a year</vt:lpstr>
      <vt:lpstr>Trees in summer</vt:lpstr>
      <vt:lpstr>Trees in winter</vt:lpstr>
      <vt:lpstr>Making a class tree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fashionable forest differeces between tree type</dc:title>
  <dc:creator>Microsoft Office User</dc:creator>
  <cp:keywords>Deciduous Evergreen Leaf leaves Seasons Spring Summer Autumn Winter Tree Bark Branch Trunk</cp:keywords>
  <cp:lastModifiedBy>Holly Margerison-Smith</cp:lastModifiedBy>
  <cp:revision>19</cp:revision>
  <dcterms:created xsi:type="dcterms:W3CDTF">2017-06-28T15:11:57Z</dcterms:created>
  <dcterms:modified xsi:type="dcterms:W3CDTF">2023-05-24T13:29:40Z</dcterms:modified>
</cp:coreProperties>
</file>