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61" r:id="rId3"/>
    <p:sldId id="265" r:id="rId4"/>
    <p:sldId id="266" r:id="rId5"/>
    <p:sldId id="269" r:id="rId6"/>
    <p:sldId id="262" r:id="rId7"/>
    <p:sldId id="268" r:id="rId8"/>
    <p:sldId id="270" r:id="rId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07" autoAdjust="0"/>
    <p:restoredTop sz="79058" autoAdjust="0"/>
  </p:normalViewPr>
  <p:slideViewPr>
    <p:cSldViewPr snapToGrid="0" snapToObjects="1">
      <p:cViewPr varScale="1">
        <p:scale>
          <a:sx n="58" d="100"/>
          <a:sy n="58" d="100"/>
        </p:scale>
        <p:origin x="98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D1842-CF5B-442B-92CB-9D669DF2244F}" type="datetimeFigureOut">
              <a:rPr lang="en-GB" smtClean="0"/>
              <a:t>26/05/2023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5F047-9333-4A8D-A999-7382245CC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34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5F047-9333-4A8D-A999-7382245CCE4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656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5F047-9333-4A8D-A999-7382245CCE4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005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5F047-9333-4A8D-A999-7382245CCE4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904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5F047-9333-4A8D-A999-7382245CCE4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865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5F047-9333-4A8D-A999-7382245CCE4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67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5F047-9333-4A8D-A999-7382245CCE4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194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5F047-9333-4A8D-A999-7382245CCE4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857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45F047-9333-4A8D-A999-7382245CCE4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541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98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6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04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9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13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2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22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7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86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44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emf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8.emf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5D0294-534F-44BF-A5F0-88FD89B49935}"/>
              </a:ext>
            </a:extLst>
          </p:cNvPr>
          <p:cNvSpPr txBox="1"/>
          <p:nvPr/>
        </p:nvSpPr>
        <p:spPr>
          <a:xfrm>
            <a:off x="652529" y="1012451"/>
            <a:ext cx="7838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0093D3"/>
                </a:solidFill>
                <a:latin typeface="Arial"/>
                <a:cs typeface="Arial"/>
              </a:rPr>
              <a:t>How to calculate density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FA4DCC-4316-402E-8635-F60F80BA143F}"/>
              </a:ext>
            </a:extLst>
          </p:cNvPr>
          <p:cNvSpPr txBox="1"/>
          <p:nvPr/>
        </p:nvSpPr>
        <p:spPr>
          <a:xfrm>
            <a:off x="781303" y="4988959"/>
            <a:ext cx="75813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cs typeface="Arial" panose="020B0604020202020204" pitchFamily="34" charset="0"/>
              </a:rPr>
              <a:t>Finding the density of materials by weighing items and immersing them in water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0B3246-0B95-4AB8-B2BB-FB595A0C2D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4852" y="2021139"/>
            <a:ext cx="3754296" cy="281572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123473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C3DAC0-81EF-48DE-ACF9-1E22D3956F6F}"/>
              </a:ext>
            </a:extLst>
          </p:cNvPr>
          <p:cNvSpPr/>
          <p:nvPr/>
        </p:nvSpPr>
        <p:spPr>
          <a:xfrm>
            <a:off x="237731" y="1711933"/>
            <a:ext cx="87872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231F20"/>
                </a:solidFill>
              </a:rPr>
              <a:t>If two things are the same size, the one that is more dense is heavier.</a:t>
            </a:r>
          </a:p>
        </p:txBody>
      </p:sp>
      <p:pic>
        <p:nvPicPr>
          <p:cNvPr id="1026" name="Picture 2" descr="Density Lesson for Kids: Definition &amp; Facts - Video &amp; Lesson ...">
            <a:extLst>
              <a:ext uri="{FF2B5EF4-FFF2-40B4-BE49-F238E27FC236}">
                <a16:creationId xmlns:a16="http://schemas.microsoft.com/office/drawing/2014/main" id="{F01B6194-143E-409C-9720-B2A038633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280" y="4552112"/>
            <a:ext cx="333375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649F0E-E213-4717-906E-DCC9596B20D3}"/>
              </a:ext>
            </a:extLst>
          </p:cNvPr>
          <p:cNvSpPr txBox="1"/>
          <p:nvPr/>
        </p:nvSpPr>
        <p:spPr>
          <a:xfrm>
            <a:off x="146649" y="1026694"/>
            <a:ext cx="4951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What is Density?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1BB75C-60A3-4B32-BB01-EE3ADCA72A9A}"/>
              </a:ext>
            </a:extLst>
          </p:cNvPr>
          <p:cNvSpPr/>
          <p:nvPr/>
        </p:nvSpPr>
        <p:spPr>
          <a:xfrm>
            <a:off x="163902" y="4609083"/>
            <a:ext cx="525431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31F20"/>
                </a:solidFill>
              </a:rPr>
              <a:t>The density of an object is its </a:t>
            </a:r>
            <a:r>
              <a:rPr lang="en-GB" sz="2400" b="1" dirty="0">
                <a:solidFill>
                  <a:srgbClr val="231F20"/>
                </a:solidFill>
              </a:rPr>
              <a:t>mass</a:t>
            </a:r>
            <a:r>
              <a:rPr lang="en-GB" sz="2400" dirty="0">
                <a:solidFill>
                  <a:srgbClr val="231F20"/>
                </a:solidFill>
              </a:rPr>
              <a:t> divided by its </a:t>
            </a:r>
            <a:r>
              <a:rPr lang="en-GB" sz="2400" b="1" dirty="0">
                <a:solidFill>
                  <a:srgbClr val="231F20"/>
                </a:solidFill>
              </a:rPr>
              <a:t>volume</a:t>
            </a:r>
            <a:r>
              <a:rPr lang="en-GB" sz="2400" dirty="0">
                <a:solidFill>
                  <a:srgbClr val="231F20"/>
                </a:solidFill>
              </a:rPr>
              <a:t>: </a:t>
            </a:r>
          </a:p>
          <a:p>
            <a:pPr marL="360363" indent="-36036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31F20"/>
                </a:solidFill>
              </a:rPr>
              <a:t>The units of density are  </a:t>
            </a:r>
            <a:r>
              <a:rPr lang="en-GB" sz="2400" b="1" dirty="0">
                <a:solidFill>
                  <a:srgbClr val="231F20"/>
                </a:solidFill>
              </a:rPr>
              <a:t>g/cm³</a:t>
            </a:r>
            <a:r>
              <a:rPr lang="en-GB" sz="2400" dirty="0">
                <a:solidFill>
                  <a:srgbClr val="231F20"/>
                </a:solidFill>
              </a:rPr>
              <a:t> 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8C000A2-9E97-4877-8C51-C8ED87C02368}"/>
              </a:ext>
            </a:extLst>
          </p:cNvPr>
          <p:cNvGrpSpPr/>
          <p:nvPr/>
        </p:nvGrpSpPr>
        <p:grpSpPr>
          <a:xfrm>
            <a:off x="2206603" y="2349107"/>
            <a:ext cx="4607286" cy="2203005"/>
            <a:chOff x="1058780" y="2046770"/>
            <a:chExt cx="6609306" cy="3160284"/>
          </a:xfrm>
        </p:grpSpPr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36EAB2F7-6259-4709-8A9E-12052482170D}"/>
                </a:ext>
              </a:extLst>
            </p:cNvPr>
            <p:cNvSpPr/>
            <p:nvPr/>
          </p:nvSpPr>
          <p:spPr>
            <a:xfrm>
              <a:off x="3830129" y="4316508"/>
              <a:ext cx="1033033" cy="890546"/>
            </a:xfrm>
            <a:prstGeom prst="triangle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E87D88A-0E3C-4666-8AC9-685C62853AF9}"/>
                </a:ext>
              </a:extLst>
            </p:cNvPr>
            <p:cNvGrpSpPr/>
            <p:nvPr/>
          </p:nvGrpSpPr>
          <p:grpSpPr>
            <a:xfrm>
              <a:off x="1058780" y="3017431"/>
              <a:ext cx="6575729" cy="1513159"/>
              <a:chOff x="1058780" y="3017431"/>
              <a:chExt cx="6575729" cy="1513159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5464432-C292-409F-958F-2A8E02046D48}"/>
                  </a:ext>
                </a:extLst>
              </p:cNvPr>
              <p:cNvSpPr/>
              <p:nvPr/>
            </p:nvSpPr>
            <p:spPr>
              <a:xfrm rot="950831">
                <a:off x="1058780" y="4054115"/>
                <a:ext cx="6575729" cy="326003"/>
              </a:xfrm>
              <a:prstGeom prst="rect">
                <a:avLst/>
              </a:prstGeom>
              <a:blipFill>
                <a:blip r:embed="rId5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283A3F6-7693-44D8-91BD-2C80ADD6906F}"/>
                  </a:ext>
                </a:extLst>
              </p:cNvPr>
              <p:cNvSpPr/>
              <p:nvPr/>
            </p:nvSpPr>
            <p:spPr>
              <a:xfrm rot="17141935">
                <a:off x="2605652" y="3273956"/>
                <a:ext cx="626946" cy="113895"/>
              </a:xfrm>
              <a:prstGeom prst="rect">
                <a:avLst/>
              </a:prstGeom>
              <a:blipFill>
                <a:blip r:embed="rId5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1E24AD0-78AB-4D32-A539-825E6145E6B9}"/>
                  </a:ext>
                </a:extLst>
              </p:cNvPr>
              <p:cNvSpPr/>
              <p:nvPr/>
            </p:nvSpPr>
            <p:spPr>
              <a:xfrm rot="17141935">
                <a:off x="5699394" y="4160169"/>
                <a:ext cx="626946" cy="113895"/>
              </a:xfrm>
              <a:prstGeom prst="rect">
                <a:avLst/>
              </a:prstGeom>
              <a:blipFill>
                <a:blip r:embed="rId5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FE3DF80-E00F-4149-8063-C1449988886B}"/>
                </a:ext>
              </a:extLst>
            </p:cNvPr>
            <p:cNvSpPr/>
            <p:nvPr/>
          </p:nvSpPr>
          <p:spPr>
            <a:xfrm rot="906831">
              <a:off x="1475916" y="2046770"/>
              <a:ext cx="1428750" cy="1371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2C868C5-7C1C-4253-93C0-24FB27F36A4E}"/>
                </a:ext>
              </a:extLst>
            </p:cNvPr>
            <p:cNvSpPr/>
            <p:nvPr/>
          </p:nvSpPr>
          <p:spPr>
            <a:xfrm rot="906831">
              <a:off x="6239336" y="3399319"/>
              <a:ext cx="1428750" cy="1371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A315FB3-82A1-4999-A810-39EF057E1D6C}"/>
                </a:ext>
              </a:extLst>
            </p:cNvPr>
            <p:cNvSpPr/>
            <p:nvPr/>
          </p:nvSpPr>
          <p:spPr>
            <a:xfrm>
              <a:off x="1587880" y="2847655"/>
              <a:ext cx="247650" cy="24765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5000"/>
                    <a:lumOff val="95000"/>
                  </a:schemeClr>
                </a:gs>
                <a:gs pos="59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D100FC6-CD33-47C2-9A02-AF16809D2575}"/>
                </a:ext>
              </a:extLst>
            </p:cNvPr>
            <p:cNvSpPr/>
            <p:nvPr/>
          </p:nvSpPr>
          <p:spPr>
            <a:xfrm>
              <a:off x="1616455" y="2382929"/>
              <a:ext cx="247650" cy="24765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5000"/>
                    <a:lumOff val="95000"/>
                  </a:schemeClr>
                </a:gs>
                <a:gs pos="59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ACD2CE2-20ED-4FAB-AB38-0BF6886A3C70}"/>
                </a:ext>
              </a:extLst>
            </p:cNvPr>
            <p:cNvSpPr/>
            <p:nvPr/>
          </p:nvSpPr>
          <p:spPr>
            <a:xfrm>
              <a:off x="2024211" y="2288085"/>
              <a:ext cx="247650" cy="24765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5000"/>
                    <a:lumOff val="95000"/>
                  </a:schemeClr>
                </a:gs>
                <a:gs pos="59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E503471-DB66-4257-ADBB-494597DA2C5A}"/>
                </a:ext>
              </a:extLst>
            </p:cNvPr>
            <p:cNvSpPr/>
            <p:nvPr/>
          </p:nvSpPr>
          <p:spPr>
            <a:xfrm>
              <a:off x="2529036" y="2475075"/>
              <a:ext cx="247650" cy="24765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5000"/>
                    <a:lumOff val="95000"/>
                  </a:schemeClr>
                </a:gs>
                <a:gs pos="59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5049B6D-7185-4E2F-B71D-B0003ADB1D64}"/>
                </a:ext>
              </a:extLst>
            </p:cNvPr>
            <p:cNvSpPr/>
            <p:nvPr/>
          </p:nvSpPr>
          <p:spPr>
            <a:xfrm>
              <a:off x="2199500" y="2964275"/>
              <a:ext cx="247650" cy="24765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5000"/>
                    <a:lumOff val="95000"/>
                  </a:schemeClr>
                </a:gs>
                <a:gs pos="59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0441156-A200-46C1-B357-E1592047A322}"/>
                </a:ext>
              </a:extLst>
            </p:cNvPr>
            <p:cNvSpPr/>
            <p:nvPr/>
          </p:nvSpPr>
          <p:spPr>
            <a:xfrm>
              <a:off x="6399502" y="4083837"/>
              <a:ext cx="247650" cy="24765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5000"/>
                    <a:lumOff val="95000"/>
                  </a:schemeClr>
                </a:gs>
                <a:gs pos="59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93378F0-E280-451A-A560-6DD6699F196E}"/>
                </a:ext>
              </a:extLst>
            </p:cNvPr>
            <p:cNvSpPr/>
            <p:nvPr/>
          </p:nvSpPr>
          <p:spPr>
            <a:xfrm>
              <a:off x="6364520" y="3742936"/>
              <a:ext cx="247650" cy="24765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5000"/>
                    <a:lumOff val="95000"/>
                  </a:schemeClr>
                </a:gs>
                <a:gs pos="59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5409ED3-8731-4B6F-A182-76E213CF6808}"/>
                </a:ext>
              </a:extLst>
            </p:cNvPr>
            <p:cNvSpPr/>
            <p:nvPr/>
          </p:nvSpPr>
          <p:spPr>
            <a:xfrm>
              <a:off x="6835833" y="3524267"/>
              <a:ext cx="247650" cy="24765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5000"/>
                    <a:lumOff val="95000"/>
                  </a:schemeClr>
                </a:gs>
                <a:gs pos="59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EA9B0CC-3790-4C06-89E1-C84EC4B406E7}"/>
                </a:ext>
              </a:extLst>
            </p:cNvPr>
            <p:cNvSpPr/>
            <p:nvPr/>
          </p:nvSpPr>
          <p:spPr>
            <a:xfrm>
              <a:off x="7340658" y="3711257"/>
              <a:ext cx="247650" cy="24765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5000"/>
                    <a:lumOff val="95000"/>
                  </a:schemeClr>
                </a:gs>
                <a:gs pos="59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D64F65F-CC5C-4568-AB96-E564E6695D14}"/>
                </a:ext>
              </a:extLst>
            </p:cNvPr>
            <p:cNvSpPr/>
            <p:nvPr/>
          </p:nvSpPr>
          <p:spPr>
            <a:xfrm>
              <a:off x="7011122" y="4200457"/>
              <a:ext cx="247650" cy="24765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5000"/>
                    <a:lumOff val="95000"/>
                  </a:schemeClr>
                </a:gs>
                <a:gs pos="59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FDE8A9C-BD5B-4D9B-9271-08F34BDCB112}"/>
                </a:ext>
              </a:extLst>
            </p:cNvPr>
            <p:cNvSpPr/>
            <p:nvPr/>
          </p:nvSpPr>
          <p:spPr>
            <a:xfrm>
              <a:off x="6770318" y="3960012"/>
              <a:ext cx="247650" cy="24765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5000"/>
                    <a:lumOff val="95000"/>
                  </a:schemeClr>
                </a:gs>
                <a:gs pos="59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B36DCAB-2EA8-438E-96BB-9F7FBE0F684D}"/>
                </a:ext>
              </a:extLst>
            </p:cNvPr>
            <p:cNvSpPr/>
            <p:nvPr/>
          </p:nvSpPr>
          <p:spPr>
            <a:xfrm>
              <a:off x="6674429" y="4384433"/>
              <a:ext cx="247650" cy="24765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5000"/>
                    <a:lumOff val="95000"/>
                  </a:schemeClr>
                </a:gs>
                <a:gs pos="59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3454739-696A-4A71-9B5C-00758E4A9F05}"/>
                </a:ext>
              </a:extLst>
            </p:cNvPr>
            <p:cNvSpPr/>
            <p:nvPr/>
          </p:nvSpPr>
          <p:spPr>
            <a:xfrm>
              <a:off x="7316650" y="4083837"/>
              <a:ext cx="247650" cy="24765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5000"/>
                    <a:lumOff val="95000"/>
                  </a:schemeClr>
                </a:gs>
                <a:gs pos="59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0C6C7B3-0F6B-43B1-8D8C-A49B0ABA21D0}"/>
                </a:ext>
              </a:extLst>
            </p:cNvPr>
            <p:cNvSpPr/>
            <p:nvPr/>
          </p:nvSpPr>
          <p:spPr>
            <a:xfrm>
              <a:off x="7055488" y="3817235"/>
              <a:ext cx="247650" cy="24765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5000"/>
                    <a:lumOff val="95000"/>
                  </a:schemeClr>
                </a:gs>
                <a:gs pos="59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BA10998-5868-404F-A317-BEF1389A0F5D}"/>
                </a:ext>
              </a:extLst>
            </p:cNvPr>
            <p:cNvSpPr/>
            <p:nvPr/>
          </p:nvSpPr>
          <p:spPr>
            <a:xfrm>
              <a:off x="7143043" y="4544196"/>
              <a:ext cx="247650" cy="24765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5000"/>
                    <a:lumOff val="95000"/>
                  </a:schemeClr>
                </a:gs>
                <a:gs pos="59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BB2A23E-B350-47CC-93A6-964F40F44070}"/>
                </a:ext>
              </a:extLst>
            </p:cNvPr>
            <p:cNvSpPr/>
            <p:nvPr/>
          </p:nvSpPr>
          <p:spPr>
            <a:xfrm>
              <a:off x="6523327" y="3406901"/>
              <a:ext cx="247650" cy="24765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5000"/>
                    <a:lumOff val="95000"/>
                  </a:schemeClr>
                </a:gs>
                <a:gs pos="59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CC024B8-B35A-4313-9DE5-E60C22F916BB}"/>
                </a:ext>
              </a:extLst>
            </p:cNvPr>
            <p:cNvSpPr/>
            <p:nvPr/>
          </p:nvSpPr>
          <p:spPr>
            <a:xfrm>
              <a:off x="6268831" y="4338199"/>
              <a:ext cx="247650" cy="24765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5000"/>
                    <a:lumOff val="95000"/>
                  </a:schemeClr>
                </a:gs>
                <a:gs pos="59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039668A-70E2-4A58-9498-2F08E6F10D31}"/>
                </a:ext>
              </a:extLst>
            </p:cNvPr>
            <p:cNvSpPr/>
            <p:nvPr/>
          </p:nvSpPr>
          <p:spPr>
            <a:xfrm>
              <a:off x="6630038" y="3733673"/>
              <a:ext cx="247650" cy="24765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5000"/>
                    <a:lumOff val="95000"/>
                  </a:schemeClr>
                </a:gs>
                <a:gs pos="59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82BF610-0259-4E03-9C36-B783329E2F7E}"/>
                </a:ext>
              </a:extLst>
            </p:cNvPr>
            <p:cNvSpPr/>
            <p:nvPr/>
          </p:nvSpPr>
          <p:spPr>
            <a:xfrm>
              <a:off x="7134863" y="3501799"/>
              <a:ext cx="247650" cy="24765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5000"/>
                    <a:lumOff val="95000"/>
                  </a:schemeClr>
                </a:gs>
                <a:gs pos="59000">
                  <a:schemeClr val="accent5">
                    <a:lumMod val="45000"/>
                    <a:lumOff val="55000"/>
                  </a:schemeClr>
                </a:gs>
                <a:gs pos="83000">
                  <a:schemeClr val="accent5">
                    <a:lumMod val="45000"/>
                    <a:lumOff val="55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5A4C8BB3-88BF-4825-B593-3EB798B36E2F}"/>
              </a:ext>
            </a:extLst>
          </p:cNvPr>
          <p:cNvSpPr/>
          <p:nvPr/>
        </p:nvSpPr>
        <p:spPr>
          <a:xfrm>
            <a:off x="3874278" y="2882760"/>
            <a:ext cx="15141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231F20"/>
                </a:solidFill>
              </a:rPr>
              <a:t>The cubes are the same size</a:t>
            </a:r>
            <a:endParaRPr lang="en-GB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177326D-9022-4AA7-BB02-C270418FD5E1}"/>
              </a:ext>
            </a:extLst>
          </p:cNvPr>
          <p:cNvSpPr/>
          <p:nvPr/>
        </p:nvSpPr>
        <p:spPr>
          <a:xfrm>
            <a:off x="1924573" y="3625006"/>
            <a:ext cx="15141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31F20"/>
                </a:solidFill>
              </a:rPr>
              <a:t>Low density</a:t>
            </a:r>
            <a:endParaRPr lang="en-GB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6311D7C-AE97-425D-A560-7362FE49F87C}"/>
              </a:ext>
            </a:extLst>
          </p:cNvPr>
          <p:cNvSpPr/>
          <p:nvPr/>
        </p:nvSpPr>
        <p:spPr>
          <a:xfrm>
            <a:off x="6315905" y="2956861"/>
            <a:ext cx="15141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31F20"/>
                </a:solidFill>
              </a:rPr>
              <a:t>High density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7361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C3DAC0-81EF-48DE-ACF9-1E22D3956F6F}"/>
              </a:ext>
            </a:extLst>
          </p:cNvPr>
          <p:cNvSpPr/>
          <p:nvPr/>
        </p:nvSpPr>
        <p:spPr>
          <a:xfrm>
            <a:off x="163902" y="1869395"/>
            <a:ext cx="517421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800" b="1" i="1" dirty="0"/>
              <a:t>  </a:t>
            </a:r>
            <a:r>
              <a:rPr lang="en-GB" sz="2800" dirty="0"/>
              <a:t>Mass is how heavy something is.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  It is measured in grams, g. </a:t>
            </a:r>
          </a:p>
          <a:p>
            <a:br>
              <a:rPr lang="en-GB" sz="2800" dirty="0"/>
            </a:br>
            <a:endParaRPr lang="en-GB" sz="2800" dirty="0">
              <a:solidFill>
                <a:srgbClr val="231F20"/>
              </a:solidFill>
              <a:latin typeface="Reith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649F0E-E213-4717-906E-DCC9596B20D3}"/>
              </a:ext>
            </a:extLst>
          </p:cNvPr>
          <p:cNvSpPr txBox="1"/>
          <p:nvPr/>
        </p:nvSpPr>
        <p:spPr>
          <a:xfrm>
            <a:off x="146649" y="1171514"/>
            <a:ext cx="4951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What is Mass?</a:t>
            </a:r>
          </a:p>
        </p:txBody>
      </p:sp>
      <p:pic>
        <p:nvPicPr>
          <p:cNvPr id="6" name="Picture 5" descr="A picture containing cup&#10;&#10;Description automatically generated">
            <a:extLst>
              <a:ext uri="{FF2B5EF4-FFF2-40B4-BE49-F238E27FC236}">
                <a16:creationId xmlns:a16="http://schemas.microsoft.com/office/drawing/2014/main" id="{24CE0B17-2043-4ACA-8FCE-D6B76EECAC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0543" y="1869395"/>
            <a:ext cx="2959940" cy="339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768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C3DAC0-81EF-48DE-ACF9-1E22D3956F6F}"/>
              </a:ext>
            </a:extLst>
          </p:cNvPr>
          <p:cNvSpPr/>
          <p:nvPr/>
        </p:nvSpPr>
        <p:spPr>
          <a:xfrm>
            <a:off x="189783" y="1992261"/>
            <a:ext cx="509891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buFont typeface="Arial" panose="020B0604020202020204" pitchFamily="34" charset="0"/>
              <a:buChar char="•"/>
            </a:pPr>
            <a:r>
              <a:rPr lang="en-GB" sz="2800" dirty="0"/>
              <a:t>Volume is the amount of space an object takes up.</a:t>
            </a:r>
          </a:p>
          <a:p>
            <a:pPr marL="358775" indent="-358775">
              <a:buFont typeface="Arial" panose="020B0604020202020204" pitchFamily="34" charset="0"/>
              <a:buChar char="•"/>
            </a:pPr>
            <a:r>
              <a:rPr lang="en-GB" sz="2800" dirty="0"/>
              <a:t>It is measured in </a:t>
            </a:r>
            <a:r>
              <a:rPr lang="en-GB" sz="2800" b="1" dirty="0"/>
              <a:t>cm</a:t>
            </a:r>
            <a:r>
              <a:rPr lang="en-GB" sz="2800" b="1" baseline="30000" dirty="0"/>
              <a:t>3</a:t>
            </a:r>
            <a:r>
              <a:rPr lang="en-GB" sz="2800" dirty="0"/>
              <a:t>.</a:t>
            </a:r>
          </a:p>
          <a:p>
            <a:pPr marL="358775" indent="-358775">
              <a:buFont typeface="Arial" panose="020B0604020202020204" pitchFamily="34" charset="0"/>
              <a:buChar char="•"/>
            </a:pPr>
            <a:r>
              <a:rPr lang="en-GB" sz="2800" dirty="0"/>
              <a:t>We can measure volume by putting an object in water and seeing how much the water rises. </a:t>
            </a:r>
            <a:br>
              <a:rPr lang="en-GB" sz="3600" dirty="0"/>
            </a:br>
            <a:endParaRPr lang="en-GB" sz="3600" dirty="0">
              <a:solidFill>
                <a:srgbClr val="231F20"/>
              </a:solidFill>
              <a:latin typeface="Reith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649F0E-E213-4717-906E-DCC9596B20D3}"/>
              </a:ext>
            </a:extLst>
          </p:cNvPr>
          <p:cNvSpPr txBox="1"/>
          <p:nvPr/>
        </p:nvSpPr>
        <p:spPr>
          <a:xfrm>
            <a:off x="146649" y="1171514"/>
            <a:ext cx="4951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What is Volume?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C9E870-74FD-4BD1-A37D-47A2BDE55E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746"/>
          <a:stretch/>
        </p:blipFill>
        <p:spPr>
          <a:xfrm>
            <a:off x="5609968" y="1386353"/>
            <a:ext cx="3206057" cy="408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429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F7970A1-FFDB-44A6-9473-44B935E62705}"/>
              </a:ext>
            </a:extLst>
          </p:cNvPr>
          <p:cNvSpPr txBox="1"/>
          <p:nvPr/>
        </p:nvSpPr>
        <p:spPr>
          <a:xfrm>
            <a:off x="146649" y="1102503"/>
            <a:ext cx="4951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Testing Activity – Step 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D54933-4827-4680-8F94-406B5122206B}"/>
              </a:ext>
            </a:extLst>
          </p:cNvPr>
          <p:cNvSpPr/>
          <p:nvPr/>
        </p:nvSpPr>
        <p:spPr>
          <a:xfrm>
            <a:off x="146649" y="2097654"/>
            <a:ext cx="58487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231F20"/>
                </a:solidFill>
              </a:rPr>
              <a:t>Weigh each object.</a:t>
            </a:r>
          </a:p>
          <a:p>
            <a:pPr marL="358775" indent="-358775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231F20"/>
                </a:solidFill>
              </a:rPr>
              <a:t>Write down the weight in </a:t>
            </a:r>
            <a:r>
              <a:rPr lang="en-GB" sz="2800" b="1" dirty="0">
                <a:solidFill>
                  <a:srgbClr val="231F20"/>
                </a:solidFill>
              </a:rPr>
              <a:t>g</a:t>
            </a:r>
            <a:r>
              <a:rPr lang="en-GB" sz="2800" dirty="0">
                <a:solidFill>
                  <a:srgbClr val="231F20"/>
                </a:solidFill>
              </a:rPr>
              <a:t>.</a:t>
            </a:r>
          </a:p>
        </p:txBody>
      </p:sp>
      <p:pic>
        <p:nvPicPr>
          <p:cNvPr id="5" name="Picture 4" descr="A picture containing cup&#10;&#10;Description automatically generated">
            <a:extLst>
              <a:ext uri="{FF2B5EF4-FFF2-40B4-BE49-F238E27FC236}">
                <a16:creationId xmlns:a16="http://schemas.microsoft.com/office/drawing/2014/main" id="{16DAEB4C-EB4E-4BF6-964C-8B40D73AC6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8088" y="1594022"/>
            <a:ext cx="3689948" cy="42284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F21488-4C5C-413A-964F-AC6A3361E4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9719" y="2201016"/>
            <a:ext cx="606586" cy="73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643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F7970A1-FFDB-44A6-9473-44B935E62705}"/>
              </a:ext>
            </a:extLst>
          </p:cNvPr>
          <p:cNvSpPr txBox="1"/>
          <p:nvPr/>
        </p:nvSpPr>
        <p:spPr>
          <a:xfrm>
            <a:off x="146649" y="1102503"/>
            <a:ext cx="4951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Step 2 – Find the Volume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B931ECF-16D7-4D81-933A-96E3EC0DAB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0625" y="2841441"/>
            <a:ext cx="4883210" cy="313306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D54933-4827-4680-8F94-406B5122206B}"/>
              </a:ext>
            </a:extLst>
          </p:cNvPr>
          <p:cNvSpPr/>
          <p:nvPr/>
        </p:nvSpPr>
        <p:spPr>
          <a:xfrm>
            <a:off x="146649" y="1748834"/>
            <a:ext cx="584870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Place a bowl on a tray.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Fill the bowl to the brim with water.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Put the object in the water.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The tray will catch all </a:t>
            </a:r>
          </a:p>
          <a:p>
            <a:r>
              <a:rPr lang="en-GB" sz="2800" dirty="0"/>
              <a:t>      the water that</a:t>
            </a:r>
          </a:p>
          <a:p>
            <a:r>
              <a:rPr lang="en-GB" sz="2800" dirty="0"/>
              <a:t>      overflows.</a:t>
            </a:r>
          </a:p>
          <a:p>
            <a:endParaRPr lang="en-GB" sz="2400" dirty="0">
              <a:solidFill>
                <a:srgbClr val="231F20"/>
              </a:solidFill>
              <a:latin typeface="ReithSans"/>
            </a:endParaRPr>
          </a:p>
        </p:txBody>
      </p:sp>
      <p:sp>
        <p:nvSpPr>
          <p:cNvPr id="2" name="Arrow: Circular 1">
            <a:extLst>
              <a:ext uri="{FF2B5EF4-FFF2-40B4-BE49-F238E27FC236}">
                <a16:creationId xmlns:a16="http://schemas.microsoft.com/office/drawing/2014/main" id="{D5747648-F81F-41B7-AAA3-BBD41E368696}"/>
              </a:ext>
            </a:extLst>
          </p:cNvPr>
          <p:cNvSpPr/>
          <p:nvPr/>
        </p:nvSpPr>
        <p:spPr>
          <a:xfrm>
            <a:off x="5184475" y="3524494"/>
            <a:ext cx="810883" cy="681084"/>
          </a:xfrm>
          <a:prstGeom prst="circular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90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F7970A1-FFDB-44A6-9473-44B935E62705}"/>
              </a:ext>
            </a:extLst>
          </p:cNvPr>
          <p:cNvSpPr txBox="1"/>
          <p:nvPr/>
        </p:nvSpPr>
        <p:spPr>
          <a:xfrm>
            <a:off x="146648" y="1102503"/>
            <a:ext cx="5661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Step 3 – Measure the Water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217670-C413-4949-81D3-C6CF5776F6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7354" y="1265977"/>
            <a:ext cx="5006646" cy="32122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339388-4ACE-47AE-9845-7B83F35B11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3677" y="4478241"/>
            <a:ext cx="1833828" cy="146604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1F9D538-EB32-4E00-8672-01218F776D2B}"/>
              </a:ext>
            </a:extLst>
          </p:cNvPr>
          <p:cNvSpPr/>
          <p:nvPr/>
        </p:nvSpPr>
        <p:spPr>
          <a:xfrm>
            <a:off x="177097" y="1992047"/>
            <a:ext cx="399070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231F20"/>
                </a:solidFill>
              </a:rPr>
              <a:t>Carefully take the bowl from the tray.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231F20"/>
                </a:solidFill>
              </a:rPr>
              <a:t>Pour the water on the tray into a jug.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231F20"/>
                </a:solidFill>
              </a:rPr>
              <a:t>Write down how much water has been collected in </a:t>
            </a:r>
            <a:r>
              <a:rPr lang="en-GB" sz="2800" b="1" dirty="0">
                <a:solidFill>
                  <a:srgbClr val="231F20"/>
                </a:solidFill>
              </a:rPr>
              <a:t>ml</a:t>
            </a:r>
            <a:r>
              <a:rPr lang="en-GB" sz="2800" dirty="0">
                <a:solidFill>
                  <a:srgbClr val="231F20"/>
                </a:solidFill>
              </a:rPr>
              <a:t>.</a:t>
            </a:r>
            <a:endParaRPr lang="en-GB" sz="2400" dirty="0">
              <a:solidFill>
                <a:srgbClr val="231F20"/>
              </a:solidFill>
            </a:endParaRPr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17938406-58DC-4F89-8863-CDC734811531}"/>
              </a:ext>
            </a:extLst>
          </p:cNvPr>
          <p:cNvSpPr/>
          <p:nvPr/>
        </p:nvSpPr>
        <p:spPr>
          <a:xfrm rot="18126723">
            <a:off x="5270146" y="3756062"/>
            <a:ext cx="1402070" cy="5061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971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ensity Lesson for Kids: Definition &amp; Facts - Video &amp; Lesson ...">
            <a:extLst>
              <a:ext uri="{FF2B5EF4-FFF2-40B4-BE49-F238E27FC236}">
                <a16:creationId xmlns:a16="http://schemas.microsoft.com/office/drawing/2014/main" id="{B7643E67-80DB-4508-B4B5-FA3049071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040" y="1621833"/>
            <a:ext cx="333375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7970A1-FFDB-44A6-9473-44B935E62705}"/>
              </a:ext>
            </a:extLst>
          </p:cNvPr>
          <p:cNvSpPr txBox="1"/>
          <p:nvPr/>
        </p:nvSpPr>
        <p:spPr>
          <a:xfrm>
            <a:off x="82203" y="1046813"/>
            <a:ext cx="6814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Step 4 – Work out the density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C71FE5-CA87-4C7E-8A94-A7AD6DCC00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397" y="2972927"/>
            <a:ext cx="659874" cy="80450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C33AEE4-9B77-4439-9F5C-2A61B032ADDB}"/>
              </a:ext>
            </a:extLst>
          </p:cNvPr>
          <p:cNvSpPr/>
          <p:nvPr/>
        </p:nvSpPr>
        <p:spPr>
          <a:xfrm>
            <a:off x="1441702" y="3138621"/>
            <a:ext cx="68148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231F20"/>
                </a:solidFill>
              </a:rPr>
              <a:t> Weight = 9 grams</a:t>
            </a:r>
            <a:endParaRPr lang="en-GB" sz="2400" dirty="0">
              <a:solidFill>
                <a:srgbClr val="231F2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F4E347-E003-4EF8-B96F-8BE3D28DF1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864" y="3880562"/>
            <a:ext cx="1021516" cy="81664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A80B97F-D1FF-4FE0-9DA1-39259A448883}"/>
              </a:ext>
            </a:extLst>
          </p:cNvPr>
          <p:cNvSpPr/>
          <p:nvPr/>
        </p:nvSpPr>
        <p:spPr>
          <a:xfrm>
            <a:off x="1441702" y="3975869"/>
            <a:ext cx="68148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231F20"/>
                </a:solidFill>
              </a:rPr>
              <a:t> Volume of water = 4.5 ml = 4.5</a:t>
            </a:r>
            <a:r>
              <a:rPr lang="en-GB" sz="2800" b="1" dirty="0">
                <a:solidFill>
                  <a:srgbClr val="231F20"/>
                </a:solidFill>
              </a:rPr>
              <a:t> </a:t>
            </a:r>
            <a:r>
              <a:rPr lang="en-GB" sz="2800" dirty="0">
                <a:solidFill>
                  <a:srgbClr val="231F20"/>
                </a:solidFill>
              </a:rPr>
              <a:t>cm³ </a:t>
            </a:r>
            <a:endParaRPr lang="en-GB" sz="2400" dirty="0">
              <a:solidFill>
                <a:srgbClr val="231F20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824A216-6788-4531-A67E-BC7801914763}"/>
              </a:ext>
            </a:extLst>
          </p:cNvPr>
          <p:cNvGrpSpPr/>
          <p:nvPr/>
        </p:nvGrpSpPr>
        <p:grpSpPr>
          <a:xfrm>
            <a:off x="2421893" y="4830451"/>
            <a:ext cx="4279674" cy="877164"/>
            <a:chOff x="3190761" y="4562415"/>
            <a:chExt cx="4279674" cy="8771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0BCDDE60-4159-4B0A-8A56-0128FDFBE11A}"/>
                    </a:ext>
                  </a:extLst>
                </p:cNvPr>
                <p:cNvSpPr txBox="1"/>
                <p:nvPr/>
              </p:nvSpPr>
              <p:spPr>
                <a:xfrm>
                  <a:off x="3190761" y="4762471"/>
                  <a:ext cx="1510636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2800" dirty="0"/>
                    <a:t>Density </a:t>
                  </a:r>
                  <a14:m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GB" sz="2800" dirty="0"/>
                    <a:t> </a:t>
                  </a: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0BCDDE60-4159-4B0A-8A56-0128FDFBE1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0761" y="4762471"/>
                  <a:ext cx="1510636" cy="430887"/>
                </a:xfrm>
                <a:prstGeom prst="rect">
                  <a:avLst/>
                </a:prstGeom>
                <a:blipFill>
                  <a:blip r:embed="rId7"/>
                  <a:stretch>
                    <a:fillRect l="-14113" t="-23944" b="-5070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AD2A44B-3BA5-4CBB-ABCF-95CE8351120C}"/>
                </a:ext>
              </a:extLst>
            </p:cNvPr>
            <p:cNvSpPr txBox="1"/>
            <p:nvPr/>
          </p:nvSpPr>
          <p:spPr>
            <a:xfrm>
              <a:off x="4878783" y="4562415"/>
              <a:ext cx="4388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9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B4B968E-BFF9-46CC-B909-2065EBA1F875}"/>
                </a:ext>
              </a:extLst>
            </p:cNvPr>
            <p:cNvSpPr txBox="1"/>
            <p:nvPr/>
          </p:nvSpPr>
          <p:spPr>
            <a:xfrm>
              <a:off x="4779938" y="4977914"/>
              <a:ext cx="8595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4.5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11B95C1D-9648-4000-BD6E-4A95B01FA9E6}"/>
                    </a:ext>
                  </a:extLst>
                </p:cNvPr>
                <p:cNvSpPr/>
                <p:nvPr/>
              </p:nvSpPr>
              <p:spPr>
                <a:xfrm>
                  <a:off x="5639505" y="4758320"/>
                  <a:ext cx="48282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11B95C1D-9648-4000-BD6E-4A95B01FA9E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9505" y="4758320"/>
                  <a:ext cx="482824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DDCA8C6-019A-4DDF-88C2-AB815B84E4BA}"/>
                </a:ext>
              </a:extLst>
            </p:cNvPr>
            <p:cNvSpPr/>
            <p:nvPr/>
          </p:nvSpPr>
          <p:spPr>
            <a:xfrm>
              <a:off x="6176555" y="4772307"/>
              <a:ext cx="129388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231F20"/>
                  </a:solidFill>
                </a:rPr>
                <a:t> </a:t>
              </a:r>
              <a:r>
                <a:rPr lang="en-GB" sz="2400" b="1" dirty="0">
                  <a:solidFill>
                    <a:srgbClr val="231F20"/>
                  </a:solidFill>
                </a:rPr>
                <a:t>2 g/cm³</a:t>
              </a:r>
              <a:r>
                <a:rPr lang="en-GB" sz="2400" dirty="0">
                  <a:solidFill>
                    <a:srgbClr val="231F20"/>
                  </a:solidFill>
                </a:rPr>
                <a:t> </a:t>
              </a:r>
              <a:endParaRPr lang="en-GB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5605AA1-AC5C-491B-B977-75BEE6E0828D}"/>
                </a:ext>
              </a:extLst>
            </p:cNvPr>
            <p:cNvSpPr txBox="1"/>
            <p:nvPr/>
          </p:nvSpPr>
          <p:spPr>
            <a:xfrm>
              <a:off x="4683264" y="4593947"/>
              <a:ext cx="8595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____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0949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3112</TotalTime>
  <Words>264</Words>
  <Application>Microsoft Office PowerPoint</Application>
  <PresentationFormat>On-screen Show (4:3)</PresentationFormat>
  <Paragraphs>48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ReithSans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Attainment in Education</dc:creator>
  <cp:lastModifiedBy>Holly Margerison-Smith</cp:lastModifiedBy>
  <cp:revision>161</cp:revision>
  <cp:lastPrinted>2020-04-28T10:08:44Z</cp:lastPrinted>
  <dcterms:created xsi:type="dcterms:W3CDTF">2017-06-28T15:11:57Z</dcterms:created>
  <dcterms:modified xsi:type="dcterms:W3CDTF">2023-05-26T04:20:01Z</dcterms:modified>
</cp:coreProperties>
</file>