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0" r:id="rId3"/>
    <p:sldId id="262" r:id="rId4"/>
    <p:sldId id="263" r:id="rId5"/>
    <p:sldId id="265" r:id="rId6"/>
    <p:sldId id="264" r:id="rId7"/>
    <p:sldId id="266" r:id="rId8"/>
    <p:sldId id="267" r:id="rId9"/>
    <p:sldId id="268" r:id="rId10"/>
    <p:sldId id="269" r:id="rId11"/>
    <p:sldId id="270" r:id="rId12"/>
    <p:sldId id="271"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5359" autoAdjust="0"/>
  </p:normalViewPr>
  <p:slideViewPr>
    <p:cSldViewPr snapToGrid="0" snapToObjects="1">
      <p:cViewPr varScale="1">
        <p:scale>
          <a:sx n="63" d="100"/>
          <a:sy n="63" d="100"/>
        </p:scale>
        <p:origin x="9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Margerison-Smith" userId="6fca5afb-d5e3-46f0-bea7-7aa28b6d818e" providerId="ADAL" clId="{831FF727-0647-46E7-BBED-505CB8B2A761}"/>
    <pc:docChg chg="undo custSel modSld">
      <pc:chgData name="Holly Margerison-Smith" userId="6fca5afb-d5e3-46f0-bea7-7aa28b6d818e" providerId="ADAL" clId="{831FF727-0647-46E7-BBED-505CB8B2A761}" dt="2023-06-05T09:13:15.872" v="5" actId="113"/>
      <pc:docMkLst>
        <pc:docMk/>
      </pc:docMkLst>
      <pc:sldChg chg="modSp mod">
        <pc:chgData name="Holly Margerison-Smith" userId="6fca5afb-d5e3-46f0-bea7-7aa28b6d818e" providerId="ADAL" clId="{831FF727-0647-46E7-BBED-505CB8B2A761}" dt="2023-06-05T09:13:15.872" v="5" actId="113"/>
        <pc:sldMkLst>
          <pc:docMk/>
          <pc:sldMk cId="1123473805" sldId="256"/>
        </pc:sldMkLst>
        <pc:spChg chg="mod">
          <ac:chgData name="Holly Margerison-Smith" userId="6fca5afb-d5e3-46f0-bea7-7aa28b6d818e" providerId="ADAL" clId="{831FF727-0647-46E7-BBED-505CB8B2A761}" dt="2023-06-05T09:13:15.872" v="5" actId="113"/>
          <ac:spMkLst>
            <pc:docMk/>
            <pc:sldMk cId="1123473805" sldId="256"/>
            <ac:spMk id="3" creationId="{840D6036-8430-43E3-8424-6FAA095B4D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F70D3-751D-4817-9392-825F2764FA12}" type="datetimeFigureOut">
              <a:rPr lang="en-GB" smtClean="0"/>
              <a:t>05/06/2023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AFA60-9E5A-4E9B-BAB5-9DD5E2C0E530}" type="slidenum">
              <a:rPr lang="en-GB" smtClean="0"/>
              <a:t>‹#›</a:t>
            </a:fld>
            <a:endParaRPr lang="en-GB"/>
          </a:p>
        </p:txBody>
      </p:sp>
    </p:spTree>
    <p:extLst>
      <p:ext uri="{BB962C8B-B14F-4D97-AF65-F5344CB8AC3E}">
        <p14:creationId xmlns:p14="http://schemas.microsoft.com/office/powerpoint/2010/main" val="254489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1</a:t>
            </a:fld>
            <a:endParaRPr lang="en-GB"/>
          </a:p>
        </p:txBody>
      </p:sp>
    </p:spTree>
    <p:extLst>
      <p:ext uri="{BB962C8B-B14F-4D97-AF65-F5344CB8AC3E}">
        <p14:creationId xmlns:p14="http://schemas.microsoft.com/office/powerpoint/2010/main" val="124420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12</a:t>
            </a:fld>
            <a:endParaRPr lang="en-GB"/>
          </a:p>
        </p:txBody>
      </p:sp>
    </p:spTree>
    <p:extLst>
      <p:ext uri="{BB962C8B-B14F-4D97-AF65-F5344CB8AC3E}">
        <p14:creationId xmlns:p14="http://schemas.microsoft.com/office/powerpoint/2010/main" val="18154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One of the favorite foods of the astronauts is the tortilla. </a:t>
            </a:r>
          </a:p>
          <a:p>
            <a:pPr marL="0" indent="0">
              <a:buFont typeface="Arial" panose="020B0604020202020204" pitchFamily="34" charset="0"/>
              <a:buNone/>
            </a:pPr>
            <a:r>
              <a:rPr lang="en-US" sz="1200" dirty="0"/>
              <a:t>They are nutritious. </a:t>
            </a:r>
          </a:p>
          <a:p>
            <a:pPr marL="0" indent="0">
              <a:buFont typeface="Arial" panose="020B0604020202020204" pitchFamily="34" charset="0"/>
              <a:buNone/>
            </a:pPr>
            <a:r>
              <a:rPr lang="en-US" sz="1200" dirty="0"/>
              <a:t>Tortillas contain large amounts of carbohydrates.</a:t>
            </a:r>
          </a:p>
          <a:p>
            <a:pPr marL="0" indent="0">
              <a:buFont typeface="Arial" panose="020B0604020202020204" pitchFamily="34" charset="0"/>
              <a:buNone/>
            </a:pPr>
            <a:r>
              <a:rPr lang="en-US" sz="1200" dirty="0"/>
              <a:t>They are easily stored since they lay flat and they don’t take up too much room. </a:t>
            </a:r>
          </a:p>
          <a:p>
            <a:pPr marL="0" indent="0">
              <a:buFont typeface="Arial" panose="020B0604020202020204" pitchFamily="34" charset="0"/>
              <a:buNone/>
            </a:pPr>
            <a:r>
              <a:rPr lang="en-US" sz="1200" dirty="0"/>
              <a:t>They are the perfect space foods because they do not produce crumbs.</a:t>
            </a:r>
          </a:p>
          <a:p>
            <a:pPr marL="0" indent="0">
              <a:buFont typeface="Arial" panose="020B0604020202020204" pitchFamily="34" charset="0"/>
              <a:buNone/>
            </a:pPr>
            <a:r>
              <a:rPr lang="en-US" sz="1200" dirty="0"/>
              <a:t>Crumbly or loose foods can float and damage equipment.</a:t>
            </a:r>
          </a:p>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3</a:t>
            </a:fld>
            <a:endParaRPr lang="en-GB"/>
          </a:p>
        </p:txBody>
      </p:sp>
    </p:spTree>
    <p:extLst>
      <p:ext uri="{BB962C8B-B14F-4D97-AF65-F5344CB8AC3E}">
        <p14:creationId xmlns:p14="http://schemas.microsoft.com/office/powerpoint/2010/main" val="182495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questions to support discussion:</a:t>
            </a:r>
          </a:p>
          <a:p>
            <a:pPr marL="0" indent="0">
              <a:buFont typeface="Arial" panose="020B0604020202020204" pitchFamily="34" charset="0"/>
              <a:buNone/>
            </a:pPr>
            <a:r>
              <a:rPr lang="en-US" sz="1200" dirty="0"/>
              <a:t>How do astronauts eat in space?</a:t>
            </a:r>
          </a:p>
          <a:p>
            <a:pPr marL="0" indent="0">
              <a:buFont typeface="Arial" panose="020B0604020202020204" pitchFamily="34" charset="0"/>
              <a:buNone/>
            </a:pPr>
            <a:r>
              <a:rPr lang="en-US" sz="1200" dirty="0"/>
              <a:t>Is eating in space the same as eating on Earth?</a:t>
            </a:r>
          </a:p>
          <a:p>
            <a:pPr marL="0" indent="0">
              <a:buFont typeface="Arial" panose="020B0604020202020204" pitchFamily="34" charset="0"/>
              <a:buNone/>
            </a:pPr>
            <a:r>
              <a:rPr lang="en-US" sz="1200" dirty="0"/>
              <a:t>How do the astronauts make sandwiches?</a:t>
            </a:r>
          </a:p>
          <a:p>
            <a:pPr marL="0" indent="0">
              <a:buFont typeface="Arial" panose="020B0604020202020204" pitchFamily="34" charset="0"/>
              <a:buNone/>
            </a:pPr>
            <a:r>
              <a:rPr lang="en-US" sz="1200" dirty="0"/>
              <a:t>How do the astronauts drink?</a:t>
            </a:r>
          </a:p>
          <a:p>
            <a:pPr marL="0" indent="0">
              <a:buFont typeface="Arial" panose="020B0604020202020204" pitchFamily="34" charset="0"/>
              <a:buNone/>
            </a:pPr>
            <a:r>
              <a:rPr lang="en-US" sz="1200" dirty="0"/>
              <a:t>What if astronauts want ketchup on their food?</a:t>
            </a:r>
          </a:p>
          <a:p>
            <a:pPr marL="0" indent="0">
              <a:buFont typeface="Arial" panose="020B0604020202020204" pitchFamily="34" charset="0"/>
              <a:buNone/>
            </a:pPr>
            <a:r>
              <a:rPr lang="en-US" sz="1200" dirty="0"/>
              <a:t>Can you eat chips in space?</a:t>
            </a:r>
          </a:p>
          <a:p>
            <a:pPr marL="0" indent="0">
              <a:buFont typeface="Arial" panose="020B0604020202020204" pitchFamily="34" charset="0"/>
              <a:buNone/>
            </a:pPr>
            <a:r>
              <a:rPr lang="en-US" sz="1200" dirty="0"/>
              <a:t>What do food packages on Earth look like?</a:t>
            </a:r>
            <a:endParaRPr lang="en-GB" sz="1200" dirty="0"/>
          </a:p>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5</a:t>
            </a:fld>
            <a:endParaRPr lang="en-GB"/>
          </a:p>
        </p:txBody>
      </p:sp>
    </p:spTree>
    <p:extLst>
      <p:ext uri="{BB962C8B-B14F-4D97-AF65-F5344CB8AC3E}">
        <p14:creationId xmlns:p14="http://schemas.microsoft.com/office/powerpoint/2010/main" val="170075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produce a spider chart such as this to list the possible design criteria for the food, or add their own criteria.</a:t>
            </a:r>
          </a:p>
        </p:txBody>
      </p:sp>
      <p:sp>
        <p:nvSpPr>
          <p:cNvPr id="4" name="Slide Number Placeholder 3"/>
          <p:cNvSpPr>
            <a:spLocks noGrp="1"/>
          </p:cNvSpPr>
          <p:nvPr>
            <p:ph type="sldNum" sz="quarter" idx="5"/>
          </p:nvPr>
        </p:nvSpPr>
        <p:spPr/>
        <p:txBody>
          <a:bodyPr/>
          <a:lstStyle/>
          <a:p>
            <a:fld id="{4D5AFA60-9E5A-4E9B-BAB5-9DD5E2C0E530}" type="slidenum">
              <a:rPr lang="en-GB" smtClean="0"/>
              <a:t>6</a:t>
            </a:fld>
            <a:endParaRPr lang="en-GB"/>
          </a:p>
        </p:txBody>
      </p:sp>
    </p:spTree>
    <p:extLst>
      <p:ext uri="{BB962C8B-B14F-4D97-AF65-F5344CB8AC3E}">
        <p14:creationId xmlns:p14="http://schemas.microsoft.com/office/powerpoint/2010/main" val="51173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7</a:t>
            </a:fld>
            <a:endParaRPr lang="en-GB"/>
          </a:p>
        </p:txBody>
      </p:sp>
    </p:spTree>
    <p:extLst>
      <p:ext uri="{BB962C8B-B14F-4D97-AF65-F5344CB8AC3E}">
        <p14:creationId xmlns:p14="http://schemas.microsoft.com/office/powerpoint/2010/main" val="208522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 to this step, the teacher will have needed to ask learners to bring in portioned foods from home that could be suitable for use in space.</a:t>
            </a:r>
          </a:p>
          <a:p>
            <a:r>
              <a:rPr lang="en-GB" dirty="0"/>
              <a:t>Alternatively, the teacher could provide some relevant examples.</a:t>
            </a:r>
          </a:p>
          <a:p>
            <a:r>
              <a:rPr lang="en-GB" dirty="0"/>
              <a:t>Teacher could set groups (3-4 maximum) or learners could select their own depending on the class.</a:t>
            </a:r>
          </a:p>
        </p:txBody>
      </p:sp>
      <p:sp>
        <p:nvSpPr>
          <p:cNvPr id="4" name="Slide Number Placeholder 3"/>
          <p:cNvSpPr>
            <a:spLocks noGrp="1"/>
          </p:cNvSpPr>
          <p:nvPr>
            <p:ph type="sldNum" sz="quarter" idx="5"/>
          </p:nvPr>
        </p:nvSpPr>
        <p:spPr/>
        <p:txBody>
          <a:bodyPr/>
          <a:lstStyle/>
          <a:p>
            <a:fld id="{4D5AFA60-9E5A-4E9B-BAB5-9DD5E2C0E530}" type="slidenum">
              <a:rPr lang="en-GB" smtClean="0"/>
              <a:t>8</a:t>
            </a:fld>
            <a:endParaRPr lang="en-GB"/>
          </a:p>
        </p:txBody>
      </p:sp>
    </p:spTree>
    <p:extLst>
      <p:ext uri="{BB962C8B-B14F-4D97-AF65-F5344CB8AC3E}">
        <p14:creationId xmlns:p14="http://schemas.microsoft.com/office/powerpoint/2010/main" val="380770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9</a:t>
            </a:fld>
            <a:endParaRPr lang="en-GB"/>
          </a:p>
        </p:txBody>
      </p:sp>
    </p:spTree>
    <p:extLst>
      <p:ext uri="{BB962C8B-B14F-4D97-AF65-F5344CB8AC3E}">
        <p14:creationId xmlns:p14="http://schemas.microsoft.com/office/powerpoint/2010/main" val="371713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step could be skipped for weaker learners, with the teacher giving the tests that could be used in line with the examples shown.</a:t>
            </a:r>
          </a:p>
        </p:txBody>
      </p:sp>
      <p:sp>
        <p:nvSpPr>
          <p:cNvPr id="4" name="Slide Number Placeholder 3"/>
          <p:cNvSpPr>
            <a:spLocks noGrp="1"/>
          </p:cNvSpPr>
          <p:nvPr>
            <p:ph type="sldNum" sz="quarter" idx="5"/>
          </p:nvPr>
        </p:nvSpPr>
        <p:spPr/>
        <p:txBody>
          <a:bodyPr/>
          <a:lstStyle/>
          <a:p>
            <a:fld id="{4D5AFA60-9E5A-4E9B-BAB5-9DD5E2C0E530}" type="slidenum">
              <a:rPr lang="en-GB" smtClean="0"/>
              <a:t>10</a:t>
            </a:fld>
            <a:endParaRPr lang="en-GB"/>
          </a:p>
        </p:txBody>
      </p:sp>
    </p:spTree>
    <p:extLst>
      <p:ext uri="{BB962C8B-B14F-4D97-AF65-F5344CB8AC3E}">
        <p14:creationId xmlns:p14="http://schemas.microsoft.com/office/powerpoint/2010/main" val="66504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p>
        </p:txBody>
      </p:sp>
      <p:sp>
        <p:nvSpPr>
          <p:cNvPr id="4" name="Slide Number Placeholder 3"/>
          <p:cNvSpPr>
            <a:spLocks noGrp="1"/>
          </p:cNvSpPr>
          <p:nvPr>
            <p:ph type="sldNum" sz="quarter" idx="5"/>
          </p:nvPr>
        </p:nvSpPr>
        <p:spPr/>
        <p:txBody>
          <a:bodyPr/>
          <a:lstStyle/>
          <a:p>
            <a:fld id="{4D5AFA60-9E5A-4E9B-BAB5-9DD5E2C0E530}" type="slidenum">
              <a:rPr lang="en-GB" smtClean="0"/>
              <a:t>11</a:t>
            </a:fld>
            <a:endParaRPr lang="en-GB"/>
          </a:p>
        </p:txBody>
      </p:sp>
    </p:spTree>
    <p:extLst>
      <p:ext uri="{BB962C8B-B14F-4D97-AF65-F5344CB8AC3E}">
        <p14:creationId xmlns:p14="http://schemas.microsoft.com/office/powerpoint/2010/main" val="56634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youtube.com/watch?v=AZx0RIV0w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D6036-8430-43E3-8424-6FAA095B4D2B}"/>
              </a:ext>
            </a:extLst>
          </p:cNvPr>
          <p:cNvSpPr txBox="1"/>
          <p:nvPr/>
        </p:nvSpPr>
        <p:spPr>
          <a:xfrm>
            <a:off x="239920" y="1088671"/>
            <a:ext cx="8664158" cy="830997"/>
          </a:xfrm>
          <a:prstGeom prst="rect">
            <a:avLst/>
          </a:prstGeom>
          <a:noFill/>
        </p:spPr>
        <p:txBody>
          <a:bodyPr wrap="square">
            <a:spAutoFit/>
          </a:bodyPr>
          <a:lstStyle/>
          <a:p>
            <a:pPr algn="ctr"/>
            <a:r>
              <a:rPr lang="en-GB" sz="4800" b="1" dirty="0">
                <a:effectLst/>
                <a:ea typeface="Times New Roman" panose="02020603050405020304" pitchFamily="18" charset="0"/>
                <a:cs typeface="Times New Roman" panose="02020603050405020304" pitchFamily="18" charset="0"/>
              </a:rPr>
              <a:t>Design an astronauts’ menu</a:t>
            </a:r>
            <a:endParaRPr lang="en-GB" sz="4800" b="1" dirty="0">
              <a:cs typeface="Arial" panose="020B0604020202020204" pitchFamily="34" charset="0"/>
            </a:endParaRPr>
          </a:p>
        </p:txBody>
      </p:sp>
      <p:sp>
        <p:nvSpPr>
          <p:cNvPr id="7" name="TextBox 6">
            <a:extLst>
              <a:ext uri="{FF2B5EF4-FFF2-40B4-BE49-F238E27FC236}">
                <a16:creationId xmlns:a16="http://schemas.microsoft.com/office/drawing/2014/main" id="{DB4BC7DB-2D8F-42C0-92E6-9ED0280846D9}"/>
              </a:ext>
            </a:extLst>
          </p:cNvPr>
          <p:cNvSpPr txBox="1"/>
          <p:nvPr/>
        </p:nvSpPr>
        <p:spPr>
          <a:xfrm>
            <a:off x="562649" y="5538496"/>
            <a:ext cx="8018700" cy="461665"/>
          </a:xfrm>
          <a:prstGeom prst="rect">
            <a:avLst/>
          </a:prstGeom>
          <a:noFill/>
        </p:spPr>
        <p:txBody>
          <a:bodyPr wrap="square">
            <a:spAutoFit/>
          </a:bodyPr>
          <a:lstStyle/>
          <a:p>
            <a:pPr algn="ctr"/>
            <a:r>
              <a:rPr lang="en-US" sz="2400" dirty="0">
                <a:cs typeface="Arial" panose="020B0604020202020204" pitchFamily="34" charset="0"/>
              </a:rPr>
              <a:t>Selecting and comparing foods for a spaceflight to the moon</a:t>
            </a:r>
            <a:endParaRPr lang="en-GB" sz="2400" dirty="0">
              <a:cs typeface="Arial" panose="020B0604020202020204" pitchFamily="34" charset="0"/>
            </a:endParaRPr>
          </a:p>
        </p:txBody>
      </p:sp>
      <p:pic>
        <p:nvPicPr>
          <p:cNvPr id="1026" name="Picture 2" descr="Free Space Shuttle Lift-Off photo and picture">
            <a:extLst>
              <a:ext uri="{FF2B5EF4-FFF2-40B4-BE49-F238E27FC236}">
                <a16:creationId xmlns:a16="http://schemas.microsoft.com/office/drawing/2014/main" id="{858FDF7F-5619-4CA7-FDB1-C79EE5746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194" y="2039513"/>
            <a:ext cx="5077609" cy="326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7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FF85FDB-708A-6A11-B5E0-603FAC304AA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1D9B92B3-2215-0E5E-CB58-27BBF1787768}"/>
              </a:ext>
            </a:extLst>
          </p:cNvPr>
          <p:cNvSpPr txBox="1"/>
          <p:nvPr/>
        </p:nvSpPr>
        <p:spPr>
          <a:xfrm>
            <a:off x="357947" y="1218047"/>
            <a:ext cx="5521124" cy="646331"/>
          </a:xfrm>
          <a:prstGeom prst="rect">
            <a:avLst/>
          </a:prstGeom>
          <a:noFill/>
        </p:spPr>
        <p:txBody>
          <a:bodyPr wrap="square" rtlCol="0">
            <a:spAutoFit/>
          </a:bodyPr>
          <a:lstStyle/>
          <a:p>
            <a:r>
              <a:rPr lang="en-US" sz="3600" b="1" dirty="0">
                <a:cs typeface="Arial" panose="020B0604020202020204" pitchFamily="34" charset="0"/>
              </a:rPr>
              <a:t>Step 4</a:t>
            </a:r>
          </a:p>
        </p:txBody>
      </p:sp>
      <p:sp>
        <p:nvSpPr>
          <p:cNvPr id="7" name="TextBox 6">
            <a:extLst>
              <a:ext uri="{FF2B5EF4-FFF2-40B4-BE49-F238E27FC236}">
                <a16:creationId xmlns:a16="http://schemas.microsoft.com/office/drawing/2014/main" id="{20382EFE-2D91-884C-FF17-BCA6B829F143}"/>
              </a:ext>
            </a:extLst>
          </p:cNvPr>
          <p:cNvSpPr txBox="1"/>
          <p:nvPr/>
        </p:nvSpPr>
        <p:spPr>
          <a:xfrm>
            <a:off x="357947" y="2012429"/>
            <a:ext cx="8688184"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t>What tests could be used to check if the food can be taken into space? </a:t>
            </a:r>
          </a:p>
          <a:p>
            <a:pPr marL="342900" indent="-342900">
              <a:buFont typeface="Arial" panose="020B0604020202020204" pitchFamily="34" charset="0"/>
              <a:buChar char="•"/>
            </a:pPr>
            <a:r>
              <a:rPr lang="en-GB" sz="2400" dirty="0"/>
              <a:t>Write down ideas for these tests on your worksheet</a:t>
            </a:r>
          </a:p>
          <a:p>
            <a:endParaRPr lang="en-GB" sz="2400" dirty="0"/>
          </a:p>
          <a:p>
            <a:r>
              <a:rPr lang="en-GB" sz="2400" dirty="0"/>
              <a:t>For example:</a:t>
            </a:r>
          </a:p>
          <a:p>
            <a:pPr marL="342900" indent="-342900">
              <a:buFont typeface="Arial" panose="020B0604020202020204" pitchFamily="34" charset="0"/>
              <a:buChar char="•"/>
            </a:pPr>
            <a:r>
              <a:rPr lang="en-GB" sz="2400" dirty="0"/>
              <a:t>Tasting the food</a:t>
            </a:r>
          </a:p>
          <a:p>
            <a:pPr marL="342900" indent="-342900">
              <a:buFont typeface="Arial" panose="020B0604020202020204" pitchFamily="34" charset="0"/>
              <a:buChar char="•"/>
            </a:pPr>
            <a:r>
              <a:rPr lang="en-GB" sz="2400" dirty="0"/>
              <a:t>Handling the food to test for crumbs</a:t>
            </a:r>
          </a:p>
          <a:p>
            <a:pPr marL="342900" indent="-342900">
              <a:buFont typeface="Arial" panose="020B0604020202020204" pitchFamily="34" charset="0"/>
              <a:buChar char="•"/>
            </a:pPr>
            <a:r>
              <a:rPr lang="en-GB" sz="2400" dirty="0"/>
              <a:t>Wafting the food to test for good smells</a:t>
            </a:r>
          </a:p>
          <a:p>
            <a:pPr marL="342900" indent="-342900">
              <a:buFont typeface="Arial" panose="020B0604020202020204" pitchFamily="34" charset="0"/>
              <a:buChar char="•"/>
            </a:pPr>
            <a:r>
              <a:rPr lang="en-GB" sz="2400" dirty="0"/>
              <a:t>Bite test to produce crumbs</a:t>
            </a:r>
          </a:p>
        </p:txBody>
      </p:sp>
      <p:pic>
        <p:nvPicPr>
          <p:cNvPr id="6146" name="Picture 2" descr="Free Stollen Bread photo and picture">
            <a:extLst>
              <a:ext uri="{FF2B5EF4-FFF2-40B4-BE49-F238E27FC236}">
                <a16:creationId xmlns:a16="http://schemas.microsoft.com/office/drawing/2014/main" id="{6E01E741-6956-2094-1AB4-58D30469C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961" y="3638312"/>
            <a:ext cx="2554599" cy="179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6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FF85FDB-708A-6A11-B5E0-603FAC304AA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1D9B92B3-2215-0E5E-CB58-27BBF1787768}"/>
              </a:ext>
            </a:extLst>
          </p:cNvPr>
          <p:cNvSpPr txBox="1"/>
          <p:nvPr/>
        </p:nvSpPr>
        <p:spPr>
          <a:xfrm>
            <a:off x="357947" y="1218047"/>
            <a:ext cx="5521124" cy="646331"/>
          </a:xfrm>
          <a:prstGeom prst="rect">
            <a:avLst/>
          </a:prstGeom>
          <a:noFill/>
        </p:spPr>
        <p:txBody>
          <a:bodyPr wrap="square" rtlCol="0">
            <a:spAutoFit/>
          </a:bodyPr>
          <a:lstStyle/>
          <a:p>
            <a:r>
              <a:rPr lang="en-US" sz="3600" b="1" dirty="0">
                <a:cs typeface="Arial" panose="020B0604020202020204" pitchFamily="34" charset="0"/>
              </a:rPr>
              <a:t>Step 5</a:t>
            </a:r>
          </a:p>
        </p:txBody>
      </p:sp>
      <p:sp>
        <p:nvSpPr>
          <p:cNvPr id="7" name="TextBox 6">
            <a:extLst>
              <a:ext uri="{FF2B5EF4-FFF2-40B4-BE49-F238E27FC236}">
                <a16:creationId xmlns:a16="http://schemas.microsoft.com/office/drawing/2014/main" id="{20382EFE-2D91-884C-FF17-BCA6B829F143}"/>
              </a:ext>
            </a:extLst>
          </p:cNvPr>
          <p:cNvSpPr txBox="1"/>
          <p:nvPr/>
        </p:nvSpPr>
        <p:spPr>
          <a:xfrm>
            <a:off x="357947" y="2012429"/>
            <a:ext cx="5642803"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Test each item of food using the tests you wrote down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Which food items are suitable for use in space? Which are not? Why?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Record your results on your worksheet</a:t>
            </a:r>
          </a:p>
          <a:p>
            <a:pPr marL="342900" indent="-342900">
              <a:buFont typeface="Arial" panose="020B0604020202020204" pitchFamily="34" charset="0"/>
              <a:buChar char="•"/>
            </a:pPr>
            <a:endParaRPr lang="en-GB" sz="2400" dirty="0"/>
          </a:p>
        </p:txBody>
      </p:sp>
      <p:pic>
        <p:nvPicPr>
          <p:cNvPr id="2" name="Picture 2" descr="Free List Icon vector and picture">
            <a:extLst>
              <a:ext uri="{FF2B5EF4-FFF2-40B4-BE49-F238E27FC236}">
                <a16:creationId xmlns:a16="http://schemas.microsoft.com/office/drawing/2014/main" id="{2298DC9E-6D23-25F3-39D1-915606078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603" y="2140910"/>
            <a:ext cx="24574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2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FF85FDB-708A-6A11-B5E0-603FAC304AA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1D9B92B3-2215-0E5E-CB58-27BBF1787768}"/>
              </a:ext>
            </a:extLst>
          </p:cNvPr>
          <p:cNvSpPr txBox="1"/>
          <p:nvPr/>
        </p:nvSpPr>
        <p:spPr>
          <a:xfrm>
            <a:off x="357947" y="1218047"/>
            <a:ext cx="5521124" cy="646331"/>
          </a:xfrm>
          <a:prstGeom prst="rect">
            <a:avLst/>
          </a:prstGeom>
          <a:noFill/>
        </p:spPr>
        <p:txBody>
          <a:bodyPr wrap="square" rtlCol="0">
            <a:spAutoFit/>
          </a:bodyPr>
          <a:lstStyle/>
          <a:p>
            <a:r>
              <a:rPr lang="en-US" sz="3600" b="1" dirty="0">
                <a:cs typeface="Arial" panose="020B0604020202020204" pitchFamily="34" charset="0"/>
              </a:rPr>
              <a:t>Step 6</a:t>
            </a:r>
          </a:p>
        </p:txBody>
      </p:sp>
      <p:sp>
        <p:nvSpPr>
          <p:cNvPr id="7" name="TextBox 6">
            <a:extLst>
              <a:ext uri="{FF2B5EF4-FFF2-40B4-BE49-F238E27FC236}">
                <a16:creationId xmlns:a16="http://schemas.microsoft.com/office/drawing/2014/main" id="{20382EFE-2D91-884C-FF17-BCA6B829F143}"/>
              </a:ext>
            </a:extLst>
          </p:cNvPr>
          <p:cNvSpPr txBox="1"/>
          <p:nvPr/>
        </p:nvSpPr>
        <p:spPr>
          <a:xfrm>
            <a:off x="357947" y="2012429"/>
            <a:ext cx="3391093"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t>Use the results of your tests to design your menu for astronauts going to the moon</a:t>
            </a:r>
          </a:p>
        </p:txBody>
      </p:sp>
      <p:sp>
        <p:nvSpPr>
          <p:cNvPr id="2" name="Rectangle 102">
            <a:extLst>
              <a:ext uri="{FF2B5EF4-FFF2-40B4-BE49-F238E27FC236}">
                <a16:creationId xmlns:a16="http://schemas.microsoft.com/office/drawing/2014/main" id="{7103B51B-9C8F-40E0-D63D-F1C453A670E5}"/>
              </a:ext>
            </a:extLst>
          </p:cNvPr>
          <p:cNvSpPr/>
          <p:nvPr/>
        </p:nvSpPr>
        <p:spPr>
          <a:xfrm>
            <a:off x="4112631" y="1303710"/>
            <a:ext cx="4545347" cy="4419420"/>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Arial" panose="020B0604020202020204" pitchFamily="34" charset="0"/>
            </a:endParaRPr>
          </a:p>
        </p:txBody>
      </p:sp>
      <p:cxnSp>
        <p:nvCxnSpPr>
          <p:cNvPr id="5" name="Straight Connector 4">
            <a:extLst>
              <a:ext uri="{FF2B5EF4-FFF2-40B4-BE49-F238E27FC236}">
                <a16:creationId xmlns:a16="http://schemas.microsoft.com/office/drawing/2014/main" id="{924B0E7F-1829-698D-DAAC-C13904D1AB22}"/>
              </a:ext>
            </a:extLst>
          </p:cNvPr>
          <p:cNvCxnSpPr>
            <a:cxnSpLocks/>
          </p:cNvCxnSpPr>
          <p:nvPr/>
        </p:nvCxnSpPr>
        <p:spPr>
          <a:xfrm>
            <a:off x="4613591" y="1498352"/>
            <a:ext cx="0" cy="42247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B4667F-6081-9522-B1BC-1B615BE08CBF}"/>
              </a:ext>
            </a:extLst>
          </p:cNvPr>
          <p:cNvCxnSpPr>
            <a:cxnSpLocks/>
          </p:cNvCxnSpPr>
          <p:nvPr/>
        </p:nvCxnSpPr>
        <p:spPr>
          <a:xfrm>
            <a:off x="4168291" y="232577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782962-A990-6D93-F528-12E276CFE5C6}"/>
              </a:ext>
            </a:extLst>
          </p:cNvPr>
          <p:cNvCxnSpPr>
            <a:cxnSpLocks/>
          </p:cNvCxnSpPr>
          <p:nvPr/>
        </p:nvCxnSpPr>
        <p:spPr>
          <a:xfrm>
            <a:off x="4175042" y="2802313"/>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7AE1AC-5481-9597-27AD-14AEE02AA251}"/>
              </a:ext>
            </a:extLst>
          </p:cNvPr>
          <p:cNvCxnSpPr>
            <a:cxnSpLocks/>
          </p:cNvCxnSpPr>
          <p:nvPr/>
        </p:nvCxnSpPr>
        <p:spPr>
          <a:xfrm>
            <a:off x="4175042" y="3301846"/>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587DA0-B7D0-A41F-02D7-7FDDB7667A16}"/>
              </a:ext>
            </a:extLst>
          </p:cNvPr>
          <p:cNvCxnSpPr>
            <a:cxnSpLocks/>
          </p:cNvCxnSpPr>
          <p:nvPr/>
        </p:nvCxnSpPr>
        <p:spPr>
          <a:xfrm>
            <a:off x="4175042" y="3801379"/>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E5336B-93CA-E245-D796-401BEECFC7B4}"/>
              </a:ext>
            </a:extLst>
          </p:cNvPr>
          <p:cNvCxnSpPr>
            <a:cxnSpLocks/>
          </p:cNvCxnSpPr>
          <p:nvPr/>
        </p:nvCxnSpPr>
        <p:spPr>
          <a:xfrm>
            <a:off x="4175042" y="4300912"/>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FF4ADF-547C-AE17-F264-944887CC825B}"/>
              </a:ext>
            </a:extLst>
          </p:cNvPr>
          <p:cNvSpPr txBox="1"/>
          <p:nvPr/>
        </p:nvSpPr>
        <p:spPr>
          <a:xfrm>
            <a:off x="4680516" y="1429544"/>
            <a:ext cx="3868946" cy="461665"/>
          </a:xfrm>
          <a:prstGeom prst="rect">
            <a:avLst/>
          </a:prstGeom>
          <a:noFill/>
        </p:spPr>
        <p:txBody>
          <a:bodyPr wrap="square" rtlCol="0">
            <a:spAutoFit/>
          </a:bodyPr>
          <a:lstStyle/>
          <a:p>
            <a:r>
              <a:rPr lang="en-GB" sz="2400" dirty="0">
                <a:cs typeface="Arial" panose="020B0604020202020204" pitchFamily="34" charset="0"/>
              </a:rPr>
              <a:t>Breakfast</a:t>
            </a:r>
          </a:p>
        </p:txBody>
      </p:sp>
      <p:sp>
        <p:nvSpPr>
          <p:cNvPr id="13" name="TextBox 12">
            <a:extLst>
              <a:ext uri="{FF2B5EF4-FFF2-40B4-BE49-F238E27FC236}">
                <a16:creationId xmlns:a16="http://schemas.microsoft.com/office/drawing/2014/main" id="{88C5C901-F878-CBDF-59A9-4554990CE844}"/>
              </a:ext>
            </a:extLst>
          </p:cNvPr>
          <p:cNvSpPr txBox="1"/>
          <p:nvPr/>
        </p:nvSpPr>
        <p:spPr>
          <a:xfrm>
            <a:off x="4676003" y="4338307"/>
            <a:ext cx="3253016" cy="461665"/>
          </a:xfrm>
          <a:prstGeom prst="rect">
            <a:avLst/>
          </a:prstGeom>
          <a:noFill/>
        </p:spPr>
        <p:txBody>
          <a:bodyPr wrap="square" rtlCol="0">
            <a:spAutoFit/>
          </a:bodyPr>
          <a:lstStyle/>
          <a:p>
            <a:r>
              <a:rPr lang="en-GB" sz="2400" dirty="0">
                <a:cs typeface="Arial" panose="020B0604020202020204" pitchFamily="34" charset="0"/>
              </a:rPr>
              <a:t>Dinner</a:t>
            </a:r>
          </a:p>
        </p:txBody>
      </p:sp>
      <p:sp>
        <p:nvSpPr>
          <p:cNvPr id="14" name="TextBox 13">
            <a:extLst>
              <a:ext uri="{FF2B5EF4-FFF2-40B4-BE49-F238E27FC236}">
                <a16:creationId xmlns:a16="http://schemas.microsoft.com/office/drawing/2014/main" id="{C2699AD4-E490-FD0D-74BA-8E5329C92661}"/>
              </a:ext>
            </a:extLst>
          </p:cNvPr>
          <p:cNvSpPr txBox="1"/>
          <p:nvPr/>
        </p:nvSpPr>
        <p:spPr>
          <a:xfrm>
            <a:off x="4680516" y="2838542"/>
            <a:ext cx="3868946" cy="461665"/>
          </a:xfrm>
          <a:prstGeom prst="rect">
            <a:avLst/>
          </a:prstGeom>
          <a:noFill/>
        </p:spPr>
        <p:txBody>
          <a:bodyPr wrap="square" rtlCol="0">
            <a:spAutoFit/>
          </a:bodyPr>
          <a:lstStyle/>
          <a:p>
            <a:r>
              <a:rPr lang="en-GB" sz="2400" dirty="0">
                <a:cs typeface="Arial" panose="020B0604020202020204" pitchFamily="34" charset="0"/>
              </a:rPr>
              <a:t>Lunch</a:t>
            </a:r>
          </a:p>
        </p:txBody>
      </p:sp>
      <p:cxnSp>
        <p:nvCxnSpPr>
          <p:cNvPr id="15" name="Straight Connector 14">
            <a:extLst>
              <a:ext uri="{FF2B5EF4-FFF2-40B4-BE49-F238E27FC236}">
                <a16:creationId xmlns:a16="http://schemas.microsoft.com/office/drawing/2014/main" id="{22D4B30E-1F0C-4EE0-641F-BC2113E60AB3}"/>
              </a:ext>
            </a:extLst>
          </p:cNvPr>
          <p:cNvCxnSpPr>
            <a:cxnSpLocks/>
          </p:cNvCxnSpPr>
          <p:nvPr/>
        </p:nvCxnSpPr>
        <p:spPr>
          <a:xfrm>
            <a:off x="4175042" y="4786658"/>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929F82-5E00-CE69-36E0-6620E55B92E3}"/>
              </a:ext>
            </a:extLst>
          </p:cNvPr>
          <p:cNvCxnSpPr>
            <a:cxnSpLocks/>
          </p:cNvCxnSpPr>
          <p:nvPr/>
        </p:nvCxnSpPr>
        <p:spPr>
          <a:xfrm>
            <a:off x="4175042" y="526634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D9BA18-C1EE-42D2-BB4A-CAD1CA08AA64}"/>
              </a:ext>
            </a:extLst>
          </p:cNvPr>
          <p:cNvCxnSpPr>
            <a:cxnSpLocks/>
          </p:cNvCxnSpPr>
          <p:nvPr/>
        </p:nvCxnSpPr>
        <p:spPr>
          <a:xfrm>
            <a:off x="4168291" y="1863575"/>
            <a:ext cx="40070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06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BC6E05DC-E81B-4E9C-D900-6D6565FD10E0}"/>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B79BD52D-392F-8933-92F9-0D3320BD4813}"/>
              </a:ext>
            </a:extLst>
          </p:cNvPr>
          <p:cNvSpPr txBox="1"/>
          <p:nvPr/>
        </p:nvSpPr>
        <p:spPr>
          <a:xfrm>
            <a:off x="393538" y="1131009"/>
            <a:ext cx="7534847" cy="646331"/>
          </a:xfrm>
          <a:prstGeom prst="rect">
            <a:avLst/>
          </a:prstGeom>
          <a:noFill/>
        </p:spPr>
        <p:txBody>
          <a:bodyPr wrap="square" rtlCol="0">
            <a:spAutoFit/>
          </a:bodyPr>
          <a:lstStyle/>
          <a:p>
            <a:r>
              <a:rPr lang="en-US" sz="3600" b="1" dirty="0">
                <a:cs typeface="Arial" panose="020B0604020202020204" pitchFamily="34" charset="0"/>
              </a:rPr>
              <a:t>Extension</a:t>
            </a:r>
          </a:p>
        </p:txBody>
      </p:sp>
      <p:sp>
        <p:nvSpPr>
          <p:cNvPr id="5" name="Rectangle 4">
            <a:extLst>
              <a:ext uri="{FF2B5EF4-FFF2-40B4-BE49-F238E27FC236}">
                <a16:creationId xmlns:a16="http://schemas.microsoft.com/office/drawing/2014/main" id="{A4742637-D1C8-E234-FB55-82F81753D3A3}"/>
              </a:ext>
            </a:extLst>
          </p:cNvPr>
          <p:cNvSpPr/>
          <p:nvPr/>
        </p:nvSpPr>
        <p:spPr>
          <a:xfrm>
            <a:off x="406415" y="1952014"/>
            <a:ext cx="4394185" cy="2677656"/>
          </a:xfrm>
          <a:prstGeom prst="rect">
            <a:avLst/>
          </a:prstGeom>
        </p:spPr>
        <p:txBody>
          <a:bodyPr wrap="square">
            <a:spAutoFit/>
          </a:bodyPr>
          <a:lstStyle/>
          <a:p>
            <a:pPr marL="342900" indent="-342900">
              <a:buFont typeface="Arial" panose="020B0604020202020204" pitchFamily="34" charset="0"/>
              <a:buChar char="•"/>
            </a:pPr>
            <a:r>
              <a:rPr lang="en-US" sz="2400" dirty="0"/>
              <a:t>Design packaging for each of the food items in your menu</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Discuss ways of storing the packaged food on a  spacecraft, so it is kept safe on the way to the moon</a:t>
            </a:r>
            <a:endParaRPr lang="en-GB" sz="2400" dirty="0"/>
          </a:p>
        </p:txBody>
      </p:sp>
      <p:pic>
        <p:nvPicPr>
          <p:cNvPr id="2050" name="Picture 2" descr="Free Eggs Pack photo and picture">
            <a:extLst>
              <a:ext uri="{FF2B5EF4-FFF2-40B4-BE49-F238E27FC236}">
                <a16:creationId xmlns:a16="http://schemas.microsoft.com/office/drawing/2014/main" id="{7146FAB4-3E37-3E4B-C621-4E7B729A8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042" y="1788770"/>
            <a:ext cx="3293611" cy="27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1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30164A-D6EC-5808-8D0C-78A0CB2BE093}"/>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2351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F56E-93E3-5DE7-94FC-D968901D294C}"/>
              </a:ext>
            </a:extLst>
          </p:cNvPr>
          <p:cNvSpPr txBox="1"/>
          <p:nvPr/>
        </p:nvSpPr>
        <p:spPr>
          <a:xfrm>
            <a:off x="437811" y="1181491"/>
            <a:ext cx="8495628" cy="646331"/>
          </a:xfrm>
          <a:prstGeom prst="rect">
            <a:avLst/>
          </a:prstGeom>
          <a:noFill/>
        </p:spPr>
        <p:txBody>
          <a:bodyPr wrap="square" rtlCol="0">
            <a:spAutoFit/>
          </a:bodyPr>
          <a:lstStyle/>
          <a:p>
            <a:r>
              <a:rPr lang="en-US" sz="3600" b="1" dirty="0">
                <a:latin typeface="Calibri "/>
                <a:cs typeface="Arial" panose="020B0604020202020204" pitchFamily="34" charset="0"/>
              </a:rPr>
              <a:t>Starter</a:t>
            </a:r>
          </a:p>
        </p:txBody>
      </p:sp>
      <p:sp>
        <p:nvSpPr>
          <p:cNvPr id="4" name="Rectangle 3">
            <a:extLst>
              <a:ext uri="{FF2B5EF4-FFF2-40B4-BE49-F238E27FC236}">
                <a16:creationId xmlns:a16="http://schemas.microsoft.com/office/drawing/2014/main" id="{C84252EC-8642-AE9B-889E-EF240A85B30E}"/>
              </a:ext>
            </a:extLst>
          </p:cNvPr>
          <p:cNvSpPr/>
          <p:nvPr/>
        </p:nvSpPr>
        <p:spPr>
          <a:xfrm>
            <a:off x="437811" y="1827822"/>
            <a:ext cx="7813304" cy="1569660"/>
          </a:xfrm>
          <a:prstGeom prst="rect">
            <a:avLst/>
          </a:prstGeom>
        </p:spPr>
        <p:txBody>
          <a:bodyPr wrap="square">
            <a:spAutoFit/>
          </a:bodyPr>
          <a:lstStyle/>
          <a:p>
            <a:pPr marL="342900" indent="-342900">
              <a:buFont typeface="Arial" panose="020B0604020202020204" pitchFamily="34" charset="0"/>
              <a:buChar char="•"/>
            </a:pPr>
            <a:r>
              <a:rPr lang="en-GB" sz="2400" dirty="0"/>
              <a:t>Watch the video </a:t>
            </a:r>
            <a:r>
              <a:rPr lang="en-GB" sz="2400" dirty="0">
                <a:hlinkClick r:id="rId4"/>
              </a:rPr>
              <a:t>https://www.youtube.com/watch?v=AZx0RIV0wss</a:t>
            </a:r>
            <a:r>
              <a:rPr lang="en-GB" sz="2400" dirty="0"/>
              <a:t> </a:t>
            </a:r>
          </a:p>
          <a:p>
            <a:endParaRPr lang="en-GB" sz="2400" dirty="0"/>
          </a:p>
          <a:p>
            <a:pPr marL="342900" indent="-342900">
              <a:buFont typeface="Arial" panose="020B0604020202020204" pitchFamily="34" charset="0"/>
              <a:buChar char="•"/>
            </a:pPr>
            <a:r>
              <a:rPr lang="en-GB" sz="2400" dirty="0"/>
              <a:t>Why do astronauts eat tortillas instead of bread?</a:t>
            </a:r>
            <a:endParaRPr lang="en-US" sz="2400" dirty="0"/>
          </a:p>
        </p:txBody>
      </p:sp>
      <p:pic>
        <p:nvPicPr>
          <p:cNvPr id="3074" name="Picture 2" descr="Free Food Mexican photo and picture">
            <a:extLst>
              <a:ext uri="{FF2B5EF4-FFF2-40B4-BE49-F238E27FC236}">
                <a16:creationId xmlns:a16="http://schemas.microsoft.com/office/drawing/2014/main" id="{5A1C38EE-0066-0C95-1605-55F368086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97" y="3688378"/>
            <a:ext cx="3110222" cy="208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43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97642308-E4AA-01F1-0B69-E3849B4C2183}"/>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CD4CCCF1-BCCE-CD45-8584-0D4A62BD4DB5}"/>
              </a:ext>
            </a:extLst>
          </p:cNvPr>
          <p:cNvSpPr txBox="1"/>
          <p:nvPr/>
        </p:nvSpPr>
        <p:spPr>
          <a:xfrm>
            <a:off x="372022" y="1084673"/>
            <a:ext cx="5521124" cy="646331"/>
          </a:xfrm>
          <a:prstGeom prst="rect">
            <a:avLst/>
          </a:prstGeom>
          <a:noFill/>
        </p:spPr>
        <p:txBody>
          <a:bodyPr wrap="square" rtlCol="0">
            <a:spAutoFit/>
          </a:bodyPr>
          <a:lstStyle/>
          <a:p>
            <a:r>
              <a:rPr lang="en-US" sz="3600" b="1" dirty="0">
                <a:cs typeface="Arial" panose="020B0604020202020204" pitchFamily="34" charset="0"/>
              </a:rPr>
              <a:t>Space food</a:t>
            </a:r>
          </a:p>
        </p:txBody>
      </p:sp>
      <p:sp>
        <p:nvSpPr>
          <p:cNvPr id="6" name="TextBox 5">
            <a:extLst>
              <a:ext uri="{FF2B5EF4-FFF2-40B4-BE49-F238E27FC236}">
                <a16:creationId xmlns:a16="http://schemas.microsoft.com/office/drawing/2014/main" id="{6326F7FB-2AF4-E3EB-8048-10DD54BC71D2}"/>
              </a:ext>
            </a:extLst>
          </p:cNvPr>
          <p:cNvSpPr txBox="1"/>
          <p:nvPr/>
        </p:nvSpPr>
        <p:spPr>
          <a:xfrm>
            <a:off x="372022" y="1872168"/>
            <a:ext cx="4673315" cy="3801041"/>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a:t>What types of food are good for long space flights?</a:t>
            </a:r>
          </a:p>
          <a:p>
            <a:pPr marL="228600" indent="-228600">
              <a:lnSpc>
                <a:spcPct val="90000"/>
              </a:lnSpc>
              <a:spcBef>
                <a:spcPts val="1000"/>
              </a:spcBef>
              <a:buFont typeface="Arial" panose="020B0604020202020204" pitchFamily="34" charset="0"/>
              <a:buChar char="•"/>
            </a:pPr>
            <a:r>
              <a:rPr lang="en-US" sz="2400" dirty="0"/>
              <a:t>Taste and nutrition are both important </a:t>
            </a:r>
          </a:p>
          <a:p>
            <a:pPr marL="228600" indent="-228600">
              <a:lnSpc>
                <a:spcPct val="90000"/>
              </a:lnSpc>
              <a:spcBef>
                <a:spcPts val="1000"/>
              </a:spcBef>
              <a:buFont typeface="Arial" panose="020B0604020202020204" pitchFamily="34" charset="0"/>
              <a:buChar char="•"/>
            </a:pPr>
            <a:r>
              <a:rPr lang="en-US" sz="2400" dirty="0"/>
              <a:t>Explorers need enough to eat, and ways to package and store the food</a:t>
            </a:r>
          </a:p>
          <a:p>
            <a:pPr marL="228600" indent="-228600">
              <a:lnSpc>
                <a:spcPct val="90000"/>
              </a:lnSpc>
              <a:spcBef>
                <a:spcPts val="1000"/>
              </a:spcBef>
              <a:buFont typeface="Arial" panose="020B0604020202020204" pitchFamily="34" charset="0"/>
              <a:buChar char="•"/>
            </a:pPr>
            <a:r>
              <a:rPr lang="en-US" sz="2400" dirty="0"/>
              <a:t>Growing food might be possible during space travel, as well as on the moon</a:t>
            </a:r>
          </a:p>
        </p:txBody>
      </p:sp>
      <p:pic>
        <p:nvPicPr>
          <p:cNvPr id="1026" name="Picture 2" descr="Free Space Shuttle Outer Space photo and picture">
            <a:extLst>
              <a:ext uri="{FF2B5EF4-FFF2-40B4-BE49-F238E27FC236}">
                <a16:creationId xmlns:a16="http://schemas.microsoft.com/office/drawing/2014/main" id="{AA6CA792-F8FF-316C-4EEA-C5B09F176F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4" b="15237"/>
          <a:stretch/>
        </p:blipFill>
        <p:spPr bwMode="auto">
          <a:xfrm>
            <a:off x="5662317" y="1309098"/>
            <a:ext cx="2926151" cy="2300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Greenhouse Organic photo and picture">
            <a:extLst>
              <a:ext uri="{FF2B5EF4-FFF2-40B4-BE49-F238E27FC236}">
                <a16:creationId xmlns:a16="http://schemas.microsoft.com/office/drawing/2014/main" id="{E84D1759-6D31-6932-72BD-1FAFB28A4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317" y="3821035"/>
            <a:ext cx="2926151" cy="195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17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FF85FDB-708A-6A11-B5E0-603FAC304AA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1D9B92B3-2215-0E5E-CB58-27BBF1787768}"/>
              </a:ext>
            </a:extLst>
          </p:cNvPr>
          <p:cNvSpPr txBox="1"/>
          <p:nvPr/>
        </p:nvSpPr>
        <p:spPr>
          <a:xfrm>
            <a:off x="201396" y="1130839"/>
            <a:ext cx="5521124" cy="646331"/>
          </a:xfrm>
          <a:prstGeom prst="rect">
            <a:avLst/>
          </a:prstGeom>
          <a:noFill/>
        </p:spPr>
        <p:txBody>
          <a:bodyPr wrap="square" rtlCol="0">
            <a:spAutoFit/>
          </a:bodyPr>
          <a:lstStyle/>
          <a:p>
            <a:r>
              <a:rPr lang="en-US" sz="3600" b="1" dirty="0">
                <a:cs typeface="Arial" panose="020B0604020202020204" pitchFamily="34" charset="0"/>
              </a:rPr>
              <a:t>Design brief</a:t>
            </a:r>
          </a:p>
        </p:txBody>
      </p:sp>
      <p:sp>
        <p:nvSpPr>
          <p:cNvPr id="7" name="TextBox 6">
            <a:extLst>
              <a:ext uri="{FF2B5EF4-FFF2-40B4-BE49-F238E27FC236}">
                <a16:creationId xmlns:a16="http://schemas.microsoft.com/office/drawing/2014/main" id="{20382EFE-2D91-884C-FF17-BCA6B829F143}"/>
              </a:ext>
            </a:extLst>
          </p:cNvPr>
          <p:cNvSpPr txBox="1"/>
          <p:nvPr/>
        </p:nvSpPr>
        <p:spPr>
          <a:xfrm>
            <a:off x="277937" y="1864376"/>
            <a:ext cx="6918929"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Design a menu that is suitable for astronauts to take into and eat in space</a:t>
            </a:r>
          </a:p>
          <a:p>
            <a:pPr marL="342900" indent="-342900">
              <a:buFont typeface="Arial" panose="020B0604020202020204" pitchFamily="34" charset="0"/>
              <a:buChar char="•"/>
            </a:pPr>
            <a:r>
              <a:rPr lang="en-GB" sz="2400" dirty="0"/>
              <a:t>As part of this you will need to experiment with and try different types of food</a:t>
            </a:r>
          </a:p>
          <a:p>
            <a:pPr marL="342900" indent="-342900">
              <a:buFont typeface="Arial" panose="020B0604020202020204" pitchFamily="34" charset="0"/>
              <a:buChar char="•"/>
            </a:pPr>
            <a:endParaRPr lang="en-GB" sz="2400" dirty="0"/>
          </a:p>
          <a:p>
            <a:r>
              <a:rPr lang="en-GB" sz="2400" dirty="0"/>
              <a:t>Your food must be:</a:t>
            </a:r>
          </a:p>
          <a:p>
            <a:pPr marL="342900" indent="-342900">
              <a:buFont typeface="Arial" panose="020B0604020202020204" pitchFamily="34" charset="0"/>
              <a:buChar char="•"/>
            </a:pPr>
            <a:r>
              <a:rPr lang="en-GB" sz="2400" dirty="0"/>
              <a:t>Tasty and nutritious</a:t>
            </a:r>
          </a:p>
          <a:p>
            <a:pPr marL="342900" indent="-342900">
              <a:buFont typeface="Arial" panose="020B0604020202020204" pitchFamily="34" charset="0"/>
              <a:buChar char="•"/>
            </a:pPr>
            <a:r>
              <a:rPr lang="en-GB" sz="2400" dirty="0"/>
              <a:t>A good source of energy</a:t>
            </a:r>
          </a:p>
          <a:p>
            <a:pPr marL="342900" indent="-342900">
              <a:buFont typeface="Arial" panose="020B0604020202020204" pitchFamily="34" charset="0"/>
              <a:buChar char="•"/>
            </a:pPr>
            <a:r>
              <a:rPr lang="en-GB" sz="2400" dirty="0"/>
              <a:t>Easy to store and carry during a spaceflight</a:t>
            </a:r>
          </a:p>
          <a:p>
            <a:pPr marL="342900" indent="-342900">
              <a:buFont typeface="Arial" panose="020B0604020202020204" pitchFamily="34" charset="0"/>
              <a:buChar char="•"/>
            </a:pPr>
            <a:r>
              <a:rPr lang="en-GB" sz="2400" dirty="0"/>
              <a:t>Long lasting so as not to spoil</a:t>
            </a:r>
          </a:p>
        </p:txBody>
      </p:sp>
      <p:pic>
        <p:nvPicPr>
          <p:cNvPr id="2050" name="Picture 2" descr="Free List Icon vector and picture">
            <a:extLst>
              <a:ext uri="{FF2B5EF4-FFF2-40B4-BE49-F238E27FC236}">
                <a16:creationId xmlns:a16="http://schemas.microsoft.com/office/drawing/2014/main" id="{7FF70E77-54BE-DDD6-E3E6-BDD64C74A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613" y="3369635"/>
            <a:ext cx="24574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2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FF85FDB-708A-6A11-B5E0-603FAC304AA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1D9B92B3-2215-0E5E-CB58-27BBF1787768}"/>
              </a:ext>
            </a:extLst>
          </p:cNvPr>
          <p:cNvSpPr txBox="1"/>
          <p:nvPr/>
        </p:nvSpPr>
        <p:spPr>
          <a:xfrm>
            <a:off x="201396" y="1130839"/>
            <a:ext cx="5521124" cy="646331"/>
          </a:xfrm>
          <a:prstGeom prst="rect">
            <a:avLst/>
          </a:prstGeom>
          <a:noFill/>
        </p:spPr>
        <p:txBody>
          <a:bodyPr wrap="square" rtlCol="0">
            <a:spAutoFit/>
          </a:bodyPr>
          <a:lstStyle/>
          <a:p>
            <a:r>
              <a:rPr lang="en-US" sz="3600" b="1" dirty="0">
                <a:cs typeface="Arial" panose="020B0604020202020204" pitchFamily="34" charset="0"/>
              </a:rPr>
              <a:t>Design criteria spider chart</a:t>
            </a:r>
          </a:p>
        </p:txBody>
      </p:sp>
      <p:sp>
        <p:nvSpPr>
          <p:cNvPr id="9" name="Content Placeholder 4">
            <a:extLst>
              <a:ext uri="{FF2B5EF4-FFF2-40B4-BE49-F238E27FC236}">
                <a16:creationId xmlns:a16="http://schemas.microsoft.com/office/drawing/2014/main" id="{EBB04EE5-639A-C6FC-EDD4-5608A9FDCD1E}"/>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11" name="TextBox 10">
            <a:extLst>
              <a:ext uri="{FF2B5EF4-FFF2-40B4-BE49-F238E27FC236}">
                <a16:creationId xmlns:a16="http://schemas.microsoft.com/office/drawing/2014/main" id="{F6C7DB98-70FF-8492-CD54-8A1147CC7A1F}"/>
              </a:ext>
            </a:extLst>
          </p:cNvPr>
          <p:cNvSpPr txBox="1"/>
          <p:nvPr/>
        </p:nvSpPr>
        <p:spPr>
          <a:xfrm>
            <a:off x="3743129" y="3196497"/>
            <a:ext cx="1657742" cy="461665"/>
          </a:xfrm>
          <a:prstGeom prst="rect">
            <a:avLst/>
          </a:prstGeom>
          <a:noFill/>
          <a:ln w="19050">
            <a:solidFill>
              <a:schemeClr val="tx1"/>
            </a:solidFill>
          </a:ln>
        </p:spPr>
        <p:txBody>
          <a:bodyPr wrap="square" rtlCol="0">
            <a:spAutoFit/>
          </a:bodyPr>
          <a:lstStyle/>
          <a:p>
            <a:pPr algn="ctr"/>
            <a:r>
              <a:rPr lang="en-GB" sz="2400" dirty="0"/>
              <a:t>Spaceflight</a:t>
            </a:r>
          </a:p>
        </p:txBody>
      </p:sp>
      <p:sp>
        <p:nvSpPr>
          <p:cNvPr id="12" name="TextBox 11">
            <a:extLst>
              <a:ext uri="{FF2B5EF4-FFF2-40B4-BE49-F238E27FC236}">
                <a16:creationId xmlns:a16="http://schemas.microsoft.com/office/drawing/2014/main" id="{CF6AF70E-3F70-B578-7099-329E93298F5B}"/>
              </a:ext>
            </a:extLst>
          </p:cNvPr>
          <p:cNvSpPr txBox="1"/>
          <p:nvPr/>
        </p:nvSpPr>
        <p:spPr>
          <a:xfrm>
            <a:off x="3542091" y="2099667"/>
            <a:ext cx="1858780" cy="707886"/>
          </a:xfrm>
          <a:prstGeom prst="rect">
            <a:avLst/>
          </a:prstGeom>
          <a:noFill/>
        </p:spPr>
        <p:txBody>
          <a:bodyPr wrap="square" rtlCol="0">
            <a:spAutoFit/>
          </a:bodyPr>
          <a:lstStyle/>
          <a:p>
            <a:r>
              <a:rPr lang="en-US" sz="2000" dirty="0"/>
              <a:t>Easy to package</a:t>
            </a:r>
          </a:p>
          <a:p>
            <a:endParaRPr lang="en-GB" sz="2000" dirty="0"/>
          </a:p>
        </p:txBody>
      </p:sp>
      <p:sp>
        <p:nvSpPr>
          <p:cNvPr id="13" name="Rectangle 12">
            <a:extLst>
              <a:ext uri="{FF2B5EF4-FFF2-40B4-BE49-F238E27FC236}">
                <a16:creationId xmlns:a16="http://schemas.microsoft.com/office/drawing/2014/main" id="{EBF099CA-BC39-9E80-9F34-3CF9E62D6FF8}"/>
              </a:ext>
            </a:extLst>
          </p:cNvPr>
          <p:cNvSpPr/>
          <p:nvPr/>
        </p:nvSpPr>
        <p:spPr>
          <a:xfrm>
            <a:off x="6204717" y="2253555"/>
            <a:ext cx="1749903" cy="400110"/>
          </a:xfrm>
          <a:prstGeom prst="rect">
            <a:avLst/>
          </a:prstGeom>
        </p:spPr>
        <p:txBody>
          <a:bodyPr wrap="none">
            <a:spAutoFit/>
          </a:bodyPr>
          <a:lstStyle/>
          <a:p>
            <a:r>
              <a:rPr lang="en-GB" sz="2000" dirty="0"/>
              <a:t>Portion control</a:t>
            </a:r>
          </a:p>
        </p:txBody>
      </p:sp>
      <p:sp>
        <p:nvSpPr>
          <p:cNvPr id="14" name="Rectangle 13">
            <a:extLst>
              <a:ext uri="{FF2B5EF4-FFF2-40B4-BE49-F238E27FC236}">
                <a16:creationId xmlns:a16="http://schemas.microsoft.com/office/drawing/2014/main" id="{204A1A89-0057-3649-2AF8-AE1A7DD4C78F}"/>
              </a:ext>
            </a:extLst>
          </p:cNvPr>
          <p:cNvSpPr/>
          <p:nvPr/>
        </p:nvSpPr>
        <p:spPr>
          <a:xfrm>
            <a:off x="7208935" y="3416761"/>
            <a:ext cx="1404359" cy="400110"/>
          </a:xfrm>
          <a:prstGeom prst="rect">
            <a:avLst/>
          </a:prstGeom>
        </p:spPr>
        <p:txBody>
          <a:bodyPr wrap="none">
            <a:spAutoFit/>
          </a:bodyPr>
          <a:lstStyle/>
          <a:p>
            <a:r>
              <a:rPr lang="en-GB" sz="2000" dirty="0"/>
              <a:t>Tastes good</a:t>
            </a:r>
          </a:p>
        </p:txBody>
      </p:sp>
      <p:sp>
        <p:nvSpPr>
          <p:cNvPr id="15" name="Rectangle 14">
            <a:extLst>
              <a:ext uri="{FF2B5EF4-FFF2-40B4-BE49-F238E27FC236}">
                <a16:creationId xmlns:a16="http://schemas.microsoft.com/office/drawing/2014/main" id="{F667F013-D33A-751F-0301-F3431BE84FDA}"/>
              </a:ext>
            </a:extLst>
          </p:cNvPr>
          <p:cNvSpPr/>
          <p:nvPr/>
        </p:nvSpPr>
        <p:spPr>
          <a:xfrm>
            <a:off x="3660764" y="4492982"/>
            <a:ext cx="1858780" cy="1015663"/>
          </a:xfrm>
          <a:prstGeom prst="rect">
            <a:avLst/>
          </a:prstGeom>
        </p:spPr>
        <p:txBody>
          <a:bodyPr wrap="square">
            <a:spAutoFit/>
          </a:bodyPr>
          <a:lstStyle/>
          <a:p>
            <a:r>
              <a:rPr lang="en-US" sz="2000" dirty="0"/>
              <a:t>Travels well and fits into storage areas</a:t>
            </a:r>
          </a:p>
        </p:txBody>
      </p:sp>
      <p:sp>
        <p:nvSpPr>
          <p:cNvPr id="16" name="Rectangle 15">
            <a:extLst>
              <a:ext uri="{FF2B5EF4-FFF2-40B4-BE49-F238E27FC236}">
                <a16:creationId xmlns:a16="http://schemas.microsoft.com/office/drawing/2014/main" id="{5AD04E04-2995-9F3D-6602-D5F57FA1A71B}"/>
              </a:ext>
            </a:extLst>
          </p:cNvPr>
          <p:cNvSpPr/>
          <p:nvPr/>
        </p:nvSpPr>
        <p:spPr>
          <a:xfrm>
            <a:off x="859029" y="4385662"/>
            <a:ext cx="1858780" cy="1015663"/>
          </a:xfrm>
          <a:prstGeom prst="rect">
            <a:avLst/>
          </a:prstGeom>
        </p:spPr>
        <p:txBody>
          <a:bodyPr wrap="square">
            <a:spAutoFit/>
          </a:bodyPr>
          <a:lstStyle/>
          <a:p>
            <a:r>
              <a:rPr lang="en-GB" sz="2000" dirty="0"/>
              <a:t>Does not produce crumbs</a:t>
            </a:r>
          </a:p>
        </p:txBody>
      </p:sp>
      <p:sp>
        <p:nvSpPr>
          <p:cNvPr id="17" name="Rectangle 16">
            <a:extLst>
              <a:ext uri="{FF2B5EF4-FFF2-40B4-BE49-F238E27FC236}">
                <a16:creationId xmlns:a16="http://schemas.microsoft.com/office/drawing/2014/main" id="{F0ECEA41-7678-F1D1-88B2-26F23E08583B}"/>
              </a:ext>
            </a:extLst>
          </p:cNvPr>
          <p:cNvSpPr/>
          <p:nvPr/>
        </p:nvSpPr>
        <p:spPr>
          <a:xfrm>
            <a:off x="742751" y="2460704"/>
            <a:ext cx="1618938" cy="1631216"/>
          </a:xfrm>
          <a:prstGeom prst="rect">
            <a:avLst/>
          </a:prstGeom>
        </p:spPr>
        <p:txBody>
          <a:bodyPr wrap="square">
            <a:spAutoFit/>
          </a:bodyPr>
          <a:lstStyle/>
          <a:p>
            <a:r>
              <a:rPr lang="en-US" sz="2000" dirty="0"/>
              <a:t>Stores well for long periods of time without spoiling</a:t>
            </a:r>
          </a:p>
        </p:txBody>
      </p:sp>
      <p:sp>
        <p:nvSpPr>
          <p:cNvPr id="18" name="Rectangle 17">
            <a:extLst>
              <a:ext uri="{FF2B5EF4-FFF2-40B4-BE49-F238E27FC236}">
                <a16:creationId xmlns:a16="http://schemas.microsoft.com/office/drawing/2014/main" id="{804102A3-BA35-42A7-A739-CD7B661C42A5}"/>
              </a:ext>
            </a:extLst>
          </p:cNvPr>
          <p:cNvSpPr/>
          <p:nvPr/>
        </p:nvSpPr>
        <p:spPr>
          <a:xfrm>
            <a:off x="6462500" y="4477994"/>
            <a:ext cx="2105075" cy="707886"/>
          </a:xfrm>
          <a:prstGeom prst="rect">
            <a:avLst/>
          </a:prstGeom>
        </p:spPr>
        <p:txBody>
          <a:bodyPr wrap="square">
            <a:spAutoFit/>
          </a:bodyPr>
          <a:lstStyle/>
          <a:p>
            <a:r>
              <a:rPr lang="en-US" sz="2000" dirty="0"/>
              <a:t>Simple to prepare for eating </a:t>
            </a:r>
            <a:endParaRPr lang="en-GB" sz="2000" dirty="0"/>
          </a:p>
        </p:txBody>
      </p:sp>
      <p:cxnSp>
        <p:nvCxnSpPr>
          <p:cNvPr id="19" name="Straight Connector 18">
            <a:extLst>
              <a:ext uri="{FF2B5EF4-FFF2-40B4-BE49-F238E27FC236}">
                <a16:creationId xmlns:a16="http://schemas.microsoft.com/office/drawing/2014/main" id="{3A8BEE35-1531-24B6-F4C6-5325DF15111A}"/>
              </a:ext>
            </a:extLst>
          </p:cNvPr>
          <p:cNvCxnSpPr>
            <a:cxnSpLocks/>
          </p:cNvCxnSpPr>
          <p:nvPr/>
        </p:nvCxnSpPr>
        <p:spPr>
          <a:xfrm flipH="1" flipV="1">
            <a:off x="4323078" y="2481526"/>
            <a:ext cx="239843" cy="635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51DD1D-CEC0-8D57-03ED-DEE75573E95E}"/>
              </a:ext>
            </a:extLst>
          </p:cNvPr>
          <p:cNvCxnSpPr/>
          <p:nvPr/>
        </p:nvCxnSpPr>
        <p:spPr>
          <a:xfrm flipV="1">
            <a:off x="5534654" y="2760577"/>
            <a:ext cx="1269752" cy="450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EFF45A-76C5-AB58-002E-D9A6E31E44C3}"/>
              </a:ext>
            </a:extLst>
          </p:cNvPr>
          <p:cNvCxnSpPr>
            <a:cxnSpLocks/>
          </p:cNvCxnSpPr>
          <p:nvPr/>
        </p:nvCxnSpPr>
        <p:spPr>
          <a:xfrm flipH="1">
            <a:off x="2217067" y="3386960"/>
            <a:ext cx="1381440" cy="163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705CFC-8BE2-BECF-D760-E616CFAAB83B}"/>
              </a:ext>
            </a:extLst>
          </p:cNvPr>
          <p:cNvCxnSpPr/>
          <p:nvPr/>
        </p:nvCxnSpPr>
        <p:spPr>
          <a:xfrm flipH="1">
            <a:off x="2656203" y="3745196"/>
            <a:ext cx="1086926" cy="640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3F1743-3AD5-D9E8-0633-67904D12186A}"/>
              </a:ext>
            </a:extLst>
          </p:cNvPr>
          <p:cNvCxnSpPr/>
          <p:nvPr/>
        </p:nvCxnSpPr>
        <p:spPr>
          <a:xfrm>
            <a:off x="4452078" y="3710455"/>
            <a:ext cx="19403" cy="675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329558B-F081-B033-9D62-0A7EF3C45869}"/>
              </a:ext>
            </a:extLst>
          </p:cNvPr>
          <p:cNvCxnSpPr/>
          <p:nvPr/>
        </p:nvCxnSpPr>
        <p:spPr>
          <a:xfrm>
            <a:off x="5400871" y="3737968"/>
            <a:ext cx="1266808" cy="647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6B256E-7B12-05D6-2538-4196CDD608F5}"/>
              </a:ext>
            </a:extLst>
          </p:cNvPr>
          <p:cNvCxnSpPr>
            <a:cxnSpLocks/>
          </p:cNvCxnSpPr>
          <p:nvPr/>
        </p:nvCxnSpPr>
        <p:spPr>
          <a:xfrm>
            <a:off x="5475635" y="3451034"/>
            <a:ext cx="1604033" cy="1534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2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FF85FDB-708A-6A11-B5E0-603FAC304AA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1D9B92B3-2215-0E5E-CB58-27BBF1787768}"/>
              </a:ext>
            </a:extLst>
          </p:cNvPr>
          <p:cNvSpPr txBox="1"/>
          <p:nvPr/>
        </p:nvSpPr>
        <p:spPr>
          <a:xfrm>
            <a:off x="357947" y="1218047"/>
            <a:ext cx="5521124" cy="646331"/>
          </a:xfrm>
          <a:prstGeom prst="rect">
            <a:avLst/>
          </a:prstGeom>
          <a:noFill/>
        </p:spPr>
        <p:txBody>
          <a:bodyPr wrap="square" rtlCol="0">
            <a:spAutoFit/>
          </a:bodyPr>
          <a:lstStyle/>
          <a:p>
            <a:r>
              <a:rPr lang="en-US" sz="3600" b="1" dirty="0">
                <a:cs typeface="Arial" panose="020B0604020202020204" pitchFamily="34" charset="0"/>
              </a:rPr>
              <a:t>Step 1</a:t>
            </a:r>
          </a:p>
        </p:txBody>
      </p:sp>
      <p:sp>
        <p:nvSpPr>
          <p:cNvPr id="7" name="TextBox 6">
            <a:extLst>
              <a:ext uri="{FF2B5EF4-FFF2-40B4-BE49-F238E27FC236}">
                <a16:creationId xmlns:a16="http://schemas.microsoft.com/office/drawing/2014/main" id="{20382EFE-2D91-884C-FF17-BCA6B829F143}"/>
              </a:ext>
            </a:extLst>
          </p:cNvPr>
          <p:cNvSpPr txBox="1"/>
          <p:nvPr/>
        </p:nvSpPr>
        <p:spPr>
          <a:xfrm>
            <a:off x="357947" y="1910848"/>
            <a:ext cx="4636963"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Mind map the kinds of foods that the astronauts could take into space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foods must meet the needs of the design brief</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For example, freeze dried foods would be long lasting</a:t>
            </a:r>
          </a:p>
          <a:p>
            <a:pPr marL="342900" indent="-342900">
              <a:buFont typeface="Arial" panose="020B0604020202020204" pitchFamily="34" charset="0"/>
              <a:buChar char="•"/>
            </a:pPr>
            <a:endParaRPr lang="en-GB" sz="2400" dirty="0"/>
          </a:p>
        </p:txBody>
      </p:sp>
      <p:pic>
        <p:nvPicPr>
          <p:cNvPr id="3074" name="Picture 2" descr="Free Dates Fruits vector and picture">
            <a:extLst>
              <a:ext uri="{FF2B5EF4-FFF2-40B4-BE49-F238E27FC236}">
                <a16:creationId xmlns:a16="http://schemas.microsoft.com/office/drawing/2014/main" id="{B63B0852-148A-1E02-81FE-C848F7F69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810" y="2038792"/>
            <a:ext cx="32575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7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FF85FDB-708A-6A11-B5E0-603FAC304AA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1D9B92B3-2215-0E5E-CB58-27BBF1787768}"/>
              </a:ext>
            </a:extLst>
          </p:cNvPr>
          <p:cNvSpPr txBox="1"/>
          <p:nvPr/>
        </p:nvSpPr>
        <p:spPr>
          <a:xfrm>
            <a:off x="357947" y="1218047"/>
            <a:ext cx="5521124" cy="646331"/>
          </a:xfrm>
          <a:prstGeom prst="rect">
            <a:avLst/>
          </a:prstGeom>
          <a:noFill/>
        </p:spPr>
        <p:txBody>
          <a:bodyPr wrap="square" rtlCol="0">
            <a:spAutoFit/>
          </a:bodyPr>
          <a:lstStyle/>
          <a:p>
            <a:r>
              <a:rPr lang="en-US" sz="3600" b="1" dirty="0">
                <a:cs typeface="Arial" panose="020B0604020202020204" pitchFamily="34" charset="0"/>
              </a:rPr>
              <a:t>Step 2</a:t>
            </a:r>
          </a:p>
        </p:txBody>
      </p:sp>
      <p:sp>
        <p:nvSpPr>
          <p:cNvPr id="7" name="TextBox 6">
            <a:extLst>
              <a:ext uri="{FF2B5EF4-FFF2-40B4-BE49-F238E27FC236}">
                <a16:creationId xmlns:a16="http://schemas.microsoft.com/office/drawing/2014/main" id="{20382EFE-2D91-884C-FF17-BCA6B829F143}"/>
              </a:ext>
            </a:extLst>
          </p:cNvPr>
          <p:cNvSpPr txBox="1"/>
          <p:nvPr/>
        </p:nvSpPr>
        <p:spPr>
          <a:xfrm>
            <a:off x="357947" y="2012429"/>
            <a:ext cx="4636963"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Get into small groups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Place your foods on a table for discussion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Discuss with your group why you brought the foods you did</a:t>
            </a:r>
          </a:p>
        </p:txBody>
      </p:sp>
      <p:pic>
        <p:nvPicPr>
          <p:cNvPr id="4098" name="Picture 2" descr="Free Healthy Food Food photo and picture">
            <a:extLst>
              <a:ext uri="{FF2B5EF4-FFF2-40B4-BE49-F238E27FC236}">
                <a16:creationId xmlns:a16="http://schemas.microsoft.com/office/drawing/2014/main" id="{3C34DA0A-BFD6-B4C1-5259-3A955EE79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59" y="2128678"/>
            <a:ext cx="3456094" cy="23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3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FF85FDB-708A-6A11-B5E0-603FAC304AA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1D9B92B3-2215-0E5E-CB58-27BBF1787768}"/>
              </a:ext>
            </a:extLst>
          </p:cNvPr>
          <p:cNvSpPr txBox="1"/>
          <p:nvPr/>
        </p:nvSpPr>
        <p:spPr>
          <a:xfrm>
            <a:off x="357947" y="1218047"/>
            <a:ext cx="5521124" cy="646331"/>
          </a:xfrm>
          <a:prstGeom prst="rect">
            <a:avLst/>
          </a:prstGeom>
          <a:noFill/>
        </p:spPr>
        <p:txBody>
          <a:bodyPr wrap="square" rtlCol="0">
            <a:spAutoFit/>
          </a:bodyPr>
          <a:lstStyle/>
          <a:p>
            <a:r>
              <a:rPr lang="en-US" sz="3600" b="1" dirty="0">
                <a:cs typeface="Arial" panose="020B0604020202020204" pitchFamily="34" charset="0"/>
              </a:rPr>
              <a:t>Step 3</a:t>
            </a:r>
          </a:p>
        </p:txBody>
      </p:sp>
      <p:sp>
        <p:nvSpPr>
          <p:cNvPr id="7" name="TextBox 6">
            <a:extLst>
              <a:ext uri="{FF2B5EF4-FFF2-40B4-BE49-F238E27FC236}">
                <a16:creationId xmlns:a16="http://schemas.microsoft.com/office/drawing/2014/main" id="{20382EFE-2D91-884C-FF17-BCA6B829F143}"/>
              </a:ext>
            </a:extLst>
          </p:cNvPr>
          <p:cNvSpPr txBox="1"/>
          <p:nvPr/>
        </p:nvSpPr>
        <p:spPr>
          <a:xfrm>
            <a:off x="357947" y="2012429"/>
            <a:ext cx="5037013"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As a group, list different ways in which your food items suitable for spaceflight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Record this on the worksheet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Take it in turns to share thoughts</a:t>
            </a:r>
          </a:p>
        </p:txBody>
      </p:sp>
      <p:pic>
        <p:nvPicPr>
          <p:cNvPr id="5122" name="Picture 2" descr="Free Checklist List photo and picture">
            <a:extLst>
              <a:ext uri="{FF2B5EF4-FFF2-40B4-BE49-F238E27FC236}">
                <a16:creationId xmlns:a16="http://schemas.microsoft.com/office/drawing/2014/main" id="{FCE3F35E-0812-8AA8-622E-47CA2E812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350" y="1248273"/>
            <a:ext cx="3588703" cy="420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230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780</Words>
  <Application>Microsoft Office PowerPoint</Application>
  <PresentationFormat>On-screen Show (4:3)</PresentationFormat>
  <Paragraphs>109</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get it there presentation</dc:title>
  <dc:creator>Attainment in Education</dc:creator>
  <cp:lastModifiedBy>Holly Margerison-Smith</cp:lastModifiedBy>
  <cp:revision>53</cp:revision>
  <dcterms:created xsi:type="dcterms:W3CDTF">2017-06-28T15:11:57Z</dcterms:created>
  <dcterms:modified xsi:type="dcterms:W3CDTF">2023-06-05T09:13:18Z</dcterms:modified>
</cp:coreProperties>
</file>