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9" r:id="rId2"/>
    <p:sldId id="260" r:id="rId3"/>
    <p:sldId id="299" r:id="rId4"/>
    <p:sldId id="264" r:id="rId5"/>
    <p:sldId id="265" r:id="rId6"/>
    <p:sldId id="261" r:id="rId7"/>
    <p:sldId id="262" r:id="rId8"/>
    <p:sldId id="285" r:id="rId9"/>
    <p:sldId id="268" r:id="rId10"/>
    <p:sldId id="305" r:id="rId11"/>
    <p:sldId id="306" r:id="rId12"/>
    <p:sldId id="29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BCA38-84BE-4977-8EA6-F35CB8D53685}" v="3" dt="2023-06-05T08:47:55.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6536" autoAdjust="0"/>
  </p:normalViewPr>
  <p:slideViewPr>
    <p:cSldViewPr snapToGrid="0" snapToObjects="1">
      <p:cViewPr varScale="1">
        <p:scale>
          <a:sx n="64" d="100"/>
          <a:sy n="64" d="100"/>
        </p:scale>
        <p:origin x="148"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Margerison-Smith" userId="6fca5afb-d5e3-46f0-bea7-7aa28b6d818e" providerId="ADAL" clId="{23BBCA38-84BE-4977-8EA6-F35CB8D53685}"/>
    <pc:docChg chg="custSel modSld">
      <pc:chgData name="Holly Margerison-Smith" userId="6fca5afb-d5e3-46f0-bea7-7aa28b6d818e" providerId="ADAL" clId="{23BBCA38-84BE-4977-8EA6-F35CB8D53685}" dt="2023-06-05T08:48:00.184" v="126" actId="1076"/>
      <pc:docMkLst>
        <pc:docMk/>
      </pc:docMkLst>
      <pc:sldChg chg="addSp delSp modSp mod">
        <pc:chgData name="Holly Margerison-Smith" userId="6fca5afb-d5e3-46f0-bea7-7aa28b6d818e" providerId="ADAL" clId="{23BBCA38-84BE-4977-8EA6-F35CB8D53685}" dt="2023-06-05T08:48:00.184" v="126" actId="1076"/>
        <pc:sldMkLst>
          <pc:docMk/>
          <pc:sldMk cId="2614606177" sldId="259"/>
        </pc:sldMkLst>
        <pc:spChg chg="mod">
          <ac:chgData name="Holly Margerison-Smith" userId="6fca5afb-d5e3-46f0-bea7-7aa28b6d818e" providerId="ADAL" clId="{23BBCA38-84BE-4977-8EA6-F35CB8D53685}" dt="2023-06-05T08:48:00.184" v="126" actId="1076"/>
          <ac:spMkLst>
            <pc:docMk/>
            <pc:sldMk cId="2614606177" sldId="259"/>
            <ac:spMk id="3" creationId="{7D9623A4-A1FD-42D3-BA3E-EC323D62B672}"/>
          </ac:spMkLst>
        </pc:spChg>
        <pc:spChg chg="mod">
          <ac:chgData name="Holly Margerison-Smith" userId="6fca5afb-d5e3-46f0-bea7-7aa28b6d818e" providerId="ADAL" clId="{23BBCA38-84BE-4977-8EA6-F35CB8D53685}" dt="2023-06-05T08:47:11.034" v="1" actId="255"/>
          <ac:spMkLst>
            <pc:docMk/>
            <pc:sldMk cId="2614606177" sldId="259"/>
            <ac:spMk id="4" creationId="{B86CFF00-33B4-47B2-8D15-4DDCD5F5856E}"/>
          </ac:spMkLst>
        </pc:spChg>
        <pc:graphicFrameChg chg="add del mod modGraphic">
          <ac:chgData name="Holly Margerison-Smith" userId="6fca5afb-d5e3-46f0-bea7-7aa28b6d818e" providerId="ADAL" clId="{23BBCA38-84BE-4977-8EA6-F35CB8D53685}" dt="2023-06-05T08:47:51.311" v="123" actId="478"/>
          <ac:graphicFrameMkLst>
            <pc:docMk/>
            <pc:sldMk cId="2614606177" sldId="259"/>
            <ac:graphicFrameMk id="2" creationId="{BA510AA6-AF3C-8DDF-6F04-C3923FE464CB}"/>
          </ac:graphicFrameMkLst>
        </pc:graphicFrameChg>
        <pc:picChg chg="mod">
          <ac:chgData name="Holly Margerison-Smith" userId="6fca5afb-d5e3-46f0-bea7-7aa28b6d818e" providerId="ADAL" clId="{23BBCA38-84BE-4977-8EA6-F35CB8D53685}" dt="2023-06-05T08:47:55.223" v="125" actId="1076"/>
          <ac:picMkLst>
            <pc:docMk/>
            <pc:sldMk cId="2614606177" sldId="259"/>
            <ac:picMk id="1026" creationId="{348FACF1-6D14-CB3A-0B13-1EE293B446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05/06/2023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could be used to introduce the theme of football on the moon.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information about he Moon can be found here: https://solarsystem.nasa.gov/moons/earths-moon/overview/</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3299574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have access to workshops think about how the designs could be manufactured using different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12</a:t>
            </a:fld>
            <a:endParaRPr lang="en-GB"/>
          </a:p>
        </p:txBody>
      </p:sp>
    </p:spTree>
    <p:extLst>
      <p:ext uri="{BB962C8B-B14F-4D97-AF65-F5344CB8AC3E}">
        <p14:creationId xmlns:p14="http://schemas.microsoft.com/office/powerpoint/2010/main" val="195494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cb692e46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Discuss with learners what parts are needed to for a jetpack to work. </a:t>
            </a:r>
          </a:p>
          <a:p>
            <a:pPr marL="0" lvl="0" indent="0" algn="l" rtl="0">
              <a:spcBef>
                <a:spcPts val="0"/>
              </a:spcBef>
              <a:spcAft>
                <a:spcPts val="0"/>
              </a:spcAft>
              <a:buNone/>
            </a:pPr>
            <a:r>
              <a:rPr lang="en-GB" dirty="0"/>
              <a:t>This slide could also be printed and labelled by learners.</a:t>
            </a:r>
            <a:endParaRPr dirty="0"/>
          </a:p>
        </p:txBody>
      </p:sp>
      <p:sp>
        <p:nvSpPr>
          <p:cNvPr id="140" name="Google Shape;140;g23cb692e460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e14d8e2d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Discuss with pupils what parts are needed to for a jetpack to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learners </a:t>
            </a:r>
            <a:r>
              <a:rPr lang="en-GB" b="0" dirty="0"/>
              <a:t>w</a:t>
            </a:r>
            <a:r>
              <a:rPr lang="en-GB" sz="1200" b="0" dirty="0">
                <a:solidFill>
                  <a:schemeClr val="dk1"/>
                </a:solidFill>
              </a:rPr>
              <a:t>hen do they think the first jetpacks were invented and by whom? Answer: </a:t>
            </a:r>
            <a:r>
              <a:rPr lang="en-GB" dirty="0"/>
              <a:t>1919 then in the 1940s - developed by the US army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lvl="0" indent="0" algn="l" rtl="0">
              <a:spcBef>
                <a:spcPts val="0"/>
              </a:spcBef>
              <a:spcAft>
                <a:spcPts val="0"/>
              </a:spcAft>
              <a:buNone/>
            </a:pPr>
            <a:endParaRPr dirty="0"/>
          </a:p>
        </p:txBody>
      </p:sp>
      <p:sp>
        <p:nvSpPr>
          <p:cNvPr id="147" name="Google Shape;147;g23e14d8e2d8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3c30639c77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An example of jetpack: https://www.bbc.co.uk/news/uk-england-54331994</a:t>
            </a:r>
            <a:endParaRPr dirty="0"/>
          </a:p>
        </p:txBody>
      </p:sp>
      <p:sp>
        <p:nvSpPr>
          <p:cNvPr id="117" name="Google Shape;117;g23c30639c77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3cb692e460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Extra information that could be shared with higher ability learners.</a:t>
            </a:r>
            <a:endParaRPr dirty="0"/>
          </a:p>
        </p:txBody>
      </p:sp>
      <p:sp>
        <p:nvSpPr>
          <p:cNvPr id="124" name="Google Shape;124;g23cb692e460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brief and discuss with learners.</a:t>
            </a:r>
          </a:p>
          <a:p>
            <a:r>
              <a:rPr lang="en-GB" dirty="0"/>
              <a:t>Footballers – think about how they move.</a:t>
            </a:r>
          </a:p>
          <a:p>
            <a:pPr marL="0" lvl="0" indent="0" algn="l" rtl="0">
              <a:spcBef>
                <a:spcPts val="0"/>
              </a:spcBef>
              <a:spcAft>
                <a:spcPts val="0"/>
              </a:spcAft>
              <a:buNone/>
            </a:pPr>
            <a:r>
              <a:rPr lang="en-GB" dirty="0"/>
              <a:t>Discuss how the jet pack must fit, the weight of the pack, how it can be wearable, materials it could be made from. Could a logo or team be added, could it be personalised? </a:t>
            </a: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321518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Learners could design a jetpack for either the players or the referee, or both.</a:t>
            </a:r>
            <a:endParaRPr dirty="0"/>
          </a:p>
        </p:txBody>
      </p:sp>
      <p:sp>
        <p:nvSpPr>
          <p:cNvPr id="181" name="Google Shape;18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sketch. This could be used to aid learners when coming up with their own ideas.</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128352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sketch. This could be used to aid learners when coming up with their own ideas.</a:t>
            </a:r>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a:p>
        </p:txBody>
      </p:sp>
    </p:spTree>
    <p:extLst>
      <p:ext uri="{BB962C8B-B14F-4D97-AF65-F5344CB8AC3E}">
        <p14:creationId xmlns:p14="http://schemas.microsoft.com/office/powerpoint/2010/main" val="235522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121645" y="5297604"/>
            <a:ext cx="8773610" cy="6887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Consider how a jetpack works and sketch an idea for a wearable jetpack </a:t>
            </a:r>
          </a:p>
          <a:p>
            <a:pPr marL="0" indent="0" algn="ctr">
              <a:buNone/>
            </a:pPr>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1200329"/>
          </a:xfrm>
          <a:prstGeom prst="rect">
            <a:avLst/>
          </a:prstGeom>
          <a:noFill/>
        </p:spPr>
        <p:txBody>
          <a:bodyPr wrap="square">
            <a:spAutoFit/>
          </a:bodyPr>
          <a:lstStyle/>
          <a:p>
            <a:pPr algn="ctr"/>
            <a:r>
              <a:rPr lang="en-GB" sz="3600" b="1" i="0" dirty="0">
                <a:solidFill>
                  <a:srgbClr val="201F1E"/>
                </a:solidFill>
                <a:effectLst/>
                <a:latin typeface="Arial" panose="020B0604020202020204" pitchFamily="34" charset="0"/>
                <a:cs typeface="Arial" panose="020B0604020202020204" pitchFamily="34" charset="0"/>
              </a:rPr>
              <a:t>Design a jetpack for playing football on the moon</a:t>
            </a:r>
            <a:endParaRPr lang="en-GB" sz="3600" b="1" dirty="0">
              <a:latin typeface="Arial" panose="020B0604020202020204" pitchFamily="34" charset="0"/>
              <a:cs typeface="Arial" panose="020B0604020202020204" pitchFamily="34" charset="0"/>
            </a:endParaRPr>
          </a:p>
        </p:txBody>
      </p:sp>
      <p:pic>
        <p:nvPicPr>
          <p:cNvPr id="1026" name="Picture 2" descr="Free Spacewalks Eva vector and picture">
            <a:extLst>
              <a:ext uri="{FF2B5EF4-FFF2-40B4-BE49-F238E27FC236}">
                <a16:creationId xmlns:a16="http://schemas.microsoft.com/office/drawing/2014/main" id="{348FACF1-6D14-CB3A-0B13-1EE293B44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835" y="2265193"/>
            <a:ext cx="2571044" cy="294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12821"/>
            <a:ext cx="7889234" cy="680519"/>
          </a:xfrm>
        </p:spPr>
        <p:txBody>
          <a:bodyPr>
            <a:normAutofit/>
          </a:bodyPr>
          <a:lstStyle/>
          <a:p>
            <a:r>
              <a:rPr lang="en-GB" sz="3600" b="1" dirty="0">
                <a:latin typeface="Arial" panose="020B0604020202020204" pitchFamily="34" charset="0"/>
                <a:ea typeface="Calibri" panose="020F0502020204030204" pitchFamily="34" charset="0"/>
                <a:cs typeface="Arial" panose="020B0604020202020204" pitchFamily="34" charset="0"/>
              </a:rPr>
              <a:t>Example sketch</a:t>
            </a:r>
          </a:p>
        </p:txBody>
      </p:sp>
      <p:pic>
        <p:nvPicPr>
          <p:cNvPr id="2" name="Google Shape;191;g23e14d8e2d8_0_46">
            <a:extLst>
              <a:ext uri="{FF2B5EF4-FFF2-40B4-BE49-F238E27FC236}">
                <a16:creationId xmlns:a16="http://schemas.microsoft.com/office/drawing/2014/main" id="{D8C9808E-AE0F-723B-6C07-8A8F6D747701}"/>
              </a:ext>
            </a:extLst>
          </p:cNvPr>
          <p:cNvPicPr preferRelativeResize="0"/>
          <p:nvPr/>
        </p:nvPicPr>
        <p:blipFill rotWithShape="1">
          <a:blip r:embed="rId3">
            <a:alphaModFix/>
          </a:blip>
          <a:srcRect t="5923"/>
          <a:stretch/>
        </p:blipFill>
        <p:spPr>
          <a:xfrm>
            <a:off x="1169389" y="1693340"/>
            <a:ext cx="6805221" cy="4238537"/>
          </a:xfrm>
          <a:prstGeom prst="rect">
            <a:avLst/>
          </a:prstGeom>
          <a:noFill/>
          <a:ln>
            <a:noFill/>
          </a:ln>
        </p:spPr>
      </p:pic>
    </p:spTree>
    <p:extLst>
      <p:ext uri="{BB962C8B-B14F-4D97-AF65-F5344CB8AC3E}">
        <p14:creationId xmlns:p14="http://schemas.microsoft.com/office/powerpoint/2010/main" val="55478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12821"/>
            <a:ext cx="7889234" cy="680519"/>
          </a:xfrm>
        </p:spPr>
        <p:txBody>
          <a:bodyPr>
            <a:normAutofit/>
          </a:bodyPr>
          <a:lstStyle/>
          <a:p>
            <a:r>
              <a:rPr lang="en-GB" sz="3600" b="1" dirty="0">
                <a:latin typeface="Arial" panose="020B0604020202020204" pitchFamily="34" charset="0"/>
                <a:ea typeface="Calibri" panose="020F0502020204030204" pitchFamily="34" charset="0"/>
                <a:cs typeface="Arial" panose="020B0604020202020204" pitchFamily="34" charset="0"/>
              </a:rPr>
              <a:t>Example sketch</a:t>
            </a:r>
          </a:p>
        </p:txBody>
      </p:sp>
      <p:pic>
        <p:nvPicPr>
          <p:cNvPr id="2" name="Google Shape;199;g23e92111974_0_2">
            <a:extLst>
              <a:ext uri="{FF2B5EF4-FFF2-40B4-BE49-F238E27FC236}">
                <a16:creationId xmlns:a16="http://schemas.microsoft.com/office/drawing/2014/main" id="{D4ECB99B-8FC1-8029-9E9C-EB716F41FA11}"/>
              </a:ext>
            </a:extLst>
          </p:cNvPr>
          <p:cNvPicPr preferRelativeResize="0"/>
          <p:nvPr/>
        </p:nvPicPr>
        <p:blipFill rotWithShape="1">
          <a:blip r:embed="rId3">
            <a:alphaModFix/>
          </a:blip>
          <a:srcRect l="1215" t="4915"/>
          <a:stretch/>
        </p:blipFill>
        <p:spPr>
          <a:xfrm>
            <a:off x="1434770" y="1693340"/>
            <a:ext cx="6274459" cy="4327760"/>
          </a:xfrm>
          <a:prstGeom prst="rect">
            <a:avLst/>
          </a:prstGeom>
          <a:noFill/>
          <a:ln>
            <a:noFill/>
          </a:ln>
        </p:spPr>
      </p:pic>
    </p:spTree>
    <p:extLst>
      <p:ext uri="{BB962C8B-B14F-4D97-AF65-F5344CB8AC3E}">
        <p14:creationId xmlns:p14="http://schemas.microsoft.com/office/powerpoint/2010/main" val="383624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6096" y="1226264"/>
            <a:ext cx="6380779" cy="680519"/>
          </a:xfrm>
        </p:spPr>
        <p:txBody>
          <a:bodyPr>
            <a:normAutofit/>
          </a:bodyPr>
          <a:lstStyle/>
          <a:p>
            <a:r>
              <a:rPr lang="en-GB" sz="3600" b="1" dirty="0">
                <a:latin typeface="Arial" panose="020B0604020202020204" pitchFamily="34" charset="0"/>
                <a:cs typeface="Arial" panose="020B0604020202020204" pitchFamily="34" charset="0"/>
              </a:rPr>
              <a:t>Extension</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6" y="2012960"/>
            <a:ext cx="8386793" cy="3416320"/>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Make a life size model of your jetpack - you will need:</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Scissors, craft knives and safety rules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Materials such as paper, card, plastics (use your design sheets to help you)</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Blue tack, masking tape, hot glue gun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Tools - hacksaws, files, cutting mats, rulers, workshop equipment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23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38C65D-C786-22A0-C6C4-23374EB26F73}"/>
              </a:ext>
            </a:extLst>
          </p:cNvPr>
          <p:cNvSpPr>
            <a:spLocks noGrp="1"/>
          </p:cNvSpPr>
          <p:nvPr>
            <p:ph type="title"/>
          </p:nvPr>
        </p:nvSpPr>
        <p:spPr>
          <a:xfrm>
            <a:off x="231036" y="1137357"/>
            <a:ext cx="5136093" cy="680519"/>
          </a:xfrm>
        </p:spPr>
        <p:txBody>
          <a:bodyPr>
            <a:normAutofit/>
          </a:bodyPr>
          <a:lstStyle/>
          <a:p>
            <a:r>
              <a:rPr lang="en-GB" sz="3600" b="1" dirty="0">
                <a:latin typeface="Arial" panose="020B0604020202020204" pitchFamily="34" charset="0"/>
                <a:ea typeface="Calibri" panose="020F0502020204030204" pitchFamily="34" charset="0"/>
                <a:cs typeface="Arial" panose="020B0604020202020204" pitchFamily="34" charset="0"/>
              </a:rPr>
              <a:t>Football on the moon</a:t>
            </a:r>
          </a:p>
        </p:txBody>
      </p:sp>
      <p:sp>
        <p:nvSpPr>
          <p:cNvPr id="7" name="TextBox 6">
            <a:extLst>
              <a:ext uri="{FF2B5EF4-FFF2-40B4-BE49-F238E27FC236}">
                <a16:creationId xmlns:a16="http://schemas.microsoft.com/office/drawing/2014/main" id="{A441D642-7973-3267-706D-2A0AF1E25B0F}"/>
              </a:ext>
            </a:extLst>
          </p:cNvPr>
          <p:cNvSpPr txBox="1"/>
          <p:nvPr/>
        </p:nvSpPr>
        <p:spPr>
          <a:xfrm>
            <a:off x="231036" y="1964063"/>
            <a:ext cx="4787239"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moon is covered in craters, dust and space debris - it is very rocky surface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There is no atmosphere on the moon - there is no air to breath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There is no water on the moon or different weather conditions </a:t>
            </a:r>
          </a:p>
        </p:txBody>
      </p:sp>
      <p:pic>
        <p:nvPicPr>
          <p:cNvPr id="8" name="Picture 2" descr="Free Moon Lunar Crater photo and picture">
            <a:extLst>
              <a:ext uri="{FF2B5EF4-FFF2-40B4-BE49-F238E27FC236}">
                <a16:creationId xmlns:a16="http://schemas.microsoft.com/office/drawing/2014/main" id="{C51324A6-AB41-E8F8-1787-D2E9E7B5D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129" y="1927906"/>
            <a:ext cx="3452477" cy="345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7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3cb692e460_0_6"/>
          <p:cNvSpPr txBox="1"/>
          <p:nvPr/>
        </p:nvSpPr>
        <p:spPr>
          <a:xfrm>
            <a:off x="208095" y="1057592"/>
            <a:ext cx="893590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chemeClr val="dk1"/>
                </a:solidFill>
                <a:latin typeface="Arial" panose="020B0604020202020204" pitchFamily="34" charset="0"/>
                <a:cs typeface="Arial" panose="020B0604020202020204" pitchFamily="34" charset="0"/>
              </a:rPr>
              <a:t>Starter - what parts make up a jetpack?</a:t>
            </a:r>
            <a:endParaRPr dirty="0">
              <a:latin typeface="Arial" panose="020B0604020202020204" pitchFamily="34" charset="0"/>
              <a:cs typeface="Arial" panose="020B0604020202020204" pitchFamily="34" charset="0"/>
            </a:endParaRPr>
          </a:p>
        </p:txBody>
      </p:sp>
      <p:sp>
        <p:nvSpPr>
          <p:cNvPr id="143" name="Google Shape;143;g23cb692e460_0_6"/>
          <p:cNvSpPr/>
          <p:nvPr/>
        </p:nvSpPr>
        <p:spPr>
          <a:xfrm>
            <a:off x="208097" y="1931450"/>
            <a:ext cx="8183100" cy="4032000"/>
          </a:xfrm>
          <a:prstGeom prst="rect">
            <a:avLst/>
          </a:prstGeom>
          <a:noFill/>
          <a:ln>
            <a:noFill/>
          </a:ln>
        </p:spPr>
        <p:txBody>
          <a:bodyPr spcFirstLastPara="1" wrap="square" lIns="91425" tIns="45700" rIns="91425" bIns="45700" anchor="t" anchorCtr="0">
            <a:noAutofit/>
          </a:bodyPr>
          <a:lstStyle/>
          <a:p>
            <a:pPr marL="254000" marR="0" lvl="0" indent="0" algn="l" rtl="0">
              <a:spcBef>
                <a:spcPts val="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p:txBody>
      </p:sp>
      <p:pic>
        <p:nvPicPr>
          <p:cNvPr id="144" name="Google Shape;144;g23cb692e460_0_6"/>
          <p:cNvPicPr preferRelativeResize="0"/>
          <p:nvPr/>
        </p:nvPicPr>
        <p:blipFill>
          <a:blip r:embed="rId3">
            <a:alphaModFix/>
          </a:blip>
          <a:stretch>
            <a:fillRect/>
          </a:stretch>
        </p:blipFill>
        <p:spPr>
          <a:xfrm>
            <a:off x="2305200" y="1931450"/>
            <a:ext cx="4876626" cy="364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3e14d8e2d8_0_4"/>
          <p:cNvSpPr txBox="1"/>
          <p:nvPr/>
        </p:nvSpPr>
        <p:spPr>
          <a:xfrm>
            <a:off x="208096" y="1071351"/>
            <a:ext cx="901033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chemeClr val="dk1"/>
                </a:solidFill>
                <a:latin typeface="Arial" panose="020B0604020202020204" pitchFamily="34" charset="0"/>
                <a:cs typeface="Arial" panose="020B0604020202020204" pitchFamily="34" charset="0"/>
              </a:rPr>
              <a:t>Starter - what parts make up a jetpack?</a:t>
            </a:r>
            <a:endParaRPr dirty="0">
              <a:latin typeface="Arial" panose="020B0604020202020204" pitchFamily="34" charset="0"/>
              <a:cs typeface="Arial" panose="020B0604020202020204" pitchFamily="34" charset="0"/>
            </a:endParaRPr>
          </a:p>
        </p:txBody>
      </p:sp>
      <p:sp>
        <p:nvSpPr>
          <p:cNvPr id="150" name="Google Shape;150;g23e14d8e2d8_0_4"/>
          <p:cNvSpPr/>
          <p:nvPr/>
        </p:nvSpPr>
        <p:spPr>
          <a:xfrm>
            <a:off x="208097" y="1931450"/>
            <a:ext cx="8183100" cy="4032000"/>
          </a:xfrm>
          <a:prstGeom prst="rect">
            <a:avLst/>
          </a:prstGeom>
          <a:noFill/>
          <a:ln>
            <a:noFill/>
          </a:ln>
        </p:spPr>
        <p:txBody>
          <a:bodyPr spcFirstLastPara="1" wrap="square" lIns="91425" tIns="45700" rIns="91425" bIns="45700" anchor="t" anchorCtr="0">
            <a:noAutofit/>
          </a:bodyPr>
          <a:lstStyle/>
          <a:p>
            <a:pPr marL="254000" marR="0" lvl="0" indent="0" algn="l" rtl="0">
              <a:spcBef>
                <a:spcPts val="0"/>
              </a:spcBef>
              <a:spcAft>
                <a:spcPts val="0"/>
              </a:spcAft>
              <a:buClr>
                <a:schemeClr val="dk1"/>
              </a:buClr>
              <a:buSzPts val="4000"/>
              <a:buFont typeface="Arial"/>
              <a:buNone/>
            </a:pPr>
            <a:endParaRPr sz="4000">
              <a:solidFill>
                <a:schemeClr val="dk1"/>
              </a:solidFill>
              <a:latin typeface="Arial" panose="020B0604020202020204" pitchFamily="34" charset="0"/>
              <a:ea typeface="Calibri"/>
              <a:cs typeface="Arial" panose="020B0604020202020204" pitchFamily="34" charset="0"/>
              <a:sym typeface="Calibri"/>
            </a:endParaRPr>
          </a:p>
        </p:txBody>
      </p:sp>
      <p:pic>
        <p:nvPicPr>
          <p:cNvPr id="151" name="Google Shape;151;g23e14d8e2d8_0_4"/>
          <p:cNvPicPr preferRelativeResize="0"/>
          <p:nvPr/>
        </p:nvPicPr>
        <p:blipFill>
          <a:blip r:embed="rId3">
            <a:alphaModFix/>
          </a:blip>
          <a:stretch>
            <a:fillRect/>
          </a:stretch>
        </p:blipFill>
        <p:spPr>
          <a:xfrm>
            <a:off x="2305200" y="1931450"/>
            <a:ext cx="4876626" cy="3646075"/>
          </a:xfrm>
          <a:prstGeom prst="rect">
            <a:avLst/>
          </a:prstGeom>
          <a:noFill/>
          <a:ln>
            <a:noFill/>
          </a:ln>
        </p:spPr>
      </p:pic>
      <p:cxnSp>
        <p:nvCxnSpPr>
          <p:cNvPr id="152" name="Google Shape;152;g23e14d8e2d8_0_4"/>
          <p:cNvCxnSpPr>
            <a:cxnSpLocks/>
          </p:cNvCxnSpPr>
          <p:nvPr/>
        </p:nvCxnSpPr>
        <p:spPr>
          <a:xfrm flipV="1">
            <a:off x="5240215" y="2234488"/>
            <a:ext cx="1333097" cy="709134"/>
          </a:xfrm>
          <a:prstGeom prst="straightConnector1">
            <a:avLst/>
          </a:prstGeom>
          <a:noFill/>
          <a:ln w="9525" cap="flat" cmpd="sng">
            <a:solidFill>
              <a:schemeClr val="dk2"/>
            </a:solidFill>
            <a:prstDash val="solid"/>
            <a:round/>
            <a:headEnd type="none" w="med" len="med"/>
            <a:tailEnd type="triangle" w="med" len="med"/>
          </a:ln>
        </p:spPr>
      </p:cxnSp>
      <p:cxnSp>
        <p:nvCxnSpPr>
          <p:cNvPr id="153" name="Google Shape;153;g23e14d8e2d8_0_4"/>
          <p:cNvCxnSpPr>
            <a:endCxn id="151" idx="3"/>
          </p:cNvCxnSpPr>
          <p:nvPr/>
        </p:nvCxnSpPr>
        <p:spPr>
          <a:xfrm rot="10800000" flipH="1">
            <a:off x="6178926" y="3754488"/>
            <a:ext cx="1002900" cy="117900"/>
          </a:xfrm>
          <a:prstGeom prst="straightConnector1">
            <a:avLst/>
          </a:prstGeom>
          <a:noFill/>
          <a:ln w="9525" cap="flat" cmpd="sng">
            <a:solidFill>
              <a:schemeClr val="dk2"/>
            </a:solidFill>
            <a:prstDash val="solid"/>
            <a:round/>
            <a:headEnd type="none" w="med" len="med"/>
            <a:tailEnd type="triangle" w="med" len="med"/>
          </a:ln>
        </p:spPr>
      </p:cxnSp>
      <p:cxnSp>
        <p:nvCxnSpPr>
          <p:cNvPr id="154" name="Google Shape;154;g23e14d8e2d8_0_4"/>
          <p:cNvCxnSpPr>
            <a:cxnSpLocks/>
          </p:cNvCxnSpPr>
          <p:nvPr/>
        </p:nvCxnSpPr>
        <p:spPr>
          <a:xfrm flipH="1" flipV="1">
            <a:off x="1644774" y="3872388"/>
            <a:ext cx="1860426" cy="535489"/>
          </a:xfrm>
          <a:prstGeom prst="straightConnector1">
            <a:avLst/>
          </a:prstGeom>
          <a:noFill/>
          <a:ln w="9525" cap="flat" cmpd="sng">
            <a:solidFill>
              <a:schemeClr val="dk2"/>
            </a:solidFill>
            <a:prstDash val="solid"/>
            <a:round/>
            <a:headEnd type="none" w="med" len="med"/>
            <a:tailEnd type="triangle" w="med" len="med"/>
          </a:ln>
        </p:spPr>
      </p:cxnSp>
      <p:cxnSp>
        <p:nvCxnSpPr>
          <p:cNvPr id="155" name="Google Shape;155;g23e14d8e2d8_0_4"/>
          <p:cNvCxnSpPr>
            <a:cxnSpLocks/>
          </p:cNvCxnSpPr>
          <p:nvPr/>
        </p:nvCxnSpPr>
        <p:spPr>
          <a:xfrm flipH="1" flipV="1">
            <a:off x="1644775" y="2445250"/>
            <a:ext cx="1385504" cy="442039"/>
          </a:xfrm>
          <a:prstGeom prst="straightConnector1">
            <a:avLst/>
          </a:prstGeom>
          <a:noFill/>
          <a:ln w="9525" cap="flat" cmpd="sng">
            <a:solidFill>
              <a:schemeClr val="dk2"/>
            </a:solidFill>
            <a:prstDash val="solid"/>
            <a:round/>
            <a:headEnd type="none" w="med" len="med"/>
            <a:tailEnd type="triangle" w="med" len="med"/>
          </a:ln>
        </p:spPr>
      </p:cxnSp>
      <p:cxnSp>
        <p:nvCxnSpPr>
          <p:cNvPr id="156" name="Google Shape;156;g23e14d8e2d8_0_4"/>
          <p:cNvCxnSpPr>
            <a:cxnSpLocks/>
          </p:cNvCxnSpPr>
          <p:nvPr/>
        </p:nvCxnSpPr>
        <p:spPr>
          <a:xfrm flipH="1">
            <a:off x="1644775" y="5577525"/>
            <a:ext cx="2165225" cy="0"/>
          </a:xfrm>
          <a:prstGeom prst="straightConnector1">
            <a:avLst/>
          </a:prstGeom>
          <a:noFill/>
          <a:ln w="9525" cap="flat" cmpd="sng">
            <a:solidFill>
              <a:schemeClr val="dk2"/>
            </a:solidFill>
            <a:prstDash val="solid"/>
            <a:round/>
            <a:headEnd type="none" w="med" len="med"/>
            <a:tailEnd type="triangle" w="med" len="med"/>
          </a:ln>
        </p:spPr>
      </p:cxnSp>
      <p:cxnSp>
        <p:nvCxnSpPr>
          <p:cNvPr id="157" name="Google Shape;157;g23e14d8e2d8_0_4"/>
          <p:cNvCxnSpPr>
            <a:cxnSpLocks/>
          </p:cNvCxnSpPr>
          <p:nvPr/>
        </p:nvCxnSpPr>
        <p:spPr>
          <a:xfrm>
            <a:off x="6075197" y="5268016"/>
            <a:ext cx="1002901" cy="247235"/>
          </a:xfrm>
          <a:prstGeom prst="straightConnector1">
            <a:avLst/>
          </a:prstGeom>
          <a:noFill/>
          <a:ln w="9525" cap="flat" cmpd="sng">
            <a:solidFill>
              <a:schemeClr val="dk2"/>
            </a:solidFill>
            <a:prstDash val="solid"/>
            <a:round/>
            <a:headEnd type="none" w="med" len="med"/>
            <a:tailEnd type="triangle" w="med" len="med"/>
          </a:ln>
        </p:spPr>
      </p:cxnSp>
      <p:sp>
        <p:nvSpPr>
          <p:cNvPr id="158" name="Google Shape;158;g23e14d8e2d8_0_4"/>
          <p:cNvSpPr txBox="1"/>
          <p:nvPr/>
        </p:nvSpPr>
        <p:spPr>
          <a:xfrm>
            <a:off x="6573312" y="1892547"/>
            <a:ext cx="2430400" cy="10617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dirty="0">
                <a:latin typeface="Arial" panose="020B0604020202020204" pitchFamily="34" charset="0"/>
                <a:ea typeface="Calibri"/>
                <a:cs typeface="Arial" panose="020B0604020202020204" pitchFamily="34" charset="0"/>
                <a:sym typeface="Calibri"/>
              </a:rPr>
              <a:t>Fuel tanks (often 2 so the pack is balanced)</a:t>
            </a:r>
            <a:endParaRPr sz="1900" dirty="0">
              <a:latin typeface="Arial" panose="020B0604020202020204" pitchFamily="34" charset="0"/>
              <a:ea typeface="Calibri"/>
              <a:cs typeface="Arial" panose="020B0604020202020204" pitchFamily="34" charset="0"/>
              <a:sym typeface="Calibri"/>
            </a:endParaRPr>
          </a:p>
        </p:txBody>
      </p:sp>
      <p:sp>
        <p:nvSpPr>
          <p:cNvPr id="159" name="Google Shape;159;g23e14d8e2d8_0_4"/>
          <p:cNvSpPr txBox="1"/>
          <p:nvPr/>
        </p:nvSpPr>
        <p:spPr>
          <a:xfrm>
            <a:off x="181011" y="1717641"/>
            <a:ext cx="22671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latin typeface="Arial" panose="020B0604020202020204" pitchFamily="34" charset="0"/>
                <a:ea typeface="Calibri"/>
                <a:cs typeface="Arial" panose="020B0604020202020204" pitchFamily="34" charset="0"/>
                <a:sym typeface="Calibri"/>
              </a:rPr>
              <a:t>Straps to secure pack to the user</a:t>
            </a:r>
            <a:endParaRPr sz="1900">
              <a:latin typeface="Arial" panose="020B0604020202020204" pitchFamily="34" charset="0"/>
              <a:ea typeface="Calibri"/>
              <a:cs typeface="Arial" panose="020B0604020202020204" pitchFamily="34" charset="0"/>
              <a:sym typeface="Calibri"/>
            </a:endParaRPr>
          </a:p>
        </p:txBody>
      </p:sp>
      <p:sp>
        <p:nvSpPr>
          <p:cNvPr id="160" name="Google Shape;160;g23e14d8e2d8_0_4"/>
          <p:cNvSpPr txBox="1"/>
          <p:nvPr/>
        </p:nvSpPr>
        <p:spPr>
          <a:xfrm>
            <a:off x="208100" y="3344888"/>
            <a:ext cx="2267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latin typeface="Arial" panose="020B0604020202020204" pitchFamily="34" charset="0"/>
                <a:ea typeface="Calibri"/>
                <a:cs typeface="Arial" panose="020B0604020202020204" pitchFamily="34" charset="0"/>
                <a:sym typeface="Calibri"/>
              </a:rPr>
              <a:t>Speed controls</a:t>
            </a:r>
            <a:endParaRPr sz="1900">
              <a:latin typeface="Arial" panose="020B0604020202020204" pitchFamily="34" charset="0"/>
              <a:ea typeface="Calibri"/>
              <a:cs typeface="Arial" panose="020B0604020202020204" pitchFamily="34" charset="0"/>
              <a:sym typeface="Calibri"/>
            </a:endParaRPr>
          </a:p>
        </p:txBody>
      </p:sp>
      <p:sp>
        <p:nvSpPr>
          <p:cNvPr id="161" name="Google Shape;161;g23e14d8e2d8_0_4"/>
          <p:cNvSpPr txBox="1"/>
          <p:nvPr/>
        </p:nvSpPr>
        <p:spPr>
          <a:xfrm>
            <a:off x="208100" y="5058900"/>
            <a:ext cx="2359254" cy="4770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dirty="0">
                <a:latin typeface="Arial" panose="020B0604020202020204" pitchFamily="34" charset="0"/>
                <a:ea typeface="Calibri"/>
                <a:cs typeface="Arial" panose="020B0604020202020204" pitchFamily="34" charset="0"/>
                <a:sym typeface="Calibri"/>
              </a:rPr>
              <a:t>Rockets for thrust</a:t>
            </a:r>
            <a:endParaRPr sz="1900" dirty="0">
              <a:latin typeface="Arial" panose="020B0604020202020204" pitchFamily="34" charset="0"/>
              <a:ea typeface="Calibri"/>
              <a:cs typeface="Arial" panose="020B0604020202020204" pitchFamily="34" charset="0"/>
              <a:sym typeface="Calibri"/>
            </a:endParaRPr>
          </a:p>
        </p:txBody>
      </p:sp>
      <p:sp>
        <p:nvSpPr>
          <p:cNvPr id="162" name="Google Shape;162;g23e14d8e2d8_0_4"/>
          <p:cNvSpPr txBox="1"/>
          <p:nvPr/>
        </p:nvSpPr>
        <p:spPr>
          <a:xfrm>
            <a:off x="7181824" y="5100525"/>
            <a:ext cx="1962175" cy="7694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dirty="0">
                <a:latin typeface="Arial" panose="020B0604020202020204" pitchFamily="34" charset="0"/>
                <a:ea typeface="Calibri"/>
                <a:cs typeface="Arial" panose="020B0604020202020204" pitchFamily="34" charset="0"/>
                <a:sym typeface="Calibri"/>
              </a:rPr>
              <a:t>Controls for manoeuvrability</a:t>
            </a:r>
            <a:endParaRPr sz="1900" dirty="0">
              <a:latin typeface="Arial" panose="020B0604020202020204" pitchFamily="34" charset="0"/>
              <a:ea typeface="Calibri"/>
              <a:cs typeface="Arial" panose="020B0604020202020204" pitchFamily="34" charset="0"/>
              <a:sym typeface="Calibri"/>
            </a:endParaRPr>
          </a:p>
        </p:txBody>
      </p:sp>
      <p:sp>
        <p:nvSpPr>
          <p:cNvPr id="163" name="Google Shape;163;g23e14d8e2d8_0_4"/>
          <p:cNvSpPr txBox="1"/>
          <p:nvPr/>
        </p:nvSpPr>
        <p:spPr>
          <a:xfrm>
            <a:off x="7181825" y="3515975"/>
            <a:ext cx="1833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a:latin typeface="Arial" panose="020B0604020202020204" pitchFamily="34" charset="0"/>
                <a:ea typeface="Calibri"/>
                <a:cs typeface="Arial" panose="020B0604020202020204" pitchFamily="34" charset="0"/>
                <a:sym typeface="Calibri"/>
              </a:rPr>
              <a:t>Spin control</a:t>
            </a:r>
            <a:endParaRPr sz="1900">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3c30639c77_0_3"/>
          <p:cNvSpPr txBox="1"/>
          <p:nvPr/>
        </p:nvSpPr>
        <p:spPr>
          <a:xfrm>
            <a:off x="85996" y="1081700"/>
            <a:ext cx="74505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chemeClr val="dk1"/>
                </a:solidFill>
                <a:latin typeface="Arial" panose="020B0604020202020204" pitchFamily="34" charset="0"/>
                <a:cs typeface="Arial" panose="020B0604020202020204" pitchFamily="34" charset="0"/>
              </a:rPr>
              <a:t>How does a Jetpack work?</a:t>
            </a:r>
            <a:endParaRPr sz="3600" dirty="0">
              <a:latin typeface="Arial" panose="020B0604020202020204" pitchFamily="34" charset="0"/>
              <a:cs typeface="Arial" panose="020B0604020202020204" pitchFamily="34" charset="0"/>
            </a:endParaRPr>
          </a:p>
        </p:txBody>
      </p:sp>
      <p:sp>
        <p:nvSpPr>
          <p:cNvPr id="120" name="Google Shape;120;g23c30639c77_0_3"/>
          <p:cNvSpPr/>
          <p:nvPr/>
        </p:nvSpPr>
        <p:spPr>
          <a:xfrm>
            <a:off x="85999" y="1880600"/>
            <a:ext cx="5910763" cy="4032000"/>
          </a:xfrm>
          <a:prstGeom prst="rect">
            <a:avLst/>
          </a:prstGeom>
          <a:noFill/>
          <a:ln>
            <a:noFill/>
          </a:ln>
        </p:spPr>
        <p:txBody>
          <a:bodyPr spcFirstLastPara="1" wrap="square" lIns="91425" tIns="45700" rIns="91425" bIns="45700" anchor="t" anchorCtr="0">
            <a:noAutofit/>
          </a:bodyPr>
          <a:lstStyle/>
          <a:p>
            <a:pPr marL="342900" marR="0" lvl="0" indent="-336550" algn="l" rtl="0">
              <a:spcBef>
                <a:spcPts val="0"/>
              </a:spcBef>
              <a:spcAft>
                <a:spcPts val="0"/>
              </a:spcAft>
              <a:buClr>
                <a:schemeClr val="dk1"/>
              </a:buClr>
              <a:buSzPts val="2300"/>
              <a:buFont typeface="Arial"/>
              <a:buChar char="•"/>
            </a:pPr>
            <a:r>
              <a:rPr lang="en-GB" sz="2400" dirty="0">
                <a:solidFill>
                  <a:schemeClr val="dk1"/>
                </a:solidFill>
                <a:latin typeface="Arial" panose="020B0604020202020204" pitchFamily="34" charset="0"/>
                <a:cs typeface="Arial" panose="020B0604020202020204" pitchFamily="34" charset="0"/>
              </a:rPr>
              <a:t>A jetpack, or rocket pack, works by thrusting the user into the air</a:t>
            </a:r>
          </a:p>
          <a:p>
            <a:pPr marL="342900" marR="0" lvl="0" indent="-336550" algn="l" rtl="0">
              <a:spcBef>
                <a:spcPts val="0"/>
              </a:spcBef>
              <a:spcAft>
                <a:spcPts val="0"/>
              </a:spcAft>
              <a:buClr>
                <a:schemeClr val="dk1"/>
              </a:buClr>
              <a:buSzPts val="2300"/>
              <a:buFont typeface="Arial"/>
              <a:buChar char="•"/>
            </a:pPr>
            <a:endParaRPr sz="2400" dirty="0">
              <a:latin typeface="Arial" panose="020B0604020202020204" pitchFamily="34" charset="0"/>
              <a:cs typeface="Arial" panose="020B0604020202020204" pitchFamily="34" charset="0"/>
            </a:endParaRPr>
          </a:p>
          <a:p>
            <a:pPr marL="342900" marR="0" lvl="0" indent="-336550" algn="l" rtl="0">
              <a:spcBef>
                <a:spcPts val="0"/>
              </a:spcBef>
              <a:spcAft>
                <a:spcPts val="0"/>
              </a:spcAft>
              <a:buClr>
                <a:schemeClr val="dk1"/>
              </a:buClr>
              <a:buSzPts val="2300"/>
              <a:buFont typeface="Arial"/>
              <a:buChar char="•"/>
            </a:pPr>
            <a:r>
              <a:rPr lang="en-GB" sz="2400" dirty="0">
                <a:solidFill>
                  <a:schemeClr val="dk1"/>
                </a:solidFill>
                <a:latin typeface="Arial" panose="020B0604020202020204" pitchFamily="34" charset="0"/>
                <a:cs typeface="Arial" panose="020B0604020202020204" pitchFamily="34" charset="0"/>
              </a:rPr>
              <a:t>Thrust is to push or drive with force</a:t>
            </a:r>
            <a:endParaRPr sz="2400" dirty="0">
              <a:solidFill>
                <a:schemeClr val="dk1"/>
              </a:solidFill>
              <a:latin typeface="Arial" panose="020B0604020202020204" pitchFamily="34" charset="0"/>
              <a:cs typeface="Arial" panose="020B0604020202020204" pitchFamily="34" charset="0"/>
            </a:endParaRPr>
          </a:p>
          <a:p>
            <a:pPr marL="457200" marR="0" lvl="0" indent="0" algn="l" rtl="0">
              <a:spcBef>
                <a:spcPts val="0"/>
              </a:spcBef>
              <a:spcAft>
                <a:spcPts val="0"/>
              </a:spcAft>
              <a:buNone/>
            </a:pPr>
            <a:endParaRPr sz="2400" dirty="0">
              <a:solidFill>
                <a:schemeClr val="dk1"/>
              </a:solidFill>
              <a:latin typeface="Arial" panose="020B0604020202020204" pitchFamily="34" charset="0"/>
              <a:cs typeface="Arial" panose="020B0604020202020204" pitchFamily="34" charset="0"/>
            </a:endParaRPr>
          </a:p>
          <a:p>
            <a:pPr marL="342900" marR="0" lvl="0" indent="-336550" algn="l" rtl="0">
              <a:spcBef>
                <a:spcPts val="0"/>
              </a:spcBef>
              <a:spcAft>
                <a:spcPts val="0"/>
              </a:spcAft>
              <a:buClr>
                <a:schemeClr val="dk1"/>
              </a:buClr>
              <a:buSzPts val="2300"/>
              <a:buFont typeface="Arial"/>
              <a:buChar char="•"/>
            </a:pPr>
            <a:r>
              <a:rPr lang="en-GB" sz="2400" dirty="0">
                <a:solidFill>
                  <a:schemeClr val="dk1"/>
                </a:solidFill>
                <a:latin typeface="Arial" panose="020B0604020202020204" pitchFamily="34" charset="0"/>
                <a:cs typeface="Arial" panose="020B0604020202020204" pitchFamily="34" charset="0"/>
              </a:rPr>
              <a:t>An example is a rocket ship - the engines push downwards in one direction causing the rocket to take off in the opposite direction - so upwards </a:t>
            </a:r>
            <a:endParaRPr sz="2400" dirty="0">
              <a:solidFill>
                <a:schemeClr val="dk1"/>
              </a:solidFill>
              <a:latin typeface="Arial" panose="020B0604020202020204" pitchFamily="34" charset="0"/>
              <a:cs typeface="Arial" panose="020B0604020202020204" pitchFamily="34" charset="0"/>
            </a:endParaRPr>
          </a:p>
          <a:p>
            <a:pPr marL="457200" marR="0" lvl="0" indent="0" algn="l" rtl="0">
              <a:spcBef>
                <a:spcPts val="0"/>
              </a:spcBef>
              <a:spcAft>
                <a:spcPts val="0"/>
              </a:spcAft>
              <a:buNone/>
            </a:pPr>
            <a:endParaRPr sz="2400" dirty="0">
              <a:solidFill>
                <a:schemeClr val="dk1"/>
              </a:solidFill>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Font typeface="Arial"/>
              <a:buChar char="•"/>
            </a:pPr>
            <a:r>
              <a:rPr lang="en-GB" sz="2400" dirty="0">
                <a:solidFill>
                  <a:schemeClr val="dk1"/>
                </a:solidFill>
                <a:latin typeface="Arial" panose="020B0604020202020204" pitchFamily="34" charset="0"/>
                <a:cs typeface="Arial" panose="020B0604020202020204" pitchFamily="34" charset="0"/>
              </a:rPr>
              <a:t>Thrust can be created with gas or liquid </a:t>
            </a:r>
            <a:endParaRPr sz="24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2400" dirty="0">
              <a:latin typeface="Arial" panose="020B0604020202020204" pitchFamily="34" charset="0"/>
              <a:cs typeface="Arial" panose="020B0604020202020204" pitchFamily="34" charset="0"/>
            </a:endParaRPr>
          </a:p>
          <a:p>
            <a:pPr marL="342900" marR="0" lvl="0" indent="-88900" algn="l" rtl="0">
              <a:spcBef>
                <a:spcPts val="0"/>
              </a:spcBef>
              <a:spcAft>
                <a:spcPts val="0"/>
              </a:spcAft>
              <a:buClr>
                <a:schemeClr val="dk1"/>
              </a:buClr>
              <a:buSzPts val="4000"/>
              <a:buFont typeface="Arial"/>
              <a:buNone/>
            </a:pPr>
            <a:endParaRPr sz="24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121" name="Google Shape;121;g23c30639c77_0_3"/>
          <p:cNvPicPr preferRelativeResize="0"/>
          <p:nvPr/>
        </p:nvPicPr>
        <p:blipFill>
          <a:blip r:embed="rId3">
            <a:alphaModFix/>
          </a:blip>
          <a:stretch>
            <a:fillRect/>
          </a:stretch>
        </p:blipFill>
        <p:spPr>
          <a:xfrm>
            <a:off x="6165075" y="1819125"/>
            <a:ext cx="2742841" cy="409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3cb692e460_0_30"/>
          <p:cNvSpPr txBox="1"/>
          <p:nvPr/>
        </p:nvSpPr>
        <p:spPr>
          <a:xfrm>
            <a:off x="208101" y="1113350"/>
            <a:ext cx="88269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chemeClr val="dk1"/>
                </a:solidFill>
                <a:latin typeface="Arial" panose="020B0604020202020204" pitchFamily="34" charset="0"/>
                <a:cs typeface="Arial" panose="020B0604020202020204" pitchFamily="34" charset="0"/>
              </a:rPr>
              <a:t>Have they been used in space before?</a:t>
            </a:r>
            <a:endParaRPr sz="3600" dirty="0">
              <a:latin typeface="Arial" panose="020B0604020202020204" pitchFamily="34" charset="0"/>
              <a:cs typeface="Arial" panose="020B0604020202020204" pitchFamily="34" charset="0"/>
            </a:endParaRPr>
          </a:p>
        </p:txBody>
      </p:sp>
      <p:sp>
        <p:nvSpPr>
          <p:cNvPr id="127" name="Google Shape;127;g23cb692e460_0_30"/>
          <p:cNvSpPr/>
          <p:nvPr/>
        </p:nvSpPr>
        <p:spPr>
          <a:xfrm>
            <a:off x="127150" y="1779050"/>
            <a:ext cx="5873100" cy="4032000"/>
          </a:xfrm>
          <a:prstGeom prst="rect">
            <a:avLst/>
          </a:prstGeom>
          <a:noFill/>
          <a:ln>
            <a:noFill/>
          </a:ln>
        </p:spPr>
        <p:txBody>
          <a:bodyPr spcFirstLastPara="1" wrap="square" lIns="91425" tIns="45700" rIns="91425" bIns="45700" anchor="t" anchorCtr="0">
            <a:noAutofit/>
          </a:bodyPr>
          <a:lstStyle/>
          <a:p>
            <a:pPr marL="425450" marR="0" lvl="0" indent="-342900" algn="l" rtl="0">
              <a:spcBef>
                <a:spcPts val="0"/>
              </a:spcBef>
              <a:spcAft>
                <a:spcPts val="0"/>
              </a:spcAft>
              <a:buClr>
                <a:schemeClr val="dk1"/>
              </a:buClr>
              <a:buSzPts val="2300"/>
              <a:buFont typeface="Arial" panose="020B0604020202020204" pitchFamily="34" charset="0"/>
              <a:buChar char="•"/>
            </a:pPr>
            <a:r>
              <a:rPr lang="en-GB" sz="2400" dirty="0">
                <a:solidFill>
                  <a:schemeClr val="dk1"/>
                </a:solidFill>
                <a:latin typeface="Arial" panose="020B0604020202020204" pitchFamily="34" charset="0"/>
                <a:cs typeface="Arial" panose="020B0604020202020204" pitchFamily="34" charset="0"/>
              </a:rPr>
              <a:t>Jetpacks have been used in space successfully when astronauts have had to carry out work outside of a space shuttle or space station</a:t>
            </a:r>
          </a:p>
          <a:p>
            <a:pPr marL="425450" marR="0" lvl="0" indent="-342900" algn="l" rtl="0">
              <a:spcBef>
                <a:spcPts val="0"/>
              </a:spcBef>
              <a:spcAft>
                <a:spcPts val="0"/>
              </a:spcAft>
              <a:buClr>
                <a:schemeClr val="dk1"/>
              </a:buClr>
              <a:buSzPts val="2300"/>
              <a:buFont typeface="Arial" panose="020B0604020202020204" pitchFamily="34" charset="0"/>
              <a:buChar char="•"/>
            </a:pPr>
            <a:endParaRPr lang="en-GB" sz="2400" dirty="0">
              <a:solidFill>
                <a:schemeClr val="dk1"/>
              </a:solidFill>
              <a:latin typeface="Arial" panose="020B0604020202020204" pitchFamily="34" charset="0"/>
              <a:cs typeface="Arial" panose="020B0604020202020204" pitchFamily="34" charset="0"/>
            </a:endParaRPr>
          </a:p>
          <a:p>
            <a:pPr marL="425450" marR="0" lvl="0" indent="-342900" algn="l" rtl="0">
              <a:spcBef>
                <a:spcPts val="0"/>
              </a:spcBef>
              <a:spcAft>
                <a:spcPts val="0"/>
              </a:spcAft>
              <a:buClr>
                <a:schemeClr val="dk1"/>
              </a:buClr>
              <a:buSzPts val="2300"/>
              <a:buFont typeface="Arial" panose="020B0604020202020204" pitchFamily="34" charset="0"/>
              <a:buChar char="•"/>
            </a:pPr>
            <a:r>
              <a:rPr lang="en-GB" sz="2400" dirty="0">
                <a:solidFill>
                  <a:schemeClr val="dk1"/>
                </a:solidFill>
                <a:latin typeface="Arial" panose="020B0604020202020204" pitchFamily="34" charset="0"/>
                <a:cs typeface="Arial" panose="020B0604020202020204" pitchFamily="34" charset="0"/>
              </a:rPr>
              <a:t>They work well due to lack of gravity and weightlessness in space</a:t>
            </a:r>
          </a:p>
          <a:p>
            <a:pPr marL="425450" marR="0" lvl="0" indent="-342900" algn="l" rtl="0">
              <a:spcBef>
                <a:spcPts val="0"/>
              </a:spcBef>
              <a:spcAft>
                <a:spcPts val="0"/>
              </a:spcAft>
              <a:buClr>
                <a:schemeClr val="dk1"/>
              </a:buClr>
              <a:buSzPts val="2300"/>
              <a:buFont typeface="Arial" panose="020B0604020202020204" pitchFamily="34" charset="0"/>
              <a:buChar char="•"/>
            </a:pPr>
            <a:endParaRPr lang="en-GB" sz="2400" dirty="0">
              <a:solidFill>
                <a:schemeClr val="dk1"/>
              </a:solidFill>
              <a:latin typeface="Arial" panose="020B0604020202020204" pitchFamily="34" charset="0"/>
              <a:cs typeface="Arial" panose="020B0604020202020204" pitchFamily="34" charset="0"/>
            </a:endParaRPr>
          </a:p>
          <a:p>
            <a:pPr marL="425450" marR="0" lvl="0" indent="-342900" algn="l" rtl="0">
              <a:spcBef>
                <a:spcPts val="0"/>
              </a:spcBef>
              <a:spcAft>
                <a:spcPts val="0"/>
              </a:spcAft>
              <a:buClr>
                <a:schemeClr val="dk1"/>
              </a:buClr>
              <a:buSzPts val="2300"/>
              <a:buFont typeface="Arial" panose="020B0604020202020204" pitchFamily="34" charset="0"/>
              <a:buChar char="•"/>
            </a:pPr>
            <a:r>
              <a:rPr lang="en-GB" sz="2400" dirty="0">
                <a:solidFill>
                  <a:schemeClr val="dk1"/>
                </a:solidFill>
                <a:latin typeface="Arial" panose="020B0604020202020204" pitchFamily="34" charset="0"/>
                <a:cs typeface="Arial" panose="020B0604020202020204" pitchFamily="34" charset="0"/>
              </a:rPr>
              <a:t>A jet suit is often used - this is where a suit includes the jetpack and jets in the arms to help the user move about</a:t>
            </a:r>
            <a:endParaRPr sz="2400" dirty="0">
              <a:solidFill>
                <a:schemeClr val="dk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GB" sz="4000"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p:txBody>
      </p:sp>
      <p:pic>
        <p:nvPicPr>
          <p:cNvPr id="2" name="Picture 2" descr="Free Spacewalks Eva vector and picture">
            <a:extLst>
              <a:ext uri="{FF2B5EF4-FFF2-40B4-BE49-F238E27FC236}">
                <a16:creationId xmlns:a16="http://schemas.microsoft.com/office/drawing/2014/main" id="{561A0B8C-F745-47FA-88CF-D433DFAC8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250" y="1952707"/>
            <a:ext cx="2581462" cy="2952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6" y="1866365"/>
            <a:ext cx="8474191"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Design a jetpack that can be worn by the referee and footballers so they can play football on the moon</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It must be: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Lightweight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Compact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Wearable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Safe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Designed to allow movement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2050" name="Picture 2" descr="Free Jetpack Rockets vector and picture">
            <a:extLst>
              <a:ext uri="{FF2B5EF4-FFF2-40B4-BE49-F238E27FC236}">
                <a16:creationId xmlns:a16="http://schemas.microsoft.com/office/drawing/2014/main" id="{D52D6761-6957-3C44-D078-8330D26DD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528" y="2934800"/>
            <a:ext cx="3338379" cy="2493352"/>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100;p3">
            <a:extLst>
              <a:ext uri="{FF2B5EF4-FFF2-40B4-BE49-F238E27FC236}">
                <a16:creationId xmlns:a16="http://schemas.microsoft.com/office/drawing/2014/main" id="{78DE08B5-EC8D-A8D6-D07D-8FCE3C5E79E3}"/>
              </a:ext>
            </a:extLst>
          </p:cNvPr>
          <p:cNvPicPr preferRelativeResize="0"/>
          <p:nvPr/>
        </p:nvPicPr>
        <p:blipFill>
          <a:blip r:embed="rId4">
            <a:alphaModFix/>
          </a:blip>
          <a:stretch>
            <a:fillRect/>
          </a:stretch>
        </p:blipFill>
        <p:spPr>
          <a:xfrm>
            <a:off x="3305908" y="3141785"/>
            <a:ext cx="1570892" cy="1535723"/>
          </a:xfrm>
          <a:prstGeom prst="rect">
            <a:avLst/>
          </a:prstGeom>
          <a:noFill/>
          <a:ln>
            <a:noFill/>
          </a:ln>
        </p:spPr>
      </p:pic>
    </p:spTree>
    <p:extLst>
      <p:ext uri="{BB962C8B-B14F-4D97-AF65-F5344CB8AC3E}">
        <p14:creationId xmlns:p14="http://schemas.microsoft.com/office/powerpoint/2010/main" val="400753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p:nvPr/>
        </p:nvSpPr>
        <p:spPr>
          <a:xfrm>
            <a:off x="289200" y="1162400"/>
            <a:ext cx="6066118" cy="723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GB" sz="3600" b="1" dirty="0">
                <a:solidFill>
                  <a:schemeClr val="dk1"/>
                </a:solidFill>
                <a:latin typeface="Arial" panose="020B0604020202020204" pitchFamily="34" charset="0"/>
                <a:cs typeface="Arial" panose="020B0604020202020204" pitchFamily="34" charset="0"/>
              </a:rPr>
              <a:t>Designing the jetpack </a:t>
            </a:r>
            <a:endParaRPr dirty="0">
              <a:latin typeface="Arial" panose="020B0604020202020204" pitchFamily="34" charset="0"/>
              <a:cs typeface="Arial" panose="020B0604020202020204" pitchFamily="34" charset="0"/>
            </a:endParaRPr>
          </a:p>
        </p:txBody>
      </p:sp>
      <p:sp>
        <p:nvSpPr>
          <p:cNvPr id="184" name="Google Shape;184;p4"/>
          <p:cNvSpPr txBox="1"/>
          <p:nvPr/>
        </p:nvSpPr>
        <p:spPr>
          <a:xfrm>
            <a:off x="291708" y="2005172"/>
            <a:ext cx="5560615" cy="304694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2400" dirty="0">
                <a:solidFill>
                  <a:schemeClr val="dk1"/>
                </a:solidFill>
                <a:latin typeface="Arial" panose="020B0604020202020204" pitchFamily="34" charset="0"/>
                <a:cs typeface="Arial" panose="020B0604020202020204" pitchFamily="34" charset="0"/>
              </a:rPr>
              <a:t>Sketch your ideas on paper for a jetpack that meets the requirements of the brief</a:t>
            </a:r>
            <a:endParaRPr sz="2400" dirty="0">
              <a:solidFill>
                <a:schemeClr val="dk1"/>
              </a:solidFill>
              <a:latin typeface="Arial" panose="020B0604020202020204" pitchFamily="34" charset="0"/>
              <a:cs typeface="Arial" panose="020B0604020202020204" pitchFamily="34" charset="0"/>
            </a:endParaRPr>
          </a:p>
          <a:p>
            <a:pPr marL="457200" marR="0" lvl="0" indent="0" algn="l" rtl="0">
              <a:spcBef>
                <a:spcPts val="0"/>
              </a:spcBef>
              <a:spcAft>
                <a:spcPts val="0"/>
              </a:spcAft>
              <a:buNone/>
            </a:pPr>
            <a:endParaRPr sz="2400" dirty="0">
              <a:solidFill>
                <a:schemeClr val="dk1"/>
              </a:solidFill>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Char char="•"/>
            </a:pPr>
            <a:r>
              <a:rPr lang="en-GB" sz="2400" dirty="0">
                <a:solidFill>
                  <a:schemeClr val="dk1"/>
                </a:solidFill>
                <a:latin typeface="Arial" panose="020B0604020202020204" pitchFamily="34" charset="0"/>
                <a:cs typeface="Arial" panose="020B0604020202020204" pitchFamily="34" charset="0"/>
              </a:rPr>
              <a:t>Use the templates to help you</a:t>
            </a:r>
          </a:p>
          <a:p>
            <a:pPr marR="0" lvl="0" algn="l" rtl="0">
              <a:spcBef>
                <a:spcPts val="0"/>
              </a:spcBef>
              <a:spcAft>
                <a:spcPts val="0"/>
              </a:spcAft>
              <a:buClr>
                <a:schemeClr val="dk1"/>
              </a:buClr>
              <a:buSzPts val="2400"/>
            </a:pPr>
            <a:endParaRPr sz="2400" dirty="0">
              <a:solidFill>
                <a:schemeClr val="dk1"/>
              </a:solidFill>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Char char="•"/>
            </a:pPr>
            <a:r>
              <a:rPr lang="en-GB" sz="2400" dirty="0">
                <a:solidFill>
                  <a:schemeClr val="dk1"/>
                </a:solidFill>
                <a:latin typeface="Arial" panose="020B0604020202020204" pitchFamily="34" charset="0"/>
                <a:cs typeface="Arial" panose="020B0604020202020204" pitchFamily="34" charset="0"/>
              </a:rPr>
              <a:t>Add your favourite team colours, player or logo</a:t>
            </a:r>
            <a:endParaRPr sz="2400" dirty="0">
              <a:solidFill>
                <a:schemeClr val="dk1"/>
              </a:solidFill>
            </a:endParaRPr>
          </a:p>
        </p:txBody>
      </p:sp>
      <p:pic>
        <p:nvPicPr>
          <p:cNvPr id="185" name="Google Shape;185;p4"/>
          <p:cNvPicPr preferRelativeResize="0"/>
          <p:nvPr/>
        </p:nvPicPr>
        <p:blipFill>
          <a:blip r:embed="rId3">
            <a:alphaModFix/>
          </a:blip>
          <a:stretch>
            <a:fillRect/>
          </a:stretch>
        </p:blipFill>
        <p:spPr>
          <a:xfrm>
            <a:off x="6071985" y="2321169"/>
            <a:ext cx="2649984" cy="241495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764</Words>
  <Application>Microsoft Office PowerPoint</Application>
  <PresentationFormat>On-screen Show (4:3)</PresentationFormat>
  <Paragraphs>84</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Segoe UI Emoji</vt:lpstr>
      <vt:lpstr>Symbol</vt:lpstr>
      <vt:lpstr>Times New Roman</vt:lpstr>
      <vt:lpstr>Office Theme</vt:lpstr>
      <vt:lpstr>PowerPoint Presentation</vt:lpstr>
      <vt:lpstr>PowerPoint Presentation</vt:lpstr>
      <vt:lpstr>Football on the moon</vt:lpstr>
      <vt:lpstr>PowerPoint Presentation</vt:lpstr>
      <vt:lpstr>PowerPoint Presentation</vt:lpstr>
      <vt:lpstr>PowerPoint Presentation</vt:lpstr>
      <vt:lpstr>PowerPoint Presentation</vt:lpstr>
      <vt:lpstr>Design brief</vt:lpstr>
      <vt:lpstr>PowerPoint Presentation</vt:lpstr>
      <vt:lpstr>Example sketch</vt:lpstr>
      <vt:lpstr>Example sketch</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jetpack presentation</dc:title>
  <dc:creator>Attainment in Education</dc:creator>
  <cp:lastModifiedBy>Holly Margerison-Smith</cp:lastModifiedBy>
  <cp:revision>206</cp:revision>
  <dcterms:created xsi:type="dcterms:W3CDTF">2017-06-28T15:11:57Z</dcterms:created>
  <dcterms:modified xsi:type="dcterms:W3CDTF">2023-06-05T08:48:09Z</dcterms:modified>
</cp:coreProperties>
</file>