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9" r:id="rId2"/>
    <p:sldId id="260" r:id="rId3"/>
    <p:sldId id="269" r:id="rId4"/>
    <p:sldId id="262" r:id="rId5"/>
    <p:sldId id="280" r:id="rId6"/>
    <p:sldId id="270" r:id="rId7"/>
    <p:sldId id="273" r:id="rId8"/>
    <p:sldId id="274" r:id="rId9"/>
    <p:sldId id="275" r:id="rId10"/>
    <p:sldId id="276" r:id="rId11"/>
    <p:sldId id="281"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p:restoredTop sz="87349" autoAdjust="0"/>
  </p:normalViewPr>
  <p:slideViewPr>
    <p:cSldViewPr snapToGrid="0" snapToObjects="1">
      <p:cViewPr varScale="1">
        <p:scale>
          <a:sx n="142" d="100"/>
          <a:sy n="142" d="100"/>
        </p:scale>
        <p:origin x="487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Margerison-Smith" userId="6fca5afb-d5e3-46f0-bea7-7aa28b6d818e" providerId="ADAL" clId="{87B6A004-45DA-4B2F-967D-FD3707610653}"/>
    <pc:docChg chg="modSld">
      <pc:chgData name="Holly Margerison-Smith" userId="6fca5afb-d5e3-46f0-bea7-7aa28b6d818e" providerId="ADAL" clId="{87B6A004-45DA-4B2F-967D-FD3707610653}" dt="2023-06-05T08:38:43.796" v="10" actId="6549"/>
      <pc:docMkLst>
        <pc:docMk/>
      </pc:docMkLst>
      <pc:sldChg chg="modSp mod">
        <pc:chgData name="Holly Margerison-Smith" userId="6fca5afb-d5e3-46f0-bea7-7aa28b6d818e" providerId="ADAL" clId="{87B6A004-45DA-4B2F-967D-FD3707610653}" dt="2023-06-05T08:38:43.796" v="10" actId="6549"/>
        <pc:sldMkLst>
          <pc:docMk/>
          <pc:sldMk cId="2614606177" sldId="259"/>
        </pc:sldMkLst>
        <pc:spChg chg="mod">
          <ac:chgData name="Holly Margerison-Smith" userId="6fca5afb-d5e3-46f0-bea7-7aa28b6d818e" providerId="ADAL" clId="{87B6A004-45DA-4B2F-967D-FD3707610653}" dt="2023-06-05T08:38:43.796" v="10" actId="6549"/>
          <ac:spMkLst>
            <pc:docMk/>
            <pc:sldMk cId="2614606177" sldId="259"/>
            <ac:spMk id="4" creationId="{B86CFF00-33B4-47B2-8D15-4DDCD5F585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06/06/2023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a:t>
            </a:fld>
            <a:endParaRPr lang="en-GB"/>
          </a:p>
        </p:txBody>
      </p:sp>
    </p:spTree>
    <p:extLst>
      <p:ext uri="{BB962C8B-B14F-4D97-AF65-F5344CB8AC3E}">
        <p14:creationId xmlns:p14="http://schemas.microsoft.com/office/powerpoint/2010/main" val="414159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brief with learners. How will they meet the requirements?</a:t>
            </a:r>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06930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114531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examples of existing football stadia. What are there good and bad points? How could they be adapted for football on the moon?</a:t>
            </a:r>
          </a:p>
          <a:p>
            <a:r>
              <a:rPr lang="en-GB" dirty="0"/>
              <a:t>Learners could research other examples using the internet if available.</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84208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factors that could affect the design of the football stadium and the environment it is to be used in.</a:t>
            </a:r>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307500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additional considerations with playing football ‘indoor’ and how this would affect the design of different aspects of the stadium.</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328445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additional considerations with playing football ‘indoor’ and how this would affect the design of different aspects of the stadium.</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157120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additional considerations with playing football ‘indoor’ and how this would affect the design of different aspects of the stadium.</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304362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additional considerations with playing football ‘indoor’ and how this would affect the design of different aspects of the stadium.</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404423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6/6/2023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278764" y="5503761"/>
            <a:ext cx="8586472" cy="415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Designing a football arena for the Moon </a:t>
            </a:r>
          </a:p>
          <a:p>
            <a:pPr marL="0" indent="0" algn="ctr">
              <a:buNone/>
            </a:pP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784830"/>
          </a:xfrm>
          <a:prstGeom prst="rect">
            <a:avLst/>
          </a:prstGeom>
          <a:noFill/>
        </p:spPr>
        <p:txBody>
          <a:bodyPr wrap="square">
            <a:spAutoFit/>
          </a:bodyPr>
          <a:lstStyle/>
          <a:p>
            <a:pPr algn="ctr"/>
            <a:r>
              <a:rPr lang="en-GB" sz="4500" b="1" i="0" dirty="0">
                <a:solidFill>
                  <a:srgbClr val="201F1E"/>
                </a:solidFill>
                <a:effectLst/>
                <a:latin typeface="Arial" panose="020B0604020202020204" pitchFamily="34" charset="0"/>
                <a:cs typeface="Arial" panose="020B0604020202020204" pitchFamily="34" charset="0"/>
              </a:rPr>
              <a:t>Sketch your own football pitch</a:t>
            </a:r>
          </a:p>
        </p:txBody>
      </p:sp>
      <p:pic>
        <p:nvPicPr>
          <p:cNvPr id="2" name="Picture 2" descr="Free Soccer Stadium vector and picture">
            <a:extLst>
              <a:ext uri="{FF2B5EF4-FFF2-40B4-BE49-F238E27FC236}">
                <a16:creationId xmlns:a16="http://schemas.microsoft.com/office/drawing/2014/main" id="{6D250798-955A-A591-9A65-E4B606C76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541" y="2059459"/>
            <a:ext cx="4526844" cy="320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01C96-5CD8-441F-ACC9-7391F0CB095A}"/>
              </a:ext>
            </a:extLst>
          </p:cNvPr>
          <p:cNvSpPr>
            <a:spLocks noGrp="1"/>
          </p:cNvSpPr>
          <p:nvPr>
            <p:ph idx="1"/>
          </p:nvPr>
        </p:nvSpPr>
        <p:spPr>
          <a:xfrm>
            <a:off x="423367" y="2098017"/>
            <a:ext cx="5010150" cy="3540784"/>
          </a:xfrm>
        </p:spPr>
        <p:txBody>
          <a:bodyPr>
            <a:normAutofit/>
          </a:bodyPr>
          <a:lstStyle/>
          <a:p>
            <a:pPr marL="0" indent="0">
              <a:buNone/>
            </a:pPr>
            <a:r>
              <a:rPr lang="en-GB" sz="2400" dirty="0">
                <a:latin typeface="Arial" panose="020B0604020202020204" pitchFamily="34" charset="0"/>
                <a:cs typeface="Arial" panose="020B0604020202020204" pitchFamily="34" charset="0"/>
              </a:rPr>
              <a:t>Lines on pitch:</a:t>
            </a:r>
          </a:p>
          <a:p>
            <a:r>
              <a:rPr lang="en-GB" sz="2400" dirty="0">
                <a:latin typeface="Arial" panose="020B0604020202020204" pitchFamily="34" charset="0"/>
                <a:cs typeface="Arial" panose="020B0604020202020204" pitchFamily="34" charset="0"/>
              </a:rPr>
              <a:t>If the pitch is smaller, does the layout of the lines need to change?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 is there a centre circle/”D” in front of the goals?</a:t>
            </a:r>
          </a:p>
        </p:txBody>
      </p:sp>
      <p:pic>
        <p:nvPicPr>
          <p:cNvPr id="4" name="Picture 3">
            <a:extLst>
              <a:ext uri="{FF2B5EF4-FFF2-40B4-BE49-F238E27FC236}">
                <a16:creationId xmlns:a16="http://schemas.microsoft.com/office/drawing/2014/main" id="{DCD4FFC4-4088-482A-9999-E9B9B0D58F82}"/>
              </a:ext>
            </a:extLst>
          </p:cNvPr>
          <p:cNvPicPr>
            <a:picLocks noChangeAspect="1"/>
          </p:cNvPicPr>
          <p:nvPr/>
        </p:nvPicPr>
        <p:blipFill rotWithShape="1">
          <a:blip r:embed="rId3"/>
          <a:srcRect r="35241"/>
          <a:stretch/>
        </p:blipFill>
        <p:spPr>
          <a:xfrm rot="5400000">
            <a:off x="6089621" y="2149971"/>
            <a:ext cx="2611891" cy="2558058"/>
          </a:xfrm>
          <a:prstGeom prst="rect">
            <a:avLst/>
          </a:prstGeom>
        </p:spPr>
      </p:pic>
      <p:sp>
        <p:nvSpPr>
          <p:cNvPr id="5" name="TextBox 4">
            <a:extLst>
              <a:ext uri="{FF2B5EF4-FFF2-40B4-BE49-F238E27FC236}">
                <a16:creationId xmlns:a16="http://schemas.microsoft.com/office/drawing/2014/main" id="{46B92083-AC02-48B1-9EAD-9A236DBAD284}"/>
              </a:ext>
            </a:extLst>
          </p:cNvPr>
          <p:cNvSpPr txBox="1"/>
          <p:nvPr/>
        </p:nvSpPr>
        <p:spPr>
          <a:xfrm>
            <a:off x="6537960" y="1497822"/>
            <a:ext cx="1645920"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“D”</a:t>
            </a:r>
          </a:p>
        </p:txBody>
      </p:sp>
      <p:cxnSp>
        <p:nvCxnSpPr>
          <p:cNvPr id="7" name="Straight Arrow Connector 6">
            <a:extLst>
              <a:ext uri="{FF2B5EF4-FFF2-40B4-BE49-F238E27FC236}">
                <a16:creationId xmlns:a16="http://schemas.microsoft.com/office/drawing/2014/main" id="{989D93CF-D4D5-4183-8C28-6E0BB66EEE09}"/>
              </a:ext>
            </a:extLst>
          </p:cNvPr>
          <p:cNvCxnSpPr/>
          <p:nvPr/>
        </p:nvCxnSpPr>
        <p:spPr>
          <a:xfrm>
            <a:off x="6827520" y="1867154"/>
            <a:ext cx="563880" cy="956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37F92B-FEA1-4C39-9837-C121EA771CFA}"/>
              </a:ext>
            </a:extLst>
          </p:cNvPr>
          <p:cNvSpPr txBox="1"/>
          <p:nvPr/>
        </p:nvSpPr>
        <p:spPr>
          <a:xfrm>
            <a:off x="6284823" y="5175512"/>
            <a:ext cx="215219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Centre Circle</a:t>
            </a:r>
          </a:p>
        </p:txBody>
      </p:sp>
      <p:cxnSp>
        <p:nvCxnSpPr>
          <p:cNvPr id="9" name="Straight Arrow Connector 8">
            <a:extLst>
              <a:ext uri="{FF2B5EF4-FFF2-40B4-BE49-F238E27FC236}">
                <a16:creationId xmlns:a16="http://schemas.microsoft.com/office/drawing/2014/main" id="{2B15EE79-0709-4E9B-93F8-12BBE0538688}"/>
              </a:ext>
            </a:extLst>
          </p:cNvPr>
          <p:cNvCxnSpPr>
            <a:cxnSpLocks/>
          </p:cNvCxnSpPr>
          <p:nvPr/>
        </p:nvCxnSpPr>
        <p:spPr>
          <a:xfrm flipV="1">
            <a:off x="7109460" y="4220182"/>
            <a:ext cx="281940" cy="95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758F26A-D8C9-550A-DA54-F6CB044B7822}"/>
              </a:ext>
            </a:extLst>
          </p:cNvPr>
          <p:cNvSpPr>
            <a:spLocks noGrp="1"/>
          </p:cNvSpPr>
          <p:nvPr>
            <p:ph type="title"/>
          </p:nvPr>
        </p:nvSpPr>
        <p:spPr>
          <a:xfrm>
            <a:off x="312561" y="1219199"/>
            <a:ext cx="5231763" cy="722489"/>
          </a:xfrm>
        </p:spPr>
        <p:txBody>
          <a:bodyPr>
            <a:normAutofit/>
          </a:bodyPr>
          <a:lstStyle/>
          <a:p>
            <a:r>
              <a:rPr lang="en-GB" sz="3600" b="1" dirty="0">
                <a:latin typeface="Arial" panose="020B0604020202020204" pitchFamily="34" charset="0"/>
                <a:cs typeface="Arial" panose="020B0604020202020204" pitchFamily="34" charset="0"/>
              </a:rPr>
              <a:t>Other considerations</a:t>
            </a:r>
          </a:p>
        </p:txBody>
      </p:sp>
    </p:spTree>
    <p:extLst>
      <p:ext uri="{BB962C8B-B14F-4D97-AF65-F5344CB8AC3E}">
        <p14:creationId xmlns:p14="http://schemas.microsoft.com/office/powerpoint/2010/main" val="144618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77D853-BF1C-43D7-BB58-63A75A5C75D9}"/>
              </a:ext>
            </a:extLst>
          </p:cNvPr>
          <p:cNvSpPr txBox="1"/>
          <p:nvPr/>
        </p:nvSpPr>
        <p:spPr>
          <a:xfrm>
            <a:off x="274320" y="1197751"/>
            <a:ext cx="4693920"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Your task</a:t>
            </a:r>
          </a:p>
        </p:txBody>
      </p:sp>
      <p:sp>
        <p:nvSpPr>
          <p:cNvPr id="2" name="TextBox 1">
            <a:extLst>
              <a:ext uri="{FF2B5EF4-FFF2-40B4-BE49-F238E27FC236}">
                <a16:creationId xmlns:a16="http://schemas.microsoft.com/office/drawing/2014/main" id="{0F638C7A-804F-DF8D-FABE-43AD925E667F}"/>
              </a:ext>
            </a:extLst>
          </p:cNvPr>
          <p:cNvSpPr txBox="1"/>
          <p:nvPr/>
        </p:nvSpPr>
        <p:spPr>
          <a:xfrm>
            <a:off x="364631" y="2076035"/>
            <a:ext cx="7842391" cy="167840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Complete each section of the worksheet to produce your design ideas</a:t>
            </a:r>
          </a:p>
          <a:p>
            <a:pPr marL="228600" indent="-2286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Be creative!</a:t>
            </a:r>
          </a:p>
        </p:txBody>
      </p:sp>
      <p:pic>
        <p:nvPicPr>
          <p:cNvPr id="4098" name="Picture 2" descr="Free Soccer Stadium vector and picture">
            <a:extLst>
              <a:ext uri="{FF2B5EF4-FFF2-40B4-BE49-F238E27FC236}">
                <a16:creationId xmlns:a16="http://schemas.microsoft.com/office/drawing/2014/main" id="{DB38C32A-B6A5-7614-298D-9FB043D2F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533" y="2915239"/>
            <a:ext cx="3849511" cy="272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2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77D853-BF1C-43D7-BB58-63A75A5C75D9}"/>
              </a:ext>
            </a:extLst>
          </p:cNvPr>
          <p:cNvSpPr txBox="1"/>
          <p:nvPr/>
        </p:nvSpPr>
        <p:spPr>
          <a:xfrm>
            <a:off x="274320" y="1197751"/>
            <a:ext cx="4693920"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Extension</a:t>
            </a:r>
          </a:p>
        </p:txBody>
      </p:sp>
      <p:sp>
        <p:nvSpPr>
          <p:cNvPr id="2" name="TextBox 1">
            <a:extLst>
              <a:ext uri="{FF2B5EF4-FFF2-40B4-BE49-F238E27FC236}">
                <a16:creationId xmlns:a16="http://schemas.microsoft.com/office/drawing/2014/main" id="{0F638C7A-804F-DF8D-FABE-43AD925E667F}"/>
              </a:ext>
            </a:extLst>
          </p:cNvPr>
          <p:cNvSpPr txBox="1"/>
          <p:nvPr/>
        </p:nvSpPr>
        <p:spPr>
          <a:xfrm>
            <a:off x="364631" y="2076035"/>
            <a:ext cx="4105769" cy="334040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Make a card scale model of your stadium</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Design a stadium for playing other sports on the moon, such as athletics, rugby, cricket or netball</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would the requirements of these differ from football?</a:t>
            </a:r>
          </a:p>
        </p:txBody>
      </p:sp>
      <p:pic>
        <p:nvPicPr>
          <p:cNvPr id="1026" name="Picture 2" descr="Free Cricket Cricket Ground photo and picture">
            <a:extLst>
              <a:ext uri="{FF2B5EF4-FFF2-40B4-BE49-F238E27FC236}">
                <a16:creationId xmlns:a16="http://schemas.microsoft.com/office/drawing/2014/main" id="{25231533-AB8D-D7E3-8FC6-B45CDF322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183" y="2178754"/>
            <a:ext cx="4045186" cy="227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5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3;p2">
            <a:extLst>
              <a:ext uri="{FF2B5EF4-FFF2-40B4-BE49-F238E27FC236}">
                <a16:creationId xmlns:a16="http://schemas.microsoft.com/office/drawing/2014/main" id="{5BA10F81-6836-A028-C88C-BE6718DCE5DF}"/>
              </a:ext>
            </a:extLst>
          </p:cNvPr>
          <p:cNvSpPr txBox="1"/>
          <p:nvPr/>
        </p:nvSpPr>
        <p:spPr>
          <a:xfrm>
            <a:off x="899592" y="1078974"/>
            <a:ext cx="7344816" cy="48782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u="sng">
                <a:solidFill>
                  <a:schemeClr val="dk1"/>
                </a:solidFill>
                <a:latin typeface="Arial"/>
                <a:ea typeface="Arial"/>
                <a:cs typeface="Arial"/>
                <a:sym typeface="Arial"/>
              </a:rPr>
              <a:t>Stay safe</a:t>
            </a:r>
            <a:r>
              <a:rPr lang="en-GB" sz="2000" b="1">
                <a:solidFill>
                  <a:schemeClr val="dk1"/>
                </a:solidFill>
                <a:latin typeface="Arial"/>
                <a:ea typeface="Arial"/>
                <a:cs typeface="Arial"/>
                <a:sym typeface="Arial"/>
              </a:rPr>
              <a:t>  </a:t>
            </a:r>
            <a:endParaRPr/>
          </a:p>
          <a:p>
            <a:pPr marL="0" marR="0" lvl="0" indent="0" algn="l" rtl="0">
              <a:spcBef>
                <a:spcPts val="0"/>
              </a:spcBef>
              <a:spcAft>
                <a:spcPts val="0"/>
              </a:spcAft>
              <a:buNone/>
            </a:pPr>
            <a:endParaRPr sz="11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000">
                <a:solidFill>
                  <a:schemeClr val="dk1"/>
                </a:solidFill>
                <a:latin typeface="Arial"/>
                <a:ea typeface="Arial"/>
                <a:cs typeface="Arial"/>
                <a:sym typeface="Arial"/>
              </a:rPr>
              <a:t>Whether you are a scientist researching a new medicine or an engineer solving climate change, safety always comes first. An adult must always be around and supervising when doing this activity. You are responsible for:</a:t>
            </a:r>
            <a:endParaRPr sz="3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000">
                <a:solidFill>
                  <a:schemeClr val="dk1"/>
                </a:solidFill>
                <a:latin typeface="Arial"/>
                <a:ea typeface="Arial"/>
                <a:cs typeface="Arial"/>
                <a:sym typeface="Arial"/>
              </a:rPr>
              <a:t> </a:t>
            </a:r>
            <a:endParaRPr sz="36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ensuring that any equipment used for this activity is in good working condition</a:t>
            </a:r>
            <a:endParaRPr sz="3600">
              <a:solidFill>
                <a:schemeClr val="dk1"/>
              </a:solidFill>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behaving sensibly and following any safety instructions so as not to hurt or injure yourself or others </a:t>
            </a:r>
            <a:endParaRPr sz="3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000">
                <a:solidFill>
                  <a:schemeClr val="dk1"/>
                </a:solidFill>
                <a:latin typeface="Arial"/>
                <a:ea typeface="Arial"/>
                <a:cs typeface="Arial"/>
                <a:sym typeface="Arial"/>
              </a:rPr>
              <a:t> </a:t>
            </a:r>
            <a:endParaRPr sz="3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2000">
                <a:solidFill>
                  <a:schemeClr val="dk1"/>
                </a:solidFill>
                <a:latin typeface="Arial"/>
                <a:ea typeface="Arial"/>
                <a:cs typeface="Arial"/>
                <a:sym typeface="Arial"/>
              </a:rPr>
              <a:t>Please note that in the absence of any negligence or other breach of duty by us, this activity is carried out at your own risk. It is important to take extra care at the stages marked with this symbol: </a:t>
            </a:r>
            <a:r>
              <a:rPr lang="en-GB" sz="2000">
                <a:solidFill>
                  <a:schemeClr val="dk1"/>
                </a:solidFill>
                <a:latin typeface="Quattrocento Sans"/>
                <a:ea typeface="Quattrocento Sans"/>
                <a:cs typeface="Quattrocento Sans"/>
                <a:sym typeface="Quattrocento Sans"/>
              </a:rPr>
              <a:t>⚠</a:t>
            </a:r>
            <a:r>
              <a:rPr lang="en-GB" sz="2000">
                <a:solidFill>
                  <a:schemeClr val="dk1"/>
                </a:solidFill>
                <a:latin typeface="Arial"/>
                <a:ea typeface="Arial"/>
                <a:cs typeface="Arial"/>
                <a:sym typeface="Arial"/>
              </a:rPr>
              <a:t> </a:t>
            </a:r>
            <a:endParaRPr sz="36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33335" y="1070916"/>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Design brief</a:t>
            </a:r>
          </a:p>
        </p:txBody>
      </p:sp>
      <p:sp>
        <p:nvSpPr>
          <p:cNvPr id="3" name="TextBox 2">
            <a:extLst>
              <a:ext uri="{FF2B5EF4-FFF2-40B4-BE49-F238E27FC236}">
                <a16:creationId xmlns:a16="http://schemas.microsoft.com/office/drawing/2014/main" id="{A2F655EE-3226-FFAA-D377-924D655D479F}"/>
              </a:ext>
            </a:extLst>
          </p:cNvPr>
          <p:cNvSpPr txBox="1"/>
          <p:nvPr/>
        </p:nvSpPr>
        <p:spPr>
          <a:xfrm>
            <a:off x="233335" y="1895186"/>
            <a:ext cx="4727101" cy="380104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 new stadium for playing football on the moon</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It should allow regular football to be played wearing standard kit</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games are to be played in standard atmosphere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It should be different and original</a:t>
            </a:r>
          </a:p>
        </p:txBody>
      </p:sp>
      <p:pic>
        <p:nvPicPr>
          <p:cNvPr id="5" name="Picture 4">
            <a:extLst>
              <a:ext uri="{FF2B5EF4-FFF2-40B4-BE49-F238E27FC236}">
                <a16:creationId xmlns:a16="http://schemas.microsoft.com/office/drawing/2014/main" id="{3ADF2482-C096-4A0B-89AB-0D1262F526FC}"/>
              </a:ext>
            </a:extLst>
          </p:cNvPr>
          <p:cNvPicPr>
            <a:picLocks noChangeAspect="1"/>
          </p:cNvPicPr>
          <p:nvPr/>
        </p:nvPicPr>
        <p:blipFill>
          <a:blip r:embed="rId3"/>
          <a:stretch>
            <a:fillRect/>
          </a:stretch>
        </p:blipFill>
        <p:spPr>
          <a:xfrm>
            <a:off x="5026347" y="2020710"/>
            <a:ext cx="3884318" cy="2589545"/>
          </a:xfrm>
          <a:prstGeom prst="rect">
            <a:avLst/>
          </a:prstGeom>
        </p:spPr>
      </p:pic>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
            <a:extLst>
              <a:ext uri="{FF2B5EF4-FFF2-40B4-BE49-F238E27FC236}">
                <a16:creationId xmlns:a16="http://schemas.microsoft.com/office/drawing/2014/main" id="{6797E167-1277-E886-556E-B437DFE3237D}"/>
              </a:ext>
            </a:extLst>
          </p:cNvPr>
          <p:cNvSpPr/>
          <p:nvPr/>
        </p:nvSpPr>
        <p:spPr>
          <a:xfrm>
            <a:off x="2216397" y="2186668"/>
            <a:ext cx="4545347" cy="3016070"/>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598CF80F-6E7C-9777-A3F2-FB03977B0772}"/>
              </a:ext>
            </a:extLst>
          </p:cNvPr>
          <p:cNvCxnSpPr>
            <a:cxnSpLocks/>
          </p:cNvCxnSpPr>
          <p:nvPr/>
        </p:nvCxnSpPr>
        <p:spPr>
          <a:xfrm>
            <a:off x="2717357" y="2186667"/>
            <a:ext cx="0" cy="30160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554FDC-8A85-9A66-F51B-782736AD518E}"/>
              </a:ext>
            </a:extLst>
          </p:cNvPr>
          <p:cNvCxnSpPr>
            <a:cxnSpLocks/>
          </p:cNvCxnSpPr>
          <p:nvPr/>
        </p:nvCxnSpPr>
        <p:spPr>
          <a:xfrm>
            <a:off x="2272057" y="3014087"/>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59215F-161C-DBD1-7D8A-618C3990EF06}"/>
              </a:ext>
            </a:extLst>
          </p:cNvPr>
          <p:cNvCxnSpPr>
            <a:cxnSpLocks/>
          </p:cNvCxnSpPr>
          <p:nvPr/>
        </p:nvCxnSpPr>
        <p:spPr>
          <a:xfrm>
            <a:off x="2278808" y="3490628"/>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D1AF58-3483-038B-CB1E-32FF4EE73B9F}"/>
              </a:ext>
            </a:extLst>
          </p:cNvPr>
          <p:cNvCxnSpPr>
            <a:cxnSpLocks/>
          </p:cNvCxnSpPr>
          <p:nvPr/>
        </p:nvCxnSpPr>
        <p:spPr>
          <a:xfrm>
            <a:off x="2278808" y="3990161"/>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5E078D-F66A-F748-1C12-D9BB2C84A284}"/>
              </a:ext>
            </a:extLst>
          </p:cNvPr>
          <p:cNvCxnSpPr>
            <a:cxnSpLocks/>
          </p:cNvCxnSpPr>
          <p:nvPr/>
        </p:nvCxnSpPr>
        <p:spPr>
          <a:xfrm>
            <a:off x="2278808" y="4489694"/>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0EF2AF-2025-EDD5-C2A8-A323C58C4D4A}"/>
              </a:ext>
            </a:extLst>
          </p:cNvPr>
          <p:cNvCxnSpPr>
            <a:cxnSpLocks/>
          </p:cNvCxnSpPr>
          <p:nvPr/>
        </p:nvCxnSpPr>
        <p:spPr>
          <a:xfrm>
            <a:off x="2278808" y="4989227"/>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7938A3F-2929-DAA8-FFD2-59782B98CEF2}"/>
              </a:ext>
            </a:extLst>
          </p:cNvPr>
          <p:cNvSpPr txBox="1"/>
          <p:nvPr/>
        </p:nvSpPr>
        <p:spPr>
          <a:xfrm>
            <a:off x="2853642" y="3038228"/>
            <a:ext cx="366004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Design a pitch worksheet</a:t>
            </a:r>
          </a:p>
        </p:txBody>
      </p:sp>
      <p:sp>
        <p:nvSpPr>
          <p:cNvPr id="18" name="TextBox 17">
            <a:extLst>
              <a:ext uri="{FF2B5EF4-FFF2-40B4-BE49-F238E27FC236}">
                <a16:creationId xmlns:a16="http://schemas.microsoft.com/office/drawing/2014/main" id="{B128907F-E753-4E14-6D7B-BD0E1649C325}"/>
              </a:ext>
            </a:extLst>
          </p:cNvPr>
          <p:cNvSpPr txBox="1"/>
          <p:nvPr/>
        </p:nvSpPr>
        <p:spPr>
          <a:xfrm>
            <a:off x="2855500" y="3555136"/>
            <a:ext cx="386894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Coloured pencils</a:t>
            </a:r>
          </a:p>
        </p:txBody>
      </p:sp>
      <p:sp>
        <p:nvSpPr>
          <p:cNvPr id="19" name="TextBox 18">
            <a:extLst>
              <a:ext uri="{FF2B5EF4-FFF2-40B4-BE49-F238E27FC236}">
                <a16:creationId xmlns:a16="http://schemas.microsoft.com/office/drawing/2014/main" id="{22229A36-371F-A5AE-C0F8-F3D6B570A53E}"/>
              </a:ext>
            </a:extLst>
          </p:cNvPr>
          <p:cNvSpPr txBox="1"/>
          <p:nvPr/>
        </p:nvSpPr>
        <p:spPr>
          <a:xfrm>
            <a:off x="2855499" y="4516333"/>
            <a:ext cx="325301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Computer for research</a:t>
            </a:r>
          </a:p>
        </p:txBody>
      </p:sp>
      <p:sp>
        <p:nvSpPr>
          <p:cNvPr id="21" name="Title 1">
            <a:extLst>
              <a:ext uri="{FF2B5EF4-FFF2-40B4-BE49-F238E27FC236}">
                <a16:creationId xmlns:a16="http://schemas.microsoft.com/office/drawing/2014/main" id="{FB88D046-F733-F41A-5E9A-CE8C38F52791}"/>
              </a:ext>
            </a:extLst>
          </p:cNvPr>
          <p:cNvSpPr txBox="1">
            <a:spLocks/>
          </p:cNvSpPr>
          <p:nvPr/>
        </p:nvSpPr>
        <p:spPr>
          <a:xfrm>
            <a:off x="190459" y="1101343"/>
            <a:ext cx="3277955"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You will need</a:t>
            </a:r>
          </a:p>
        </p:txBody>
      </p:sp>
      <p:sp>
        <p:nvSpPr>
          <p:cNvPr id="23" name="TextBox 22">
            <a:extLst>
              <a:ext uri="{FF2B5EF4-FFF2-40B4-BE49-F238E27FC236}">
                <a16:creationId xmlns:a16="http://schemas.microsoft.com/office/drawing/2014/main" id="{6108CDBF-33B1-553C-2C30-B0C325D0CBEF}"/>
              </a:ext>
            </a:extLst>
          </p:cNvPr>
          <p:cNvSpPr txBox="1"/>
          <p:nvPr/>
        </p:nvSpPr>
        <p:spPr>
          <a:xfrm>
            <a:off x="2853641" y="4066938"/>
            <a:ext cx="386894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Drawing pencils</a:t>
            </a:r>
          </a:p>
        </p:txBody>
      </p:sp>
    </p:spTree>
    <p:extLst>
      <p:ext uri="{BB962C8B-B14F-4D97-AF65-F5344CB8AC3E}">
        <p14:creationId xmlns:p14="http://schemas.microsoft.com/office/powerpoint/2010/main" val="282457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B88D046-F733-F41A-5E9A-CE8C38F52791}"/>
              </a:ext>
            </a:extLst>
          </p:cNvPr>
          <p:cNvSpPr txBox="1">
            <a:spLocks/>
          </p:cNvSpPr>
          <p:nvPr/>
        </p:nvSpPr>
        <p:spPr>
          <a:xfrm>
            <a:off x="190459" y="1055465"/>
            <a:ext cx="3277955"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Research</a:t>
            </a:r>
          </a:p>
        </p:txBody>
      </p:sp>
      <p:pic>
        <p:nvPicPr>
          <p:cNvPr id="2" name="Picture 1">
            <a:extLst>
              <a:ext uri="{FF2B5EF4-FFF2-40B4-BE49-F238E27FC236}">
                <a16:creationId xmlns:a16="http://schemas.microsoft.com/office/drawing/2014/main" id="{1D28424D-8BCB-4663-B92E-09E0C850E026}"/>
              </a:ext>
            </a:extLst>
          </p:cNvPr>
          <p:cNvPicPr>
            <a:picLocks noChangeAspect="1"/>
          </p:cNvPicPr>
          <p:nvPr/>
        </p:nvPicPr>
        <p:blipFill>
          <a:blip r:embed="rId3"/>
          <a:stretch>
            <a:fillRect/>
          </a:stretch>
        </p:blipFill>
        <p:spPr>
          <a:xfrm>
            <a:off x="190459" y="1824757"/>
            <a:ext cx="2588895" cy="1725930"/>
          </a:xfrm>
          <a:prstGeom prst="rect">
            <a:avLst/>
          </a:prstGeom>
        </p:spPr>
      </p:pic>
      <p:pic>
        <p:nvPicPr>
          <p:cNvPr id="3" name="Picture 2">
            <a:extLst>
              <a:ext uri="{FF2B5EF4-FFF2-40B4-BE49-F238E27FC236}">
                <a16:creationId xmlns:a16="http://schemas.microsoft.com/office/drawing/2014/main" id="{D9BB2CEF-40E0-4EAC-A033-66EBA3BCD976}"/>
              </a:ext>
            </a:extLst>
          </p:cNvPr>
          <p:cNvPicPr>
            <a:picLocks noChangeAspect="1"/>
          </p:cNvPicPr>
          <p:nvPr/>
        </p:nvPicPr>
        <p:blipFill>
          <a:blip r:embed="rId4"/>
          <a:stretch>
            <a:fillRect/>
          </a:stretch>
        </p:blipFill>
        <p:spPr>
          <a:xfrm>
            <a:off x="190459" y="3971873"/>
            <a:ext cx="5608320" cy="1610497"/>
          </a:xfrm>
          <a:prstGeom prst="rect">
            <a:avLst/>
          </a:prstGeom>
        </p:spPr>
      </p:pic>
      <p:pic>
        <p:nvPicPr>
          <p:cNvPr id="7" name="Picture 6">
            <a:extLst>
              <a:ext uri="{FF2B5EF4-FFF2-40B4-BE49-F238E27FC236}">
                <a16:creationId xmlns:a16="http://schemas.microsoft.com/office/drawing/2014/main" id="{32314AB4-02EC-4ABE-8C0E-176D3973FEF9}"/>
              </a:ext>
            </a:extLst>
          </p:cNvPr>
          <p:cNvPicPr>
            <a:picLocks noChangeAspect="1"/>
          </p:cNvPicPr>
          <p:nvPr/>
        </p:nvPicPr>
        <p:blipFill>
          <a:blip r:embed="rId5"/>
          <a:stretch>
            <a:fillRect/>
          </a:stretch>
        </p:blipFill>
        <p:spPr>
          <a:xfrm>
            <a:off x="3221968" y="1134168"/>
            <a:ext cx="3142680" cy="1769059"/>
          </a:xfrm>
          <a:prstGeom prst="rect">
            <a:avLst/>
          </a:prstGeom>
        </p:spPr>
      </p:pic>
      <p:sp>
        <p:nvSpPr>
          <p:cNvPr id="8" name="TextBox 7">
            <a:extLst>
              <a:ext uri="{FF2B5EF4-FFF2-40B4-BE49-F238E27FC236}">
                <a16:creationId xmlns:a16="http://schemas.microsoft.com/office/drawing/2014/main" id="{AF13363A-A8C2-4923-91E6-D867A65CF496}"/>
              </a:ext>
            </a:extLst>
          </p:cNvPr>
          <p:cNvSpPr txBox="1"/>
          <p:nvPr/>
        </p:nvSpPr>
        <p:spPr>
          <a:xfrm>
            <a:off x="137078" y="3556663"/>
            <a:ext cx="2913209" cy="369332"/>
          </a:xfrm>
          <a:prstGeom prst="rect">
            <a:avLst/>
          </a:prstGeom>
          <a:noFill/>
        </p:spPr>
        <p:txBody>
          <a:bodyPr wrap="square" rtlCol="0">
            <a:spAutoFit/>
          </a:bodyPr>
          <a:lstStyle/>
          <a:p>
            <a:r>
              <a:rPr lang="en-US" dirty="0"/>
              <a:t>Wembley Stadium, London</a:t>
            </a:r>
            <a:endParaRPr lang="en-GB" dirty="0"/>
          </a:p>
        </p:txBody>
      </p:sp>
      <p:sp>
        <p:nvSpPr>
          <p:cNvPr id="20" name="TextBox 19">
            <a:extLst>
              <a:ext uri="{FF2B5EF4-FFF2-40B4-BE49-F238E27FC236}">
                <a16:creationId xmlns:a16="http://schemas.microsoft.com/office/drawing/2014/main" id="{A056C429-849B-457E-91C0-8A67612C7026}"/>
              </a:ext>
            </a:extLst>
          </p:cNvPr>
          <p:cNvSpPr txBox="1"/>
          <p:nvPr/>
        </p:nvSpPr>
        <p:spPr>
          <a:xfrm>
            <a:off x="1983105" y="5571991"/>
            <a:ext cx="2588895" cy="369332"/>
          </a:xfrm>
          <a:prstGeom prst="rect">
            <a:avLst/>
          </a:prstGeom>
          <a:noFill/>
        </p:spPr>
        <p:txBody>
          <a:bodyPr wrap="square" rtlCol="0">
            <a:spAutoFit/>
          </a:bodyPr>
          <a:lstStyle/>
          <a:p>
            <a:r>
              <a:rPr lang="en-US" dirty="0"/>
              <a:t>Camp </a:t>
            </a:r>
            <a:r>
              <a:rPr lang="en-US" dirty="0" err="1"/>
              <a:t>Nou</a:t>
            </a:r>
            <a:r>
              <a:rPr lang="en-US" dirty="0"/>
              <a:t>, Barcelona</a:t>
            </a:r>
            <a:endParaRPr lang="en-GB" dirty="0"/>
          </a:p>
        </p:txBody>
      </p:sp>
      <p:sp>
        <p:nvSpPr>
          <p:cNvPr id="22" name="TextBox 21">
            <a:extLst>
              <a:ext uri="{FF2B5EF4-FFF2-40B4-BE49-F238E27FC236}">
                <a16:creationId xmlns:a16="http://schemas.microsoft.com/office/drawing/2014/main" id="{5813BE4E-4944-4F06-8A65-CE647263BCFD}"/>
              </a:ext>
            </a:extLst>
          </p:cNvPr>
          <p:cNvSpPr txBox="1"/>
          <p:nvPr/>
        </p:nvSpPr>
        <p:spPr>
          <a:xfrm>
            <a:off x="6432283" y="1498592"/>
            <a:ext cx="2588895" cy="369332"/>
          </a:xfrm>
          <a:prstGeom prst="rect">
            <a:avLst/>
          </a:prstGeom>
          <a:noFill/>
        </p:spPr>
        <p:txBody>
          <a:bodyPr wrap="square" rtlCol="0">
            <a:spAutoFit/>
          </a:bodyPr>
          <a:lstStyle/>
          <a:p>
            <a:r>
              <a:rPr lang="en-US" dirty="0"/>
              <a:t>Olympic Stadium, Munich</a:t>
            </a:r>
            <a:endParaRPr lang="en-GB" dirty="0"/>
          </a:p>
        </p:txBody>
      </p:sp>
      <p:pic>
        <p:nvPicPr>
          <p:cNvPr id="10" name="Picture 9">
            <a:extLst>
              <a:ext uri="{FF2B5EF4-FFF2-40B4-BE49-F238E27FC236}">
                <a16:creationId xmlns:a16="http://schemas.microsoft.com/office/drawing/2014/main" id="{41683700-DB69-4552-8D53-0CE41DD78F51}"/>
              </a:ext>
            </a:extLst>
          </p:cNvPr>
          <p:cNvPicPr>
            <a:picLocks noChangeAspect="1"/>
          </p:cNvPicPr>
          <p:nvPr/>
        </p:nvPicPr>
        <p:blipFill>
          <a:blip r:embed="rId6"/>
          <a:stretch>
            <a:fillRect/>
          </a:stretch>
        </p:blipFill>
        <p:spPr>
          <a:xfrm>
            <a:off x="5978302" y="3051191"/>
            <a:ext cx="3066064" cy="1725930"/>
          </a:xfrm>
          <a:prstGeom prst="rect">
            <a:avLst/>
          </a:prstGeom>
        </p:spPr>
      </p:pic>
      <p:sp>
        <p:nvSpPr>
          <p:cNvPr id="24" name="TextBox 23">
            <a:extLst>
              <a:ext uri="{FF2B5EF4-FFF2-40B4-BE49-F238E27FC236}">
                <a16:creationId xmlns:a16="http://schemas.microsoft.com/office/drawing/2014/main" id="{36E4CFF1-B6AC-48FA-B28F-9158B481D6FC}"/>
              </a:ext>
            </a:extLst>
          </p:cNvPr>
          <p:cNvSpPr txBox="1"/>
          <p:nvPr/>
        </p:nvSpPr>
        <p:spPr>
          <a:xfrm>
            <a:off x="6069127" y="4777121"/>
            <a:ext cx="2975239" cy="369332"/>
          </a:xfrm>
          <a:prstGeom prst="rect">
            <a:avLst/>
          </a:prstGeom>
          <a:noFill/>
        </p:spPr>
        <p:txBody>
          <a:bodyPr wrap="square" rtlCol="0">
            <a:spAutoFit/>
          </a:bodyPr>
          <a:lstStyle/>
          <a:p>
            <a:r>
              <a:rPr lang="en-US" dirty="0"/>
              <a:t>Principality Stadium, Cardiff</a:t>
            </a:r>
            <a:endParaRPr lang="en-GB" dirty="0"/>
          </a:p>
        </p:txBody>
      </p:sp>
    </p:spTree>
    <p:extLst>
      <p:ext uri="{BB962C8B-B14F-4D97-AF65-F5344CB8AC3E}">
        <p14:creationId xmlns:p14="http://schemas.microsoft.com/office/powerpoint/2010/main" val="127163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70076" y="1088607"/>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Things to think about</a:t>
            </a:r>
          </a:p>
        </p:txBody>
      </p:sp>
      <p:sp>
        <p:nvSpPr>
          <p:cNvPr id="3" name="TextBox 2">
            <a:extLst>
              <a:ext uri="{FF2B5EF4-FFF2-40B4-BE49-F238E27FC236}">
                <a16:creationId xmlns:a16="http://schemas.microsoft.com/office/drawing/2014/main" id="{A2F655EE-3226-FFAA-D377-924D655D479F}"/>
              </a:ext>
            </a:extLst>
          </p:cNvPr>
          <p:cNvSpPr txBox="1"/>
          <p:nvPr/>
        </p:nvSpPr>
        <p:spPr>
          <a:xfrm>
            <a:off x="270076" y="1864378"/>
            <a:ext cx="5261480" cy="346864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will you make the stadium look visually appealing, both inside and outside?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will the games be different to regular football played on Earth?</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could the players use the roof as part of the game?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will the layout of the pitch differ to regular football?</a:t>
            </a:r>
          </a:p>
        </p:txBody>
      </p:sp>
      <p:pic>
        <p:nvPicPr>
          <p:cNvPr id="4" name="Picture 3">
            <a:extLst>
              <a:ext uri="{FF2B5EF4-FFF2-40B4-BE49-F238E27FC236}">
                <a16:creationId xmlns:a16="http://schemas.microsoft.com/office/drawing/2014/main" id="{0555424F-E1E2-4050-A3CB-038EC67C8516}"/>
              </a:ext>
            </a:extLst>
          </p:cNvPr>
          <p:cNvPicPr>
            <a:picLocks noChangeAspect="1"/>
          </p:cNvPicPr>
          <p:nvPr/>
        </p:nvPicPr>
        <p:blipFill>
          <a:blip r:embed="rId3"/>
          <a:stretch>
            <a:fillRect/>
          </a:stretch>
        </p:blipFill>
        <p:spPr>
          <a:xfrm>
            <a:off x="5669593" y="1782449"/>
            <a:ext cx="3238500" cy="3238500"/>
          </a:xfrm>
          <a:prstGeom prst="rect">
            <a:avLst/>
          </a:prstGeom>
        </p:spPr>
      </p:pic>
    </p:spTree>
    <p:extLst>
      <p:ext uri="{BB962C8B-B14F-4D97-AF65-F5344CB8AC3E}">
        <p14:creationId xmlns:p14="http://schemas.microsoft.com/office/powerpoint/2010/main" val="49105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BBF8-0C18-4F08-AA2E-5BD99E988695}"/>
              </a:ext>
            </a:extLst>
          </p:cNvPr>
          <p:cNvSpPr>
            <a:spLocks noGrp="1"/>
          </p:cNvSpPr>
          <p:nvPr>
            <p:ph type="title"/>
          </p:nvPr>
        </p:nvSpPr>
        <p:spPr>
          <a:xfrm>
            <a:off x="312561" y="1219199"/>
            <a:ext cx="7886700" cy="722489"/>
          </a:xfrm>
        </p:spPr>
        <p:txBody>
          <a:bodyPr>
            <a:normAutofit/>
          </a:bodyPr>
          <a:lstStyle/>
          <a:p>
            <a:r>
              <a:rPr lang="en-GB" sz="3600" b="1" dirty="0">
                <a:latin typeface="Arial" panose="020B0604020202020204" pitchFamily="34" charset="0"/>
                <a:cs typeface="Arial" panose="020B0604020202020204" pitchFamily="34" charset="0"/>
              </a:rPr>
              <a:t>Other considerations</a:t>
            </a:r>
          </a:p>
        </p:txBody>
      </p:sp>
      <p:sp>
        <p:nvSpPr>
          <p:cNvPr id="3" name="Content Placeholder 2">
            <a:extLst>
              <a:ext uri="{FF2B5EF4-FFF2-40B4-BE49-F238E27FC236}">
                <a16:creationId xmlns:a16="http://schemas.microsoft.com/office/drawing/2014/main" id="{B8601C96-5CD8-441F-ACC9-7391F0CB095A}"/>
              </a:ext>
            </a:extLst>
          </p:cNvPr>
          <p:cNvSpPr>
            <a:spLocks noGrp="1"/>
          </p:cNvSpPr>
          <p:nvPr>
            <p:ph idx="1"/>
          </p:nvPr>
        </p:nvSpPr>
        <p:spPr>
          <a:xfrm>
            <a:off x="312561" y="2130663"/>
            <a:ext cx="3615972" cy="3508138"/>
          </a:xfrm>
        </p:spPr>
        <p:txBody>
          <a:bodyPr>
            <a:normAutofit/>
          </a:bodyPr>
          <a:lstStyle/>
          <a:p>
            <a:pPr marL="0" indent="0">
              <a:buNone/>
            </a:pPr>
            <a:r>
              <a:rPr lang="en-GB" sz="2400" dirty="0">
                <a:latin typeface="Arial" panose="020B0604020202020204" pitchFamily="34" charset="0"/>
                <a:cs typeface="Arial" panose="020B0604020202020204" pitchFamily="34" charset="0"/>
              </a:rPr>
              <a:t>Scoring by bouncing off the roof:</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Add to your design sheet how players can score a goal/point by using the roof and walls</a:t>
            </a:r>
          </a:p>
        </p:txBody>
      </p:sp>
      <p:pic>
        <p:nvPicPr>
          <p:cNvPr id="1026" name="Picture 2" descr="Free Indoor Soccer Soccer photo and picture">
            <a:extLst>
              <a:ext uri="{FF2B5EF4-FFF2-40B4-BE49-F238E27FC236}">
                <a16:creationId xmlns:a16="http://schemas.microsoft.com/office/drawing/2014/main" id="{035DC130-D991-B4B1-D880-562F0CFD3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84" y="2193484"/>
            <a:ext cx="4410994" cy="294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7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01C96-5CD8-441F-ACC9-7391F0CB095A}"/>
              </a:ext>
            </a:extLst>
          </p:cNvPr>
          <p:cNvSpPr>
            <a:spLocks noGrp="1"/>
          </p:cNvSpPr>
          <p:nvPr>
            <p:ph idx="1"/>
          </p:nvPr>
        </p:nvSpPr>
        <p:spPr>
          <a:xfrm>
            <a:off x="477450" y="2085507"/>
            <a:ext cx="5253990" cy="3220271"/>
          </a:xfrm>
        </p:spPr>
        <p:txBody>
          <a:bodyPr/>
          <a:lstStyle/>
          <a:p>
            <a:pPr marL="0" indent="0">
              <a:buNone/>
            </a:pPr>
            <a:r>
              <a:rPr lang="en-GB" sz="2400" dirty="0">
                <a:latin typeface="Arial" panose="020B0604020202020204" pitchFamily="34" charset="0"/>
                <a:cs typeface="Arial" panose="020B0604020202020204" pitchFamily="34" charset="0"/>
              </a:rPr>
              <a:t>Design of goals:</a:t>
            </a:r>
          </a:p>
          <a:p>
            <a:r>
              <a:rPr lang="en-GB" sz="2400" dirty="0">
                <a:latin typeface="Arial" panose="020B0604020202020204" pitchFamily="34" charset="0"/>
                <a:cs typeface="Arial" panose="020B0604020202020204" pitchFamily="34" charset="0"/>
              </a:rPr>
              <a:t>Do you need to change the shape and size of the goals if players can use the walls?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Could it be like Rugby/Gaelic/Australian Rules Football instead?</a:t>
            </a:r>
            <a:endParaRPr lang="en-GB" dirty="0"/>
          </a:p>
        </p:txBody>
      </p:sp>
      <p:sp>
        <p:nvSpPr>
          <p:cNvPr id="7" name="Title 1">
            <a:extLst>
              <a:ext uri="{FF2B5EF4-FFF2-40B4-BE49-F238E27FC236}">
                <a16:creationId xmlns:a16="http://schemas.microsoft.com/office/drawing/2014/main" id="{E02FD10E-8255-37FA-E909-DD88EDEE752B}"/>
              </a:ext>
            </a:extLst>
          </p:cNvPr>
          <p:cNvSpPr>
            <a:spLocks noGrp="1"/>
          </p:cNvSpPr>
          <p:nvPr>
            <p:ph type="title"/>
          </p:nvPr>
        </p:nvSpPr>
        <p:spPr>
          <a:xfrm>
            <a:off x="312561" y="1219199"/>
            <a:ext cx="5253990" cy="722489"/>
          </a:xfrm>
        </p:spPr>
        <p:txBody>
          <a:bodyPr>
            <a:normAutofit/>
          </a:bodyPr>
          <a:lstStyle/>
          <a:p>
            <a:r>
              <a:rPr lang="en-GB" sz="3600" b="1" dirty="0">
                <a:latin typeface="Arial" panose="020B0604020202020204" pitchFamily="34" charset="0"/>
                <a:cs typeface="Arial" panose="020B0604020202020204" pitchFamily="34" charset="0"/>
              </a:rPr>
              <a:t>Other considerations</a:t>
            </a:r>
          </a:p>
        </p:txBody>
      </p:sp>
      <p:pic>
        <p:nvPicPr>
          <p:cNvPr id="2050" name="Picture 2" descr="Free Hockey Goal vector and picture">
            <a:extLst>
              <a:ext uri="{FF2B5EF4-FFF2-40B4-BE49-F238E27FC236}">
                <a16:creationId xmlns:a16="http://schemas.microsoft.com/office/drawing/2014/main" id="{071ECF5B-66BD-8EDC-A66E-F46186711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440" y="2102632"/>
            <a:ext cx="2920647" cy="320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01C96-5CD8-441F-ACC9-7391F0CB095A}"/>
              </a:ext>
            </a:extLst>
          </p:cNvPr>
          <p:cNvSpPr>
            <a:spLocks noGrp="1"/>
          </p:cNvSpPr>
          <p:nvPr>
            <p:ph idx="1"/>
          </p:nvPr>
        </p:nvSpPr>
        <p:spPr>
          <a:xfrm>
            <a:off x="402873" y="2085507"/>
            <a:ext cx="5010150" cy="3553294"/>
          </a:xfrm>
        </p:spPr>
        <p:txBody>
          <a:bodyPr>
            <a:normAutofit/>
          </a:bodyPr>
          <a:lstStyle/>
          <a:p>
            <a:pPr marL="0" indent="0">
              <a:buNone/>
            </a:pPr>
            <a:r>
              <a:rPr lang="en-GB" sz="2400" dirty="0">
                <a:latin typeface="Arial" panose="020B0604020202020204" pitchFamily="34" charset="0"/>
                <a:cs typeface="Arial" panose="020B0604020202020204" pitchFamily="34" charset="0"/>
              </a:rPr>
              <a:t>Size of pitch:</a:t>
            </a:r>
          </a:p>
          <a:p>
            <a:r>
              <a:rPr lang="en-GB" sz="2400" dirty="0">
                <a:latin typeface="Arial" panose="020B0604020202020204" pitchFamily="34" charset="0"/>
                <a:cs typeface="Arial" panose="020B0604020202020204" pitchFamily="34" charset="0"/>
              </a:rPr>
              <a:t>Should the pitch be the same size as regular football?</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Could you change it seeing as the ball will never go out of play?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Players would need a break!</a:t>
            </a:r>
          </a:p>
        </p:txBody>
      </p:sp>
      <p:sp>
        <p:nvSpPr>
          <p:cNvPr id="6" name="Title 1">
            <a:extLst>
              <a:ext uri="{FF2B5EF4-FFF2-40B4-BE49-F238E27FC236}">
                <a16:creationId xmlns:a16="http://schemas.microsoft.com/office/drawing/2014/main" id="{67948F1A-266D-FD2B-AA44-0DC7F708CC0F}"/>
              </a:ext>
            </a:extLst>
          </p:cNvPr>
          <p:cNvSpPr>
            <a:spLocks noGrp="1"/>
          </p:cNvSpPr>
          <p:nvPr>
            <p:ph type="title"/>
          </p:nvPr>
        </p:nvSpPr>
        <p:spPr>
          <a:xfrm>
            <a:off x="312561" y="1219199"/>
            <a:ext cx="7886700" cy="722489"/>
          </a:xfrm>
        </p:spPr>
        <p:txBody>
          <a:bodyPr>
            <a:normAutofit/>
          </a:bodyPr>
          <a:lstStyle/>
          <a:p>
            <a:r>
              <a:rPr lang="en-GB" sz="3600" b="1" dirty="0">
                <a:latin typeface="Arial" panose="020B0604020202020204" pitchFamily="34" charset="0"/>
                <a:cs typeface="Arial" panose="020B0604020202020204" pitchFamily="34" charset="0"/>
              </a:rPr>
              <a:t>Other considerations</a:t>
            </a:r>
          </a:p>
        </p:txBody>
      </p:sp>
      <p:pic>
        <p:nvPicPr>
          <p:cNvPr id="3074" name="Picture 2" descr="Free Field Football vector and picture">
            <a:extLst>
              <a:ext uri="{FF2B5EF4-FFF2-40B4-BE49-F238E27FC236}">
                <a16:creationId xmlns:a16="http://schemas.microsoft.com/office/drawing/2014/main" id="{CE4307FC-C615-E4CA-D622-DBCD86EAE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10640" y="2280055"/>
            <a:ext cx="3826937" cy="242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58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632</Words>
  <Application>Microsoft Office PowerPoint</Application>
  <PresentationFormat>On-screen Show (4:3)</PresentationFormat>
  <Paragraphs>78</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Noto Sans Symbols</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Other considerations</vt:lpstr>
      <vt:lpstr>Other considerations</vt:lpstr>
      <vt:lpstr>Other considerations</vt:lpstr>
      <vt:lpstr>Other considerations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 your own football pitch</dc:title>
  <dc:creator>Attainment in Education</dc:creator>
  <cp:lastModifiedBy>Marie Neighbour</cp:lastModifiedBy>
  <cp:revision>131</cp:revision>
  <dcterms:created xsi:type="dcterms:W3CDTF">2017-06-28T15:11:57Z</dcterms:created>
  <dcterms:modified xsi:type="dcterms:W3CDTF">2023-06-06T13:25:41Z</dcterms:modified>
</cp:coreProperties>
</file>