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5" r:id="rId2"/>
    <p:sldId id="256" r:id="rId3"/>
    <p:sldId id="299" r:id="rId4"/>
    <p:sldId id="270" r:id="rId5"/>
    <p:sldId id="276" r:id="rId6"/>
    <p:sldId id="281" r:id="rId7"/>
    <p:sldId id="282" r:id="rId8"/>
    <p:sldId id="283" r:id="rId9"/>
    <p:sldId id="290" r:id="rId10"/>
    <p:sldId id="291" r:id="rId11"/>
    <p:sldId id="289" r:id="rId12"/>
    <p:sldId id="284" r:id="rId13"/>
    <p:sldId id="288" r:id="rId14"/>
    <p:sldId id="286" r:id="rId15"/>
    <p:sldId id="294" r:id="rId16"/>
    <p:sldId id="268"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1982" autoAdjust="0"/>
  </p:normalViewPr>
  <p:slideViewPr>
    <p:cSldViewPr snapToGrid="0" snapToObjects="1">
      <p:cViewPr varScale="1">
        <p:scale>
          <a:sx n="105" d="100"/>
          <a:sy n="105" d="100"/>
        </p:scale>
        <p:origin x="1794" y="10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18/07/2023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1</a:t>
            </a:fld>
            <a:endParaRPr lang="en-GB" dirty="0"/>
          </a:p>
        </p:txBody>
      </p:sp>
    </p:spTree>
    <p:extLst>
      <p:ext uri="{BB962C8B-B14F-4D97-AF65-F5344CB8AC3E}">
        <p14:creationId xmlns:p14="http://schemas.microsoft.com/office/powerpoint/2010/main" val="284248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200" b="0" i="0" dirty="0">
                <a:solidFill>
                  <a:srgbClr val="231F20"/>
                </a:solidFill>
                <a:effectLst/>
                <a:latin typeface="ReithSans"/>
                <a:cs typeface="Arial" panose="020B0604020202020204" pitchFamily="34" charset="0"/>
              </a:rPr>
              <a:t>The fibres that make a fabric will affect its properties, making them suitable for different uses, e.g. cotton is cool to wear and suitable for a summer T-shirt, whereas wool is warm so would make a warm winter jumper.</a:t>
            </a:r>
            <a:endParaRPr lang="en-GB" b="0" i="0" dirty="0">
              <a:solidFill>
                <a:schemeClr val="tx1"/>
              </a:solidFill>
              <a:effectLst/>
              <a:latin typeface="+mn-lt"/>
            </a:endParaRPr>
          </a:p>
          <a:p>
            <a:pPr algn="l">
              <a:buFont typeface="Arial" panose="020B0604020202020204" pitchFamily="34" charset="0"/>
              <a:buNone/>
            </a:pPr>
            <a:r>
              <a:rPr lang="en-GB" b="0" i="0" dirty="0">
                <a:solidFill>
                  <a:srgbClr val="231F20"/>
                </a:solidFill>
                <a:effectLst/>
                <a:latin typeface="ReithSans"/>
              </a:rPr>
              <a:t>Synthetic fibres are made mainly from non-renewable coal and oil. The do not degrade easily but they can be made into any length (continuous filament) and thickness and for any purpose.</a:t>
            </a:r>
          </a:p>
          <a:p>
            <a:pPr algn="l">
              <a:buFont typeface="Arial" panose="020B0604020202020204" pitchFamily="34" charset="0"/>
              <a:buNone/>
            </a:pPr>
            <a:endParaRPr lang="en-GB"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u="none" dirty="0">
                <a:solidFill>
                  <a:schemeClr val="tx1"/>
                </a:solidFill>
                <a:effectLst/>
                <a:latin typeface="+mn-lt"/>
              </a:rPr>
              <a:t>Synthetic Fibres</a:t>
            </a:r>
          </a:p>
          <a:p>
            <a:pPr algn="l">
              <a:buFont typeface="Arial" panose="020B0604020202020204" pitchFamily="34" charset="0"/>
              <a:buNone/>
            </a:pPr>
            <a:r>
              <a:rPr lang="en-GB" b="1" i="0" dirty="0">
                <a:solidFill>
                  <a:srgbClr val="231F20"/>
                </a:solidFill>
                <a:effectLst/>
                <a:latin typeface="ReithSans"/>
              </a:rPr>
              <a:t>Refined fibres (using oil) - </a:t>
            </a:r>
            <a:r>
              <a:rPr lang="en-GB" b="0" i="0" dirty="0">
                <a:solidFill>
                  <a:srgbClr val="231F20"/>
                </a:solidFill>
                <a:effectLst/>
                <a:latin typeface="ReithSans"/>
              </a:rPr>
              <a:t>polyester, nylon, lyocell and acrylic</a:t>
            </a:r>
          </a:p>
          <a:p>
            <a:pPr algn="l">
              <a:buFont typeface="Arial" panose="020B0604020202020204" pitchFamily="34" charset="0"/>
              <a:buNone/>
            </a:pPr>
            <a:r>
              <a:rPr lang="en-GB" b="1" i="0" dirty="0">
                <a:solidFill>
                  <a:srgbClr val="231F20"/>
                </a:solidFill>
                <a:effectLst/>
                <a:latin typeface="ReithSans"/>
              </a:rPr>
              <a:t>Regenerated fibres (remade) </a:t>
            </a:r>
            <a:r>
              <a:rPr lang="en-GB" b="0" i="0" dirty="0">
                <a:solidFill>
                  <a:srgbClr val="231F20"/>
                </a:solidFill>
                <a:effectLst/>
                <a:latin typeface="ReithSans"/>
              </a:rPr>
              <a:t>- viscose</a:t>
            </a:r>
          </a:p>
        </p:txBody>
      </p:sp>
      <p:sp>
        <p:nvSpPr>
          <p:cNvPr id="4" name="Slide Number Placeholder 3"/>
          <p:cNvSpPr>
            <a:spLocks noGrp="1"/>
          </p:cNvSpPr>
          <p:nvPr>
            <p:ph type="sldNum" sz="quarter" idx="5"/>
          </p:nvPr>
        </p:nvSpPr>
        <p:spPr/>
        <p:txBody>
          <a:bodyPr/>
          <a:lstStyle/>
          <a:p>
            <a:fld id="{244404A4-B4D3-461C-B700-14898CF7D366}" type="slidenum">
              <a:rPr lang="en-GB" smtClean="0"/>
              <a:t>10</a:t>
            </a:fld>
            <a:endParaRPr lang="en-GB" dirty="0"/>
          </a:p>
        </p:txBody>
      </p:sp>
    </p:spTree>
    <p:extLst>
      <p:ext uri="{BB962C8B-B14F-4D97-AF65-F5344CB8AC3E}">
        <p14:creationId xmlns:p14="http://schemas.microsoft.com/office/powerpoint/2010/main" val="406977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dirty="0">
                <a:solidFill>
                  <a:srgbClr val="303030"/>
                </a:solidFill>
                <a:effectLst/>
                <a:latin typeface="ReithSans"/>
              </a:rPr>
              <a:t>Smart Textiles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2A2D35"/>
                </a:solidFill>
                <a:effectLst/>
                <a:latin typeface="ReithSans"/>
              </a:rPr>
              <a:t>Smart textiles provide an added benefit to the user beyond the usual use of the fabric. They respond and adapt to their environment, e.g. taking sweat away from a person’s skin.</a:t>
            </a:r>
            <a:endParaRPr lang="en-GB" b="0" dirty="0"/>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dirty="0"/>
          </a:p>
        </p:txBody>
      </p:sp>
    </p:spTree>
    <p:extLst>
      <p:ext uri="{BB962C8B-B14F-4D97-AF65-F5344CB8AC3E}">
        <p14:creationId xmlns:p14="http://schemas.microsoft.com/office/powerpoint/2010/main" val="382049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ReithSans"/>
              </a:rPr>
              <a:t>Useful articles:</a:t>
            </a:r>
          </a:p>
          <a:p>
            <a:pPr marL="171450" indent="-171450">
              <a:buFont typeface="Arial" panose="020B0604020202020204" pitchFamily="34" charset="0"/>
              <a:buChar char="•"/>
            </a:pPr>
            <a:r>
              <a:rPr lang="en-GB" dirty="0">
                <a:latin typeface="ReithSans"/>
              </a:rPr>
              <a:t>https://science.howstuffworks.com/innovation/everyday-innovations/cooling-fabrics.htm</a:t>
            </a:r>
          </a:p>
          <a:p>
            <a:pPr marL="171450" indent="-171450">
              <a:buFont typeface="Arial" panose="020B0604020202020204" pitchFamily="34" charset="0"/>
              <a:buChar char="•"/>
            </a:pPr>
            <a:r>
              <a:rPr lang="en-GB" dirty="0">
                <a:latin typeface="ReithSans"/>
              </a:rPr>
              <a:t>https://medium.com/running-for-your-life/your-clothes-matter-the-best-fabrics-for-a-good-run-7feabffd244c</a:t>
            </a:r>
          </a:p>
          <a:p>
            <a:pPr marL="171450" indent="-171450">
              <a:buFont typeface="Arial" panose="020B0604020202020204" pitchFamily="34" charset="0"/>
              <a:buChar char="•"/>
            </a:pPr>
            <a:r>
              <a:rPr lang="en-GB" b="0" i="0" dirty="0">
                <a:solidFill>
                  <a:srgbClr val="006D21"/>
                </a:solidFill>
                <a:effectLst/>
                <a:latin typeface="ReithSans"/>
              </a:rPr>
              <a:t>https://www.dailymail.co.uk/sciencetech/article-2364040 </a:t>
            </a:r>
          </a:p>
          <a:p>
            <a:pPr marL="171450" indent="-171450">
              <a:buFont typeface="Arial" panose="020B0604020202020204" pitchFamily="34" charset="0"/>
              <a:buChar char="•"/>
            </a:pPr>
            <a:r>
              <a:rPr lang="en-GB" b="0" i="0" dirty="0">
                <a:solidFill>
                  <a:srgbClr val="006D21"/>
                </a:solidFill>
                <a:effectLst/>
                <a:latin typeface="ReithSans"/>
              </a:rPr>
              <a:t>www.greatrun.org/training/keeping-cool-in-fancy-dress/ </a:t>
            </a:r>
          </a:p>
        </p:txBody>
      </p:sp>
      <p:sp>
        <p:nvSpPr>
          <p:cNvPr id="4" name="Slide Number Placeholder 3"/>
          <p:cNvSpPr>
            <a:spLocks noGrp="1"/>
          </p:cNvSpPr>
          <p:nvPr>
            <p:ph type="sldNum" sz="quarter" idx="5"/>
          </p:nvPr>
        </p:nvSpPr>
        <p:spPr/>
        <p:txBody>
          <a:bodyPr/>
          <a:lstStyle/>
          <a:p>
            <a:fld id="{244404A4-B4D3-461C-B700-14898CF7D366}" type="slidenum">
              <a:rPr lang="en-GB" smtClean="0"/>
              <a:t>12</a:t>
            </a:fld>
            <a:endParaRPr lang="en-GB" dirty="0"/>
          </a:p>
        </p:txBody>
      </p:sp>
    </p:spTree>
    <p:extLst>
      <p:ext uri="{BB962C8B-B14F-4D97-AF65-F5344CB8AC3E}">
        <p14:creationId xmlns:p14="http://schemas.microsoft.com/office/powerpoint/2010/main" val="415310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 middle ability example e.g. for RSPCA </a:t>
            </a:r>
          </a:p>
          <a:p>
            <a:r>
              <a:rPr lang="en-GB" dirty="0"/>
              <a:t>Base layer of wicking/running material designed.</a:t>
            </a:r>
          </a:p>
          <a:p>
            <a:pPr marL="171450" indent="-171450">
              <a:buFont typeface="Arial" panose="020B0604020202020204" pitchFamily="34" charset="0"/>
              <a:buChar char="•"/>
            </a:pPr>
            <a:r>
              <a:rPr lang="en-GB" dirty="0"/>
              <a:t>Looser top layer for the costume; helps the runner keep cooler.</a:t>
            </a:r>
          </a:p>
          <a:p>
            <a:pPr marL="171450" indent="-171450">
              <a:buFont typeface="Arial" panose="020B0604020202020204" pitchFamily="34" charset="0"/>
              <a:buChar char="•"/>
            </a:pPr>
            <a:r>
              <a:rPr lang="en-GB" dirty="0"/>
              <a:t>Fitness watch to track their steps.</a:t>
            </a:r>
          </a:p>
          <a:p>
            <a:pPr marL="171450" indent="-171450">
              <a:buFont typeface="Arial" panose="020B0604020202020204" pitchFamily="34" charset="0"/>
              <a:buChar char="•"/>
            </a:pPr>
            <a:r>
              <a:rPr lang="en-GB" dirty="0"/>
              <a:t>Headband made of running material so it keeps sweat off the head and makes it more comfortable for the runner.</a:t>
            </a:r>
          </a:p>
          <a:p>
            <a:pPr marL="171450" indent="-171450">
              <a:buFont typeface="Arial" panose="020B0604020202020204" pitchFamily="34" charset="0"/>
              <a:buChar char="•"/>
            </a:pPr>
            <a:r>
              <a:rPr lang="en-GB" dirty="0"/>
              <a:t>Basic costume that is light and easier to run in.</a:t>
            </a:r>
          </a:p>
        </p:txBody>
      </p:sp>
      <p:sp>
        <p:nvSpPr>
          <p:cNvPr id="4" name="Slide Number Placeholder 3"/>
          <p:cNvSpPr>
            <a:spLocks noGrp="1"/>
          </p:cNvSpPr>
          <p:nvPr>
            <p:ph type="sldNum" sz="quarter" idx="5"/>
          </p:nvPr>
        </p:nvSpPr>
        <p:spPr/>
        <p:txBody>
          <a:bodyPr/>
          <a:lstStyle/>
          <a:p>
            <a:fld id="{244404A4-B4D3-461C-B700-14898CF7D366}" type="slidenum">
              <a:rPr lang="en-GB" smtClean="0"/>
              <a:t>13</a:t>
            </a:fld>
            <a:endParaRPr lang="en-GB" dirty="0"/>
          </a:p>
        </p:txBody>
      </p:sp>
    </p:spTree>
    <p:extLst>
      <p:ext uri="{BB962C8B-B14F-4D97-AF65-F5344CB8AC3E}">
        <p14:creationId xmlns:p14="http://schemas.microsoft.com/office/powerpoint/2010/main" val="116209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‘Banana’ – higher ability example e.g. supporting Fair Trade</a:t>
            </a:r>
          </a:p>
          <a:p>
            <a:pPr marL="171450" indent="-171450">
              <a:buFont typeface="Arial" panose="020B0604020202020204" pitchFamily="34" charset="0"/>
              <a:buChar char="•"/>
            </a:pPr>
            <a:r>
              <a:rPr lang="en-GB" dirty="0"/>
              <a:t>Personalised base layer with wicking material and extra ventilation from larger holed material on the outside of the legs.</a:t>
            </a:r>
          </a:p>
          <a:p>
            <a:pPr marL="171450" indent="-171450">
              <a:buFont typeface="Arial" panose="020B0604020202020204" pitchFamily="34" charset="0"/>
              <a:buChar char="•"/>
            </a:pPr>
            <a:r>
              <a:rPr lang="en-GB" dirty="0"/>
              <a:t>Larger elastic waistband creates comfort so the leggings don’t fold over or move while running.</a:t>
            </a:r>
          </a:p>
          <a:p>
            <a:pPr marL="171450" indent="-171450">
              <a:buFont typeface="Arial" panose="020B0604020202020204" pitchFamily="34" charset="0"/>
              <a:buChar char="•"/>
            </a:pPr>
            <a:r>
              <a:rPr lang="en-GB" dirty="0"/>
              <a:t>GPS tracker in the sole of the shoe to help with timings, steps and recording heart data.</a:t>
            </a:r>
          </a:p>
          <a:p>
            <a:pPr marL="171450" indent="-171450">
              <a:buFont typeface="Arial" panose="020B0604020202020204" pitchFamily="34" charset="0"/>
              <a:buChar char="•"/>
            </a:pPr>
            <a:r>
              <a:rPr lang="en-GB" dirty="0"/>
              <a:t>Costume made of neoprene as it is light, breathable and flexible for when the runner is moving.</a:t>
            </a:r>
          </a:p>
          <a:p>
            <a:pPr marL="171450" indent="-171450">
              <a:buFont typeface="Arial" panose="020B0604020202020204" pitchFamily="34" charset="0"/>
              <a:buChar char="•"/>
            </a:pPr>
            <a:r>
              <a:rPr lang="en-GB" dirty="0"/>
              <a:t>Arm holes curved into the runners body so that arms are free to move; same with the costume finishing above their knees.</a:t>
            </a:r>
          </a:p>
          <a:p>
            <a:pPr marL="171450" indent="-171450">
              <a:buFont typeface="Arial" panose="020B0604020202020204" pitchFamily="34" charset="0"/>
              <a:buChar char="•"/>
            </a:pPr>
            <a:r>
              <a:rPr lang="en-GB" dirty="0"/>
              <a:t>Additional ventilation holes around the head of the costume so help keep the runner cool.</a:t>
            </a:r>
          </a:p>
        </p:txBody>
      </p:sp>
      <p:sp>
        <p:nvSpPr>
          <p:cNvPr id="4" name="Slide Number Placeholder 3"/>
          <p:cNvSpPr>
            <a:spLocks noGrp="1"/>
          </p:cNvSpPr>
          <p:nvPr>
            <p:ph type="sldNum" sz="quarter" idx="5"/>
          </p:nvPr>
        </p:nvSpPr>
        <p:spPr/>
        <p:txBody>
          <a:bodyPr/>
          <a:lstStyle/>
          <a:p>
            <a:fld id="{244404A4-B4D3-461C-B700-14898CF7D366}" type="slidenum">
              <a:rPr lang="en-GB" smtClean="0"/>
              <a:t>14</a:t>
            </a:fld>
            <a:endParaRPr lang="en-GB" dirty="0"/>
          </a:p>
        </p:txBody>
      </p:sp>
    </p:spTree>
    <p:extLst>
      <p:ext uri="{BB962C8B-B14F-4D97-AF65-F5344CB8AC3E}">
        <p14:creationId xmlns:p14="http://schemas.microsoft.com/office/powerpoint/2010/main" val="159844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‘Pirate’ – lower ability example</a:t>
            </a:r>
          </a:p>
          <a:p>
            <a:pPr marL="171450" indent="-171450">
              <a:buFont typeface="Arial" panose="020B0604020202020204" pitchFamily="34" charset="0"/>
              <a:buChar char="•"/>
            </a:pPr>
            <a:r>
              <a:rPr lang="en-GB" dirty="0"/>
              <a:t>Pirate hat – maybe held on with elastic for fit and doesn’t fall off when running.</a:t>
            </a:r>
          </a:p>
          <a:p>
            <a:pPr marL="171450" indent="-171450">
              <a:buFont typeface="Arial" panose="020B0604020202020204" pitchFamily="34" charset="0"/>
              <a:buChar char="•"/>
            </a:pPr>
            <a:r>
              <a:rPr lang="en-GB" dirty="0"/>
              <a:t>Eye patch – real or painted on</a:t>
            </a:r>
          </a:p>
          <a:p>
            <a:pPr marL="171450" indent="-171450">
              <a:buFont typeface="Arial" panose="020B0604020202020204" pitchFamily="34" charset="0"/>
              <a:buChar char="•"/>
            </a:pPr>
            <a:r>
              <a:rPr lang="en-GB" dirty="0"/>
              <a:t>White long sleeve t-shirt – could ‘rag’ the arms so its looks ‘shipwrecked’.</a:t>
            </a:r>
          </a:p>
          <a:p>
            <a:pPr marL="171450" indent="-171450">
              <a:buFont typeface="Arial" panose="020B0604020202020204" pitchFamily="34" charset="0"/>
              <a:buChar char="•"/>
            </a:pPr>
            <a:r>
              <a:rPr lang="en-GB" dirty="0"/>
              <a:t>Striped trousers and black belt – belt could be made out of fabric so lighter when running.</a:t>
            </a:r>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15</a:t>
            </a:fld>
            <a:endParaRPr lang="en-GB" dirty="0"/>
          </a:p>
        </p:txBody>
      </p:sp>
    </p:spTree>
    <p:extLst>
      <p:ext uri="{BB962C8B-B14F-4D97-AF65-F5344CB8AC3E}">
        <p14:creationId xmlns:p14="http://schemas.microsoft.com/office/powerpoint/2010/main" val="245852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16</a:t>
            </a:fld>
            <a:endParaRPr lang="en-GB" dirty="0"/>
          </a:p>
        </p:txBody>
      </p:sp>
    </p:spTree>
    <p:extLst>
      <p:ext uri="{BB962C8B-B14F-4D97-AF65-F5344CB8AC3E}">
        <p14:creationId xmlns:p14="http://schemas.microsoft.com/office/powerpoint/2010/main" val="62276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templates that could be printed and cut out to used for the designs.</a:t>
            </a:r>
          </a:p>
        </p:txBody>
      </p:sp>
      <p:sp>
        <p:nvSpPr>
          <p:cNvPr id="4" name="Slide Number Placeholder 3"/>
          <p:cNvSpPr>
            <a:spLocks noGrp="1"/>
          </p:cNvSpPr>
          <p:nvPr>
            <p:ph type="sldNum" sz="quarter" idx="5"/>
          </p:nvPr>
        </p:nvSpPr>
        <p:spPr/>
        <p:txBody>
          <a:bodyPr/>
          <a:lstStyle/>
          <a:p>
            <a:fld id="{26D38C6A-27F3-4D9F-AFF5-F53EC4158501}" type="slidenum">
              <a:rPr lang="en-GB" smtClean="0"/>
              <a:t>17</a:t>
            </a:fld>
            <a:endParaRPr lang="en-GB" dirty="0"/>
          </a:p>
        </p:txBody>
      </p:sp>
    </p:spTree>
    <p:extLst>
      <p:ext uri="{BB962C8B-B14F-4D97-AF65-F5344CB8AC3E}">
        <p14:creationId xmlns:p14="http://schemas.microsoft.com/office/powerpoint/2010/main" val="2958673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templates that could be printed and cut out to used for the designs.</a:t>
            </a:r>
          </a:p>
        </p:txBody>
      </p:sp>
      <p:sp>
        <p:nvSpPr>
          <p:cNvPr id="4" name="Slide Number Placeholder 3"/>
          <p:cNvSpPr>
            <a:spLocks noGrp="1"/>
          </p:cNvSpPr>
          <p:nvPr>
            <p:ph type="sldNum" sz="quarter" idx="5"/>
          </p:nvPr>
        </p:nvSpPr>
        <p:spPr/>
        <p:txBody>
          <a:bodyPr/>
          <a:lstStyle/>
          <a:p>
            <a:fld id="{26D38C6A-27F3-4D9F-AFF5-F53EC4158501}" type="slidenum">
              <a:rPr lang="en-GB" smtClean="0"/>
              <a:t>18</a:t>
            </a:fld>
            <a:endParaRPr lang="en-GB" dirty="0"/>
          </a:p>
        </p:txBody>
      </p:sp>
    </p:spTree>
    <p:extLst>
      <p:ext uri="{BB962C8B-B14F-4D97-AF65-F5344CB8AC3E}">
        <p14:creationId xmlns:p14="http://schemas.microsoft.com/office/powerpoint/2010/main" val="47746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Possibility for cross-curriculum links: Science, Geography, Food Technology and Textiles.</a:t>
            </a:r>
          </a:p>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2</a:t>
            </a:fld>
            <a:endParaRPr lang="en-GB" dirty="0"/>
          </a:p>
        </p:txBody>
      </p:sp>
    </p:spTree>
    <p:extLst>
      <p:ext uri="{BB962C8B-B14F-4D97-AF65-F5344CB8AC3E}">
        <p14:creationId xmlns:p14="http://schemas.microsoft.com/office/powerpoint/2010/main" val="64311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eithSans"/>
              </a:rPr>
              <a:t>The London Marathon is an annual marathon held in London and is the 2nd largest annual road race in the UK, after the Great North Run in Newcastle. </a:t>
            </a:r>
          </a:p>
          <a:p>
            <a:r>
              <a:rPr lang="en-GB" b="0" i="0" dirty="0">
                <a:solidFill>
                  <a:srgbClr val="444444"/>
                </a:solidFill>
                <a:effectLst/>
                <a:latin typeface="ReithSans"/>
              </a:rPr>
              <a:t>Typically held in April but moved to October for 2020 and 2021 due to Covid.</a:t>
            </a:r>
            <a:endParaRPr lang="en-GB" dirty="0">
              <a:latin typeface="ReithSans"/>
            </a:endParaRPr>
          </a:p>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3</a:t>
            </a:fld>
            <a:endParaRPr lang="en-GB" dirty="0"/>
          </a:p>
        </p:txBody>
      </p:sp>
    </p:spTree>
    <p:extLst>
      <p:ext uri="{BB962C8B-B14F-4D97-AF65-F5344CB8AC3E}">
        <p14:creationId xmlns:p14="http://schemas.microsoft.com/office/powerpoint/2010/main" val="25638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FFC000"/>
                </a:solidFill>
              </a:rPr>
              <a:t>To help with gaining ideas and inspiration, learners could create a mood board of people running wearing fancy dress.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4</a:t>
            </a:fld>
            <a:endParaRPr lang="en-GB" dirty="0"/>
          </a:p>
        </p:txBody>
      </p:sp>
    </p:spTree>
    <p:extLst>
      <p:ext uri="{BB962C8B-B14F-4D97-AF65-F5344CB8AC3E}">
        <p14:creationId xmlns:p14="http://schemas.microsoft.com/office/powerpoint/2010/main" val="4949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5</a:t>
            </a:fld>
            <a:endParaRPr lang="en-GB" dirty="0"/>
          </a:p>
        </p:txBody>
      </p:sp>
    </p:spTree>
    <p:extLst>
      <p:ext uri="{BB962C8B-B14F-4D97-AF65-F5344CB8AC3E}">
        <p14:creationId xmlns:p14="http://schemas.microsoft.com/office/powerpoint/2010/main" val="378376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clothing types can you think of?</a:t>
            </a:r>
          </a:p>
          <a:p>
            <a:pPr marL="171450" indent="-171450">
              <a:buFont typeface="Arial" panose="020B0604020202020204" pitchFamily="34" charset="0"/>
              <a:buChar char="•"/>
            </a:pPr>
            <a:r>
              <a:rPr lang="en-GB" dirty="0"/>
              <a:t>Why do you need to consider different types?</a:t>
            </a:r>
          </a:p>
          <a:p>
            <a:pPr marL="171450" indent="-171450">
              <a:buFont typeface="Arial" panose="020B0604020202020204" pitchFamily="34" charset="0"/>
              <a:buChar char="•"/>
            </a:pPr>
            <a:r>
              <a:rPr lang="en-GB" dirty="0"/>
              <a:t>What about subcategories, for example if choose tops, then go onto t-shirts, vests, shirts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learners to consider which charity they will be designing for.</a:t>
            </a:r>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6</a:t>
            </a:fld>
            <a:endParaRPr lang="en-GB" dirty="0"/>
          </a:p>
        </p:txBody>
      </p:sp>
    </p:spTree>
    <p:extLst>
      <p:ext uri="{BB962C8B-B14F-4D97-AF65-F5344CB8AC3E}">
        <p14:creationId xmlns:p14="http://schemas.microsoft.com/office/powerpoint/2010/main" val="262226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could be used as a prompt for a spider chart to consider different ideas.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learners to consider which charity they will be designing for.</a:t>
            </a:r>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7</a:t>
            </a:fld>
            <a:endParaRPr lang="en-GB" dirty="0"/>
          </a:p>
        </p:txBody>
      </p:sp>
    </p:spTree>
    <p:extLst>
      <p:ext uri="{BB962C8B-B14F-4D97-AF65-F5344CB8AC3E}">
        <p14:creationId xmlns:p14="http://schemas.microsoft.com/office/powerpoint/2010/main" val="18088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i="1" dirty="0">
                <a:cs typeface="Arial" panose="020B0604020202020204" pitchFamily="34" charset="0"/>
              </a:rPr>
              <a:t>Fit for Purpose</a:t>
            </a:r>
          </a:p>
          <a:p>
            <a:pPr marL="0" indent="0">
              <a:buNone/>
            </a:pPr>
            <a:r>
              <a:rPr lang="en-GB" sz="1200" i="1" dirty="0">
                <a:cs typeface="Arial" panose="020B0604020202020204" pitchFamily="34" charset="0"/>
              </a:rPr>
              <a:t>“</a:t>
            </a:r>
            <a:r>
              <a:rPr lang="en-GB" sz="1200" i="1" dirty="0">
                <a:solidFill>
                  <a:srgbClr val="111111"/>
                </a:solidFill>
                <a:effectLst/>
                <a:cs typeface="Arial" panose="020B0604020202020204" pitchFamily="34" charset="0"/>
              </a:rPr>
              <a:t>good enough to do the job it was designed to do”.</a:t>
            </a:r>
          </a:p>
          <a:p>
            <a:pPr marL="0" indent="0">
              <a:buNone/>
            </a:pPr>
            <a:endParaRPr lang="en-GB" sz="1200" i="1" dirty="0">
              <a:solidFill>
                <a:srgbClr val="111111"/>
              </a:solidFill>
              <a:effectLst/>
              <a:cs typeface="Arial" panose="020B0604020202020204" pitchFamily="34" charset="0"/>
            </a:endParaRPr>
          </a:p>
          <a:p>
            <a:pPr marL="0" indent="0" algn="l">
              <a:buFont typeface="Arial" panose="020B0604020202020204" pitchFamily="34" charset="0"/>
              <a:buNone/>
            </a:pPr>
            <a:r>
              <a:rPr lang="en-GB" b="0" i="0" dirty="0">
                <a:solidFill>
                  <a:srgbClr val="231F20"/>
                </a:solidFill>
                <a:effectLst/>
                <a:latin typeface="ReithSans"/>
              </a:rPr>
              <a:t>The following slides can be used to help learners with selecting appropriate fabrics for their design. This would be especially useful for weaker learners or those who have not done much textiles based work in the past.</a:t>
            </a:r>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8</a:t>
            </a:fld>
            <a:endParaRPr lang="en-GB" dirty="0"/>
          </a:p>
        </p:txBody>
      </p:sp>
    </p:spTree>
    <p:extLst>
      <p:ext uri="{BB962C8B-B14F-4D97-AF65-F5344CB8AC3E}">
        <p14:creationId xmlns:p14="http://schemas.microsoft.com/office/powerpoint/2010/main" val="136541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b="0" i="0" dirty="0">
                <a:solidFill>
                  <a:srgbClr val="231F20"/>
                </a:solidFill>
                <a:effectLst/>
                <a:latin typeface="ReithSans"/>
              </a:rPr>
              <a:t>The fibres that make a fabric will affect its properties, making them suitable for different uses, e.g. cotton is cool to wear and suitable for a summer T-shirt, whereas wool is warm so would make a warm winter jumper.</a:t>
            </a:r>
            <a:endParaRPr lang="en-GB" b="0" i="0" dirty="0">
              <a:solidFill>
                <a:srgbClr val="000000"/>
              </a:solidFill>
              <a:effectLst/>
              <a:latin typeface="Custom Font Family"/>
            </a:endParaRPr>
          </a:p>
          <a:p>
            <a:pPr marL="0" indent="0" algn="l">
              <a:buFont typeface="Arial" panose="020B0604020202020204" pitchFamily="34" charset="0"/>
              <a:buNone/>
            </a:pPr>
            <a:r>
              <a:rPr lang="en-GB" b="0" i="0" dirty="0">
                <a:solidFill>
                  <a:srgbClr val="231F20"/>
                </a:solidFill>
                <a:effectLst/>
                <a:latin typeface="ReithSans"/>
              </a:rPr>
              <a:t>Natural fibres come from plants, animals or insects. They are also renewable and biodegradable.</a:t>
            </a:r>
          </a:p>
          <a:p>
            <a:pPr marL="0" indent="0" algn="l">
              <a:buFont typeface="Arial" panose="020B0604020202020204" pitchFamily="34" charset="0"/>
              <a:buNone/>
            </a:pPr>
            <a:endParaRPr lang="en-GB" b="0" i="0" dirty="0">
              <a:solidFill>
                <a:srgbClr val="000000"/>
              </a:solidFill>
              <a:effectLst/>
              <a:latin typeface="Custom Font Family"/>
            </a:endParaRPr>
          </a:p>
          <a:p>
            <a:pPr marL="0" indent="0" algn="l">
              <a:buFont typeface="Arial" panose="020B0604020202020204" pitchFamily="34" charset="0"/>
              <a:buNone/>
            </a:pPr>
            <a:r>
              <a:rPr lang="en-GB" b="1" i="0" u="none" dirty="0">
                <a:solidFill>
                  <a:srgbClr val="000000"/>
                </a:solidFill>
                <a:effectLst/>
                <a:latin typeface="Custom Font Family"/>
              </a:rPr>
              <a:t>Natural Fibres</a:t>
            </a:r>
          </a:p>
          <a:p>
            <a:pPr algn="l">
              <a:buFont typeface="Arial" panose="020B0604020202020204" pitchFamily="34" charset="0"/>
              <a:buNone/>
            </a:pPr>
            <a:r>
              <a:rPr lang="en-GB" b="1" i="0" dirty="0">
                <a:solidFill>
                  <a:srgbClr val="231F20"/>
                </a:solidFill>
                <a:effectLst/>
                <a:latin typeface="ReithSans"/>
              </a:rPr>
              <a:t>Plant fibres</a:t>
            </a:r>
            <a:r>
              <a:rPr lang="en-GB" b="0" i="0" dirty="0">
                <a:solidFill>
                  <a:srgbClr val="231F20"/>
                </a:solidFill>
                <a:effectLst/>
                <a:latin typeface="ReithSans"/>
              </a:rPr>
              <a:t> - cotton, linen, jute, sisal and more unusual fibres such as bamboo or coconut.</a:t>
            </a:r>
          </a:p>
          <a:p>
            <a:pPr algn="l">
              <a:buFont typeface="Arial" panose="020B0604020202020204" pitchFamily="34" charset="0"/>
              <a:buNone/>
            </a:pPr>
            <a:r>
              <a:rPr lang="en-GB" b="1" i="0" dirty="0">
                <a:solidFill>
                  <a:srgbClr val="231F20"/>
                </a:solidFill>
                <a:effectLst/>
                <a:latin typeface="ReithSans"/>
              </a:rPr>
              <a:t>Animal fibres</a:t>
            </a:r>
            <a:r>
              <a:rPr lang="en-GB" b="0" i="0" dirty="0">
                <a:solidFill>
                  <a:srgbClr val="231F20"/>
                </a:solidFill>
                <a:effectLst/>
                <a:latin typeface="ReithSans"/>
              </a:rPr>
              <a:t> - wool, silk and hair.</a:t>
            </a:r>
          </a:p>
          <a:p>
            <a:pPr algn="l">
              <a:buFont typeface="Arial" panose="020B0604020202020204" pitchFamily="34" charset="0"/>
              <a:buNone/>
            </a:pPr>
            <a:r>
              <a:rPr lang="en-GB" b="0" i="0" dirty="0">
                <a:solidFill>
                  <a:srgbClr val="231F20"/>
                </a:solidFill>
                <a:effectLst/>
                <a:latin typeface="ReithSans"/>
              </a:rPr>
              <a:t>Could you make the costume out of any of these? Give reasons why.</a:t>
            </a:r>
            <a:endParaRPr lang="en-GB" b="0" i="0" dirty="0">
              <a:solidFill>
                <a:srgbClr val="000000"/>
              </a:solidFill>
              <a:effectLst/>
              <a:latin typeface="Custom Font Family"/>
            </a:endParaRPr>
          </a:p>
        </p:txBody>
      </p:sp>
      <p:sp>
        <p:nvSpPr>
          <p:cNvPr id="4" name="Slide Number Placeholder 3"/>
          <p:cNvSpPr>
            <a:spLocks noGrp="1"/>
          </p:cNvSpPr>
          <p:nvPr>
            <p:ph type="sldNum" sz="quarter" idx="5"/>
          </p:nvPr>
        </p:nvSpPr>
        <p:spPr/>
        <p:txBody>
          <a:bodyPr/>
          <a:lstStyle/>
          <a:p>
            <a:fld id="{244404A4-B4D3-461C-B700-14898CF7D366}" type="slidenum">
              <a:rPr lang="en-GB" smtClean="0"/>
              <a:t>9</a:t>
            </a:fld>
            <a:endParaRPr lang="en-GB" dirty="0"/>
          </a:p>
        </p:txBody>
      </p:sp>
    </p:spTree>
    <p:extLst>
      <p:ext uri="{BB962C8B-B14F-4D97-AF65-F5344CB8AC3E}">
        <p14:creationId xmlns:p14="http://schemas.microsoft.com/office/powerpoint/2010/main" val="16995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7/18/2023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C05D1-9BC9-43CB-4A19-2B807A0F8F61}"/>
              </a:ext>
            </a:extLst>
          </p:cNvPr>
          <p:cNvSpPr txBox="1"/>
          <p:nvPr/>
        </p:nvSpPr>
        <p:spPr>
          <a:xfrm>
            <a:off x="185351" y="1062355"/>
            <a:ext cx="8760941" cy="769441"/>
          </a:xfrm>
          <a:prstGeom prst="rect">
            <a:avLst/>
          </a:prstGeom>
          <a:noFill/>
        </p:spPr>
        <p:txBody>
          <a:bodyPr wrap="square" rtlCol="0">
            <a:spAutoFit/>
          </a:bodyPr>
          <a:lstStyle/>
          <a:p>
            <a:pPr algn="ctr"/>
            <a:r>
              <a:rPr lang="en-GB" sz="4400" b="1" dirty="0">
                <a:solidFill>
                  <a:srgbClr val="0093D3"/>
                </a:solidFill>
                <a:latin typeface="Arial"/>
                <a:cs typeface="Arial"/>
              </a:rPr>
              <a:t>Marathon charity costume</a:t>
            </a:r>
          </a:p>
        </p:txBody>
      </p:sp>
      <p:sp>
        <p:nvSpPr>
          <p:cNvPr id="9" name="TextBox 8">
            <a:extLst>
              <a:ext uri="{FF2B5EF4-FFF2-40B4-BE49-F238E27FC236}">
                <a16:creationId xmlns:a16="http://schemas.microsoft.com/office/drawing/2014/main" id="{E4002626-04C0-1B4C-C80A-9B99110BD39C}"/>
              </a:ext>
            </a:extLst>
          </p:cNvPr>
          <p:cNvSpPr txBox="1"/>
          <p:nvPr/>
        </p:nvSpPr>
        <p:spPr>
          <a:xfrm>
            <a:off x="745318" y="5146581"/>
            <a:ext cx="7653361" cy="461665"/>
          </a:xfrm>
          <a:prstGeom prst="rect">
            <a:avLst/>
          </a:prstGeom>
          <a:noFill/>
        </p:spPr>
        <p:txBody>
          <a:bodyPr wrap="square">
            <a:spAutoFit/>
          </a:bodyPr>
          <a:lstStyle/>
          <a:p>
            <a:pPr algn="ctr"/>
            <a:r>
              <a:rPr lang="en-GB" sz="2400" dirty="0">
                <a:latin typeface="Arial" panose="020B0604020202020204" pitchFamily="34" charset="0"/>
                <a:cs typeface="Arial" panose="020B0604020202020204" pitchFamily="34" charset="0"/>
              </a:rPr>
              <a:t>Designing a charity costume to wear on the day</a:t>
            </a:r>
            <a:endParaRPr lang="en-GB" sz="2400" dirty="0"/>
          </a:p>
        </p:txBody>
      </p:sp>
      <p:pic>
        <p:nvPicPr>
          <p:cNvPr id="2" name="Picture 2" descr="Running, Sports, Fit, Fitness">
            <a:extLst>
              <a:ext uri="{FF2B5EF4-FFF2-40B4-BE49-F238E27FC236}">
                <a16:creationId xmlns:a16="http://schemas.microsoft.com/office/drawing/2014/main" id="{FF8F8FEF-D2A4-2EB5-FEA8-5599DAEB45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4307" y="1929457"/>
            <a:ext cx="4755386" cy="317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3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229326" y="1066764"/>
            <a:ext cx="6458494" cy="1199034"/>
          </a:xfrm>
        </p:spPr>
        <p:txBody>
          <a:bodyPr>
            <a:normAutofit/>
          </a:bodyPr>
          <a:lstStyle/>
          <a:p>
            <a:pPr marL="0" indent="0">
              <a:buNone/>
            </a:pPr>
            <a:r>
              <a:rPr lang="en-GB" sz="3600" b="1" dirty="0">
                <a:latin typeface="Arial" panose="020B0604020202020204" pitchFamily="34" charset="0"/>
                <a:cs typeface="Arial" panose="020B0604020202020204" pitchFamily="34" charset="0"/>
              </a:rPr>
              <a:t>Fabrics: Synthetic Fibres</a:t>
            </a:r>
          </a:p>
          <a:p>
            <a:pPr marL="0" indent="0">
              <a:buNone/>
            </a:pPr>
            <a:r>
              <a:rPr lang="en-GB" sz="2400" dirty="0">
                <a:solidFill>
                  <a:srgbClr val="231F20"/>
                </a:solidFill>
                <a:latin typeface="Arial" panose="020B0604020202020204" pitchFamily="34" charset="0"/>
                <a:cs typeface="Arial" panose="020B0604020202020204" pitchFamily="34" charset="0"/>
              </a:rPr>
              <a:t>M</a:t>
            </a:r>
            <a:r>
              <a:rPr lang="en-GB" sz="2400" b="0" i="0" dirty="0">
                <a:solidFill>
                  <a:srgbClr val="231F20"/>
                </a:solidFill>
                <a:effectLst/>
                <a:latin typeface="Arial" panose="020B0604020202020204" pitchFamily="34" charset="0"/>
                <a:cs typeface="Arial" panose="020B0604020202020204" pitchFamily="34" charset="0"/>
              </a:rPr>
              <a:t>ade mainly from non-renewable coal and oil</a:t>
            </a:r>
            <a:endParaRPr lang="en-GB" sz="2400" b="1" u="sng" dirty="0">
              <a:latin typeface="Arial" panose="020B0604020202020204" pitchFamily="34" charset="0"/>
              <a:cs typeface="Arial" panose="020B0604020202020204" pitchFamily="34" charset="0"/>
            </a:endParaRPr>
          </a:p>
          <a:p>
            <a:pPr marL="0" indent="0">
              <a:buNone/>
            </a:pPr>
            <a:endParaRPr lang="en-GB" sz="3300" b="1" u="sng" dirty="0">
              <a:latin typeface="Segeo ui"/>
            </a:endParaRPr>
          </a:p>
          <a:p>
            <a:pPr marL="0" indent="0">
              <a:buNone/>
            </a:pPr>
            <a:endParaRPr lang="en-GB" sz="3300" b="1" dirty="0">
              <a:latin typeface="Segeo ui"/>
            </a:endParaRPr>
          </a:p>
          <a:p>
            <a:pPr marL="0" indent="0">
              <a:buNone/>
            </a:pPr>
            <a:endParaRPr lang="en-GB" sz="2400" dirty="0"/>
          </a:p>
        </p:txBody>
      </p:sp>
      <p:graphicFrame>
        <p:nvGraphicFramePr>
          <p:cNvPr id="9" name="Table 9">
            <a:extLst>
              <a:ext uri="{FF2B5EF4-FFF2-40B4-BE49-F238E27FC236}">
                <a16:creationId xmlns:a16="http://schemas.microsoft.com/office/drawing/2014/main" id="{947DB876-C62D-DF94-1DC3-AFF54EE09DAE}"/>
              </a:ext>
            </a:extLst>
          </p:cNvPr>
          <p:cNvGraphicFramePr>
            <a:graphicFrameLocks noGrp="1"/>
          </p:cNvGraphicFramePr>
          <p:nvPr>
            <p:extLst>
              <p:ext uri="{D42A27DB-BD31-4B8C-83A1-F6EECF244321}">
                <p14:modId xmlns:p14="http://schemas.microsoft.com/office/powerpoint/2010/main" val="3658310421"/>
              </p:ext>
            </p:extLst>
          </p:nvPr>
        </p:nvGraphicFramePr>
        <p:xfrm>
          <a:off x="340359" y="2147015"/>
          <a:ext cx="6923469" cy="3809285"/>
        </p:xfrm>
        <a:graphic>
          <a:graphicData uri="http://schemas.openxmlformats.org/drawingml/2006/table">
            <a:tbl>
              <a:tblPr firstRow="1" bandRow="1">
                <a:tableStyleId>{5C22544A-7EE6-4342-B048-85BDC9FD1C3A}</a:tableStyleId>
              </a:tblPr>
              <a:tblGrid>
                <a:gridCol w="1695291">
                  <a:extLst>
                    <a:ext uri="{9D8B030D-6E8A-4147-A177-3AD203B41FA5}">
                      <a16:colId xmlns:a16="http://schemas.microsoft.com/office/drawing/2014/main" val="3434376162"/>
                    </a:ext>
                  </a:extLst>
                </a:gridCol>
                <a:gridCol w="2920355">
                  <a:extLst>
                    <a:ext uri="{9D8B030D-6E8A-4147-A177-3AD203B41FA5}">
                      <a16:colId xmlns:a16="http://schemas.microsoft.com/office/drawing/2014/main" val="1724716731"/>
                    </a:ext>
                  </a:extLst>
                </a:gridCol>
                <a:gridCol w="2307823">
                  <a:extLst>
                    <a:ext uri="{9D8B030D-6E8A-4147-A177-3AD203B41FA5}">
                      <a16:colId xmlns:a16="http://schemas.microsoft.com/office/drawing/2014/main" val="2488562233"/>
                    </a:ext>
                  </a:extLst>
                </a:gridCol>
              </a:tblGrid>
              <a:tr h="457071">
                <a:tc>
                  <a:txBody>
                    <a:bodyPr/>
                    <a:lstStyle/>
                    <a:p>
                      <a:endParaRPr lang="en-GB"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Arial" panose="020B0604020202020204" pitchFamily="34" charset="0"/>
                          <a:cs typeface="Arial" panose="020B0604020202020204" pitchFamily="34" charset="0"/>
                        </a:rPr>
                        <a:t>Properties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Arial" panose="020B0604020202020204" pitchFamily="34" charset="0"/>
                          <a:cs typeface="Arial" panose="020B0604020202020204" pitchFamily="34" charset="0"/>
                        </a:rPr>
                        <a:t>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23652"/>
                  </a:ext>
                </a:extLst>
              </a:tr>
              <a:tr h="838615">
                <a:tc>
                  <a:txBody>
                    <a:bodyPr/>
                    <a:lstStyle/>
                    <a:p>
                      <a:r>
                        <a:rPr lang="en-GB" sz="2400" b="1" dirty="0">
                          <a:solidFill>
                            <a:schemeClr val="tx1"/>
                          </a:solidFill>
                          <a:latin typeface="Arial" panose="020B0604020202020204" pitchFamily="34" charset="0"/>
                          <a:cs typeface="Arial" panose="020B0604020202020204" pitchFamily="34" charset="0"/>
                        </a:rPr>
                        <a:t>Polyester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kern="1200" dirty="0">
                          <a:solidFill>
                            <a:schemeClr val="dk1"/>
                          </a:solidFill>
                          <a:effectLst/>
                          <a:latin typeface="Arial" panose="020B0604020202020204" pitchFamily="34" charset="0"/>
                          <a:ea typeface="+mn-ea"/>
                          <a:cs typeface="Arial" panose="020B0604020202020204" pitchFamily="34" charset="0"/>
                        </a:rPr>
                        <a:t>Strong, not very absorbent or warm</a:t>
                      </a:r>
                      <a:endParaRPr lang="en-GB"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Suit jacket and shirts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379394"/>
                  </a:ext>
                </a:extLst>
              </a:tr>
              <a:tr h="812800">
                <a:tc>
                  <a:txBody>
                    <a:bodyPr/>
                    <a:lstStyle/>
                    <a:p>
                      <a:r>
                        <a:rPr lang="en-GB" sz="2400" b="1" dirty="0">
                          <a:solidFill>
                            <a:schemeClr val="tx1"/>
                          </a:solidFill>
                          <a:latin typeface="Arial" panose="020B0604020202020204" pitchFamily="34" charset="0"/>
                          <a:cs typeface="Arial" panose="020B0604020202020204" pitchFamily="34" charset="0"/>
                        </a:rPr>
                        <a:t>Acrylic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Very warm, strong, not absorbent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Jumpers, cardigans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065604"/>
                  </a:ext>
                </a:extLst>
              </a:tr>
              <a:tr h="815340">
                <a:tc>
                  <a:txBody>
                    <a:bodyPr/>
                    <a:lstStyle/>
                    <a:p>
                      <a:r>
                        <a:rPr lang="en-GB" sz="2400" b="1" dirty="0">
                          <a:solidFill>
                            <a:schemeClr val="tx1"/>
                          </a:solidFill>
                          <a:latin typeface="Arial" panose="020B0604020202020204" pitchFamily="34" charset="0"/>
                          <a:cs typeface="Arial" panose="020B0604020202020204" pitchFamily="34" charset="0"/>
                        </a:rPr>
                        <a:t>Nylon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Strong, durable, not absorbent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Outdoor jackets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9027743"/>
                  </a:ext>
                </a:extLst>
              </a:tr>
              <a:tr h="867550">
                <a:tc>
                  <a:txBody>
                    <a:bodyPr/>
                    <a:lstStyle/>
                    <a:p>
                      <a:r>
                        <a:rPr lang="en-GB" sz="2400" b="1" dirty="0">
                          <a:solidFill>
                            <a:schemeClr val="tx1"/>
                          </a:solidFill>
                          <a:latin typeface="Arial" panose="020B0604020202020204" pitchFamily="34" charset="0"/>
                          <a:cs typeface="Arial" panose="020B0604020202020204" pitchFamily="34" charset="0"/>
                        </a:rPr>
                        <a:t>Elastane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Strong, not absorbent or warm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Sportswear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398550"/>
                  </a:ext>
                </a:extLst>
              </a:tr>
            </a:tbl>
          </a:graphicData>
        </a:graphic>
      </p:graphicFrame>
      <p:pic>
        <p:nvPicPr>
          <p:cNvPr id="4" name="Picture 3" descr="A picture containing suit, clothing&#10;&#10;Description automatically generated">
            <a:extLst>
              <a:ext uri="{FF2B5EF4-FFF2-40B4-BE49-F238E27FC236}">
                <a16:creationId xmlns:a16="http://schemas.microsoft.com/office/drawing/2014/main" id="{C3DB454A-2380-6927-866D-C1E1C16D9982}"/>
              </a:ext>
            </a:extLst>
          </p:cNvPr>
          <p:cNvPicPr>
            <a:picLocks noChangeAspect="1"/>
          </p:cNvPicPr>
          <p:nvPr/>
        </p:nvPicPr>
        <p:blipFill>
          <a:blip r:embed="rId3"/>
          <a:stretch>
            <a:fillRect/>
          </a:stretch>
        </p:blipFill>
        <p:spPr>
          <a:xfrm>
            <a:off x="7797544" y="1344325"/>
            <a:ext cx="898525" cy="1351764"/>
          </a:xfrm>
          <a:prstGeom prst="rect">
            <a:avLst/>
          </a:prstGeom>
        </p:spPr>
      </p:pic>
      <p:pic>
        <p:nvPicPr>
          <p:cNvPr id="3076" name="Picture 4" descr="Raincoat, Coat, Boots, Rain Boots">
            <a:extLst>
              <a:ext uri="{FF2B5EF4-FFF2-40B4-BE49-F238E27FC236}">
                <a16:creationId xmlns:a16="http://schemas.microsoft.com/office/drawing/2014/main" id="{BF7FB1EB-3B56-D6D8-695B-B498158B15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63828" y="2753119"/>
            <a:ext cx="2113189" cy="14087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vector graphics of Silhouette">
            <a:extLst>
              <a:ext uri="{FF2B5EF4-FFF2-40B4-BE49-F238E27FC236}">
                <a16:creationId xmlns:a16="http://schemas.microsoft.com/office/drawing/2014/main" id="{48B69541-236D-4AC6-7D46-1AA4B9AFD0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223" y="4457729"/>
            <a:ext cx="1383166" cy="120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40359" y="2351267"/>
            <a:ext cx="4886267" cy="3507459"/>
          </a:xfrm>
        </p:spPr>
        <p:txBody>
          <a:bodyPr>
            <a:normAutofit/>
          </a:bodyPr>
          <a:lstStyle/>
          <a:p>
            <a:pPr marL="0" indent="0">
              <a:buNone/>
            </a:pPr>
            <a:r>
              <a:rPr lang="en-GB" sz="2400" dirty="0">
                <a:latin typeface="Arial" panose="020B0604020202020204" pitchFamily="34" charset="0"/>
                <a:cs typeface="Arial" panose="020B0604020202020204" pitchFamily="34" charset="0"/>
              </a:rPr>
              <a:t>There are fabrics which can help keep you cool while you run!</a:t>
            </a:r>
            <a:endParaRPr lang="en-GB" sz="2400" b="1" u="sng" dirty="0">
              <a:latin typeface="Arial" panose="020B0604020202020204" pitchFamily="34" charset="0"/>
              <a:cs typeface="Arial" panose="020B0604020202020204" pitchFamily="34" charset="0"/>
            </a:endParaRPr>
          </a:p>
          <a:p>
            <a:pPr marL="0" indent="0">
              <a:buNone/>
            </a:pPr>
            <a:endParaRPr lang="en-GB" sz="2400" b="1" u="sng"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Question</a:t>
            </a:r>
            <a:r>
              <a:rPr lang="en-GB" sz="2400" dirty="0">
                <a:latin typeface="Arial" panose="020B0604020202020204" pitchFamily="34" charset="0"/>
                <a:cs typeface="Arial" panose="020B0604020202020204" pitchFamily="34" charset="0"/>
              </a:rPr>
              <a:t>: How does a fabric keep you cool?</a:t>
            </a:r>
          </a:p>
          <a:p>
            <a:pPr marL="0" indent="0">
              <a:buNone/>
            </a:pPr>
            <a:endParaRPr lang="en-GB" sz="3300" b="1" u="sng" dirty="0">
              <a:latin typeface="Segeo ui"/>
            </a:endParaRPr>
          </a:p>
          <a:p>
            <a:pPr marL="0" indent="0">
              <a:buNone/>
            </a:pPr>
            <a:endParaRPr lang="en-GB" sz="3300" b="1" u="sng" dirty="0">
              <a:latin typeface="Segeo ui"/>
            </a:endParaRPr>
          </a:p>
          <a:p>
            <a:pPr marL="0" indent="0">
              <a:buNone/>
            </a:pPr>
            <a:endParaRPr lang="en-GB" sz="3300" b="1" dirty="0">
              <a:latin typeface="Segeo ui"/>
            </a:endParaRPr>
          </a:p>
          <a:p>
            <a:pPr marL="0" indent="0">
              <a:buNone/>
            </a:pPr>
            <a:endParaRPr lang="en-GB" sz="2400" dirty="0"/>
          </a:p>
        </p:txBody>
      </p:sp>
      <p:sp>
        <p:nvSpPr>
          <p:cNvPr id="4" name="Content Placeholder 2">
            <a:extLst>
              <a:ext uri="{FF2B5EF4-FFF2-40B4-BE49-F238E27FC236}">
                <a16:creationId xmlns:a16="http://schemas.microsoft.com/office/drawing/2014/main" id="{FB32F188-9DD9-1CC7-140C-0A61FE86450A}"/>
              </a:ext>
            </a:extLst>
          </p:cNvPr>
          <p:cNvSpPr txBox="1">
            <a:spLocks/>
          </p:cNvSpPr>
          <p:nvPr/>
        </p:nvSpPr>
        <p:spPr>
          <a:xfrm>
            <a:off x="340359" y="1310510"/>
            <a:ext cx="6458494" cy="668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3600" b="1" dirty="0">
                <a:latin typeface="Arial" panose="020B0604020202020204" pitchFamily="34" charset="0"/>
                <a:cs typeface="Arial" panose="020B0604020202020204" pitchFamily="34" charset="0"/>
              </a:rPr>
              <a:t>Smart textiles</a:t>
            </a:r>
            <a:endParaRPr lang="en-GB" sz="2400" b="1" u="sng" dirty="0">
              <a:latin typeface="Arial" panose="020B0604020202020204" pitchFamily="34" charset="0"/>
              <a:cs typeface="Arial" panose="020B0604020202020204" pitchFamily="34" charset="0"/>
            </a:endParaRPr>
          </a:p>
        </p:txBody>
      </p:sp>
      <p:pic>
        <p:nvPicPr>
          <p:cNvPr id="5" name="Picture 2" descr="Free Runner Stickman vector and picture">
            <a:extLst>
              <a:ext uri="{FF2B5EF4-FFF2-40B4-BE49-F238E27FC236}">
                <a16:creationId xmlns:a16="http://schemas.microsoft.com/office/drawing/2014/main" id="{A1C61AF7-39CC-264A-C8FD-B4CA696A5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467" y="1979028"/>
            <a:ext cx="2539037" cy="280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3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8" y="1192599"/>
            <a:ext cx="7888031" cy="4312851"/>
          </a:xfrm>
        </p:spPr>
        <p:txBody>
          <a:bodyPr>
            <a:normAutofit/>
          </a:bodyPr>
          <a:lstStyle/>
          <a:p>
            <a:endParaRPr lang="en-GB" sz="1900" b="1" dirty="0">
              <a:latin typeface="Segeo ui"/>
            </a:endParaRPr>
          </a:p>
          <a:p>
            <a:pPr marL="0" indent="0">
              <a:buNone/>
            </a:pPr>
            <a:r>
              <a:rPr lang="en-GB" sz="2400" dirty="0"/>
              <a:t> </a:t>
            </a:r>
          </a:p>
        </p:txBody>
      </p:sp>
      <p:sp>
        <p:nvSpPr>
          <p:cNvPr id="4" name="TextBox 3">
            <a:extLst>
              <a:ext uri="{FF2B5EF4-FFF2-40B4-BE49-F238E27FC236}">
                <a16:creationId xmlns:a16="http://schemas.microsoft.com/office/drawing/2014/main" id="{7B4F99B6-FAE3-22BE-FEE6-E1790DB96578}"/>
              </a:ext>
            </a:extLst>
          </p:cNvPr>
          <p:cNvSpPr txBox="1"/>
          <p:nvPr/>
        </p:nvSpPr>
        <p:spPr>
          <a:xfrm>
            <a:off x="250371" y="2127858"/>
            <a:ext cx="8643258" cy="3416320"/>
          </a:xfrm>
          <a:prstGeom prst="rect">
            <a:avLst/>
          </a:prstGeom>
          <a:noFill/>
        </p:spPr>
        <p:txBody>
          <a:bodyPr wrap="square">
            <a:spAutoFit/>
          </a:bodyPr>
          <a:lstStyle/>
          <a:p>
            <a:r>
              <a:rPr lang="en-GB" sz="2400" b="0" i="0" dirty="0">
                <a:solidFill>
                  <a:srgbClr val="000000"/>
                </a:solidFill>
                <a:effectLst/>
                <a:latin typeface="Roboto" panose="02000000000000000000" pitchFamily="2" charset="0"/>
              </a:rPr>
              <a:t>Fabrics that cool using temperature balance focus on </a:t>
            </a:r>
            <a:r>
              <a:rPr lang="en-GB" sz="2400" dirty="0">
                <a:solidFill>
                  <a:srgbClr val="000000"/>
                </a:solidFill>
                <a:latin typeface="Roboto" panose="02000000000000000000" pitchFamily="2" charset="0"/>
              </a:rPr>
              <a:t>wicking</a:t>
            </a:r>
            <a:r>
              <a:rPr lang="en-GB" sz="2400" b="0" i="0" dirty="0">
                <a:solidFill>
                  <a:srgbClr val="000000"/>
                </a:solidFill>
                <a:effectLst/>
                <a:latin typeface="Roboto" panose="02000000000000000000" pitchFamily="2" charset="0"/>
              </a:rPr>
              <a:t>. </a:t>
            </a:r>
          </a:p>
          <a:p>
            <a:endParaRPr lang="en-GB" sz="2400" dirty="0">
              <a:solidFill>
                <a:srgbClr val="000000"/>
              </a:solidFill>
              <a:latin typeface="Roboto" panose="02000000000000000000" pitchFamily="2" charset="0"/>
            </a:endParaRPr>
          </a:p>
          <a:p>
            <a:r>
              <a:rPr lang="en-GB" sz="2400" b="1" dirty="0">
                <a:latin typeface="Roboto" panose="02000000000000000000" pitchFamily="2" charset="0"/>
              </a:rPr>
              <a:t>Wicking</a:t>
            </a:r>
            <a:r>
              <a:rPr lang="en-GB" sz="2400" dirty="0">
                <a:latin typeface="Roboto" panose="02000000000000000000" pitchFamily="2" charset="0"/>
              </a:rPr>
              <a:t> </a:t>
            </a:r>
          </a:p>
          <a:p>
            <a:r>
              <a:rPr lang="en-GB" sz="2400" dirty="0">
                <a:latin typeface="Arial" panose="020B0604020202020204" pitchFamily="34" charset="0"/>
              </a:rPr>
              <a:t>The fibres in a cloth garment draw sweat away from the skin and up to the surface of the fabric, allowing the moisture to evaporate quickly.</a:t>
            </a:r>
            <a:endParaRPr lang="en-GB" sz="2400" dirty="0">
              <a:solidFill>
                <a:srgbClr val="404040"/>
              </a:solidFill>
              <a:latin typeface="Arial" panose="020B0604020202020204" pitchFamily="34" charset="0"/>
            </a:endParaRPr>
          </a:p>
          <a:p>
            <a:endParaRPr lang="en-GB" sz="2400" dirty="0">
              <a:solidFill>
                <a:srgbClr val="404040"/>
              </a:solidFill>
              <a:latin typeface="Arial" panose="020B0604020202020204" pitchFamily="34" charset="0"/>
            </a:endParaRPr>
          </a:p>
          <a:p>
            <a:r>
              <a:rPr lang="en-GB" sz="2400" b="1" i="1" dirty="0">
                <a:latin typeface="Arial" panose="020B0604020202020204" pitchFamily="34" charset="0"/>
              </a:rPr>
              <a:t>Could your runner have a ‘base layer’ made of wicking fabric and then your costume on top?</a:t>
            </a:r>
            <a:endParaRPr lang="en-GB" sz="2400" b="1" i="1" dirty="0"/>
          </a:p>
        </p:txBody>
      </p:sp>
      <p:sp>
        <p:nvSpPr>
          <p:cNvPr id="5" name="Content Placeholder 2">
            <a:extLst>
              <a:ext uri="{FF2B5EF4-FFF2-40B4-BE49-F238E27FC236}">
                <a16:creationId xmlns:a16="http://schemas.microsoft.com/office/drawing/2014/main" id="{99FF3F16-0737-AFFC-A55B-B632E86DFA32}"/>
              </a:ext>
            </a:extLst>
          </p:cNvPr>
          <p:cNvSpPr txBox="1">
            <a:spLocks/>
          </p:cNvSpPr>
          <p:nvPr/>
        </p:nvSpPr>
        <p:spPr>
          <a:xfrm>
            <a:off x="250371" y="1310510"/>
            <a:ext cx="6458494" cy="668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3600" b="1" dirty="0">
                <a:latin typeface="Arial" panose="020B0604020202020204" pitchFamily="34" charset="0"/>
                <a:cs typeface="Arial" panose="020B0604020202020204" pitchFamily="34" charset="0"/>
              </a:rPr>
              <a:t>Wicking</a:t>
            </a:r>
            <a:endParaRPr lang="en-GB"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7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CC4E745D-42CA-062F-7313-C281A56285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9539" y="1318953"/>
            <a:ext cx="3286040" cy="4423118"/>
          </a:xfrm>
          <a:prstGeom prst="rect">
            <a:avLst/>
          </a:prstGeom>
        </p:spPr>
      </p:pic>
      <p:sp>
        <p:nvSpPr>
          <p:cNvPr id="3" name="TextBox 2">
            <a:extLst>
              <a:ext uri="{FF2B5EF4-FFF2-40B4-BE49-F238E27FC236}">
                <a16:creationId xmlns:a16="http://schemas.microsoft.com/office/drawing/2014/main" id="{B2D5AD48-8C63-E5A9-CA67-FC671370688F}"/>
              </a:ext>
            </a:extLst>
          </p:cNvPr>
          <p:cNvSpPr txBox="1"/>
          <p:nvPr/>
        </p:nvSpPr>
        <p:spPr>
          <a:xfrm>
            <a:off x="258785" y="1188165"/>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Example design 1</a:t>
            </a:r>
          </a:p>
        </p:txBody>
      </p:sp>
    </p:spTree>
    <p:extLst>
      <p:ext uri="{BB962C8B-B14F-4D97-AF65-F5344CB8AC3E}">
        <p14:creationId xmlns:p14="http://schemas.microsoft.com/office/powerpoint/2010/main" val="96674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7C3C1B11-1847-1D8E-3A30-6EA4CC20919F}"/>
              </a:ext>
            </a:extLst>
          </p:cNvPr>
          <p:cNvPicPr>
            <a:picLocks noGrp="1" noChangeAspect="1"/>
          </p:cNvPicPr>
          <p:nvPr>
            <p:ph idx="1"/>
          </p:nvPr>
        </p:nvPicPr>
        <p:blipFill>
          <a:blip r:embed="rId3"/>
          <a:stretch>
            <a:fillRect/>
          </a:stretch>
        </p:blipFill>
        <p:spPr>
          <a:xfrm>
            <a:off x="1645604" y="1984725"/>
            <a:ext cx="5852791" cy="3972483"/>
          </a:xfrm>
        </p:spPr>
      </p:pic>
      <p:sp>
        <p:nvSpPr>
          <p:cNvPr id="2" name="TextBox 1">
            <a:extLst>
              <a:ext uri="{FF2B5EF4-FFF2-40B4-BE49-F238E27FC236}">
                <a16:creationId xmlns:a16="http://schemas.microsoft.com/office/drawing/2014/main" id="{036658F7-75B7-2690-BECC-EA5C6BD2392C}"/>
              </a:ext>
            </a:extLst>
          </p:cNvPr>
          <p:cNvSpPr txBox="1"/>
          <p:nvPr/>
        </p:nvSpPr>
        <p:spPr>
          <a:xfrm>
            <a:off x="258785" y="1188165"/>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Example design 2</a:t>
            </a:r>
          </a:p>
        </p:txBody>
      </p:sp>
    </p:spTree>
    <p:extLst>
      <p:ext uri="{BB962C8B-B14F-4D97-AF65-F5344CB8AC3E}">
        <p14:creationId xmlns:p14="http://schemas.microsoft.com/office/powerpoint/2010/main" val="150870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DA8206B2-1EEF-AEA6-FC42-2682524209B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104434" y="1245408"/>
            <a:ext cx="3580805" cy="4730917"/>
          </a:xfrm>
        </p:spPr>
      </p:pic>
      <p:sp>
        <p:nvSpPr>
          <p:cNvPr id="2" name="TextBox 1">
            <a:extLst>
              <a:ext uri="{FF2B5EF4-FFF2-40B4-BE49-F238E27FC236}">
                <a16:creationId xmlns:a16="http://schemas.microsoft.com/office/drawing/2014/main" id="{A2F12E54-178D-FF01-3DEE-C9391CEC2E15}"/>
              </a:ext>
            </a:extLst>
          </p:cNvPr>
          <p:cNvSpPr txBox="1"/>
          <p:nvPr/>
        </p:nvSpPr>
        <p:spPr>
          <a:xfrm>
            <a:off x="258785" y="1188165"/>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Example design 3</a:t>
            </a:r>
          </a:p>
        </p:txBody>
      </p:sp>
    </p:spTree>
    <p:extLst>
      <p:ext uri="{BB962C8B-B14F-4D97-AF65-F5344CB8AC3E}">
        <p14:creationId xmlns:p14="http://schemas.microsoft.com/office/powerpoint/2010/main" val="160698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325315" y="1209521"/>
            <a:ext cx="7886700" cy="699377"/>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00049" y="2076788"/>
            <a:ext cx="7583366" cy="2318567"/>
          </a:xfrm>
        </p:spPr>
        <p:txBody>
          <a:bodyPr>
            <a:normAutofit/>
          </a:bodyPr>
          <a:lstStyle/>
          <a:p>
            <a:pPr>
              <a:buFont typeface="Arial" panose="020B0604020202020204" pitchFamily="34" charset="0"/>
              <a:buChar char="•"/>
            </a:pPr>
            <a:r>
              <a:rPr lang="en-GB" sz="2400" dirty="0">
                <a:latin typeface="Arial" panose="020B0604020202020204" pitchFamily="34" charset="0"/>
                <a:cs typeface="Arial" panose="020B0604020202020204" pitchFamily="34" charset="0"/>
              </a:rPr>
              <a:t>Design a range of accessories to compliment your fancy dress outfit</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Create a social media advertisement for a Marathon</a:t>
            </a:r>
          </a:p>
        </p:txBody>
      </p:sp>
      <p:pic>
        <p:nvPicPr>
          <p:cNvPr id="1026" name="Picture 2" descr="Free Idea Empty illustration and picture">
            <a:extLst>
              <a:ext uri="{FF2B5EF4-FFF2-40B4-BE49-F238E27FC236}">
                <a16:creationId xmlns:a16="http://schemas.microsoft.com/office/drawing/2014/main" id="{7A52FB3D-814A-548D-0986-30CE061C1C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5676" y="4074459"/>
            <a:ext cx="2795954" cy="167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5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Human Outline, Download Free Human Outline png images, Free ...">
            <a:extLst>
              <a:ext uri="{FF2B5EF4-FFF2-40B4-BE49-F238E27FC236}">
                <a16:creationId xmlns:a16="http://schemas.microsoft.com/office/drawing/2014/main" id="{15896CEA-0F87-64AF-361D-176DECDE4A5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rot="5400000">
            <a:off x="2732452" y="189078"/>
            <a:ext cx="3458651" cy="647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5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Human Outline, Download Free Human Outline png images, Free ...">
            <a:extLst>
              <a:ext uri="{FF2B5EF4-FFF2-40B4-BE49-F238E27FC236}">
                <a16:creationId xmlns:a16="http://schemas.microsoft.com/office/drawing/2014/main" id="{15896CEA-0F87-64AF-361D-176DECDE4A5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566042" y="1334578"/>
            <a:ext cx="2082132" cy="44217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Human Outline, Download Free Human Outline png images, Free ...">
            <a:extLst>
              <a:ext uri="{FF2B5EF4-FFF2-40B4-BE49-F238E27FC236}">
                <a16:creationId xmlns:a16="http://schemas.microsoft.com/office/drawing/2014/main" id="{877D356E-427F-CC4E-F246-97FEF4755DB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002870" y="1334578"/>
            <a:ext cx="2082132" cy="44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4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B0A980-4564-42B3-87EE-CD6B31FB73C8}"/>
              </a:ext>
            </a:extLst>
          </p:cNvPr>
          <p:cNvSpPr txBox="1"/>
          <p:nvPr/>
        </p:nvSpPr>
        <p:spPr>
          <a:xfrm>
            <a:off x="327603" y="1909683"/>
            <a:ext cx="5727207" cy="203132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What is it?</a:t>
            </a:r>
          </a:p>
          <a:p>
            <a:pPr marL="28575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When is it?</a:t>
            </a:r>
          </a:p>
          <a:p>
            <a:pPr marL="28575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What do you wear when taking part?</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Is it FUN?</a:t>
            </a:r>
          </a:p>
        </p:txBody>
      </p:sp>
      <p:sp>
        <p:nvSpPr>
          <p:cNvPr id="8" name="TextBox 7">
            <a:extLst>
              <a:ext uri="{FF2B5EF4-FFF2-40B4-BE49-F238E27FC236}">
                <a16:creationId xmlns:a16="http://schemas.microsoft.com/office/drawing/2014/main" id="{96DA1999-9A16-EE75-EB5B-8FEC8FA943BE}"/>
              </a:ext>
            </a:extLst>
          </p:cNvPr>
          <p:cNvSpPr txBox="1"/>
          <p:nvPr/>
        </p:nvSpPr>
        <p:spPr>
          <a:xfrm>
            <a:off x="246581" y="1126118"/>
            <a:ext cx="5062234" cy="646331"/>
          </a:xfrm>
          <a:prstGeom prst="rect">
            <a:avLst/>
          </a:prstGeom>
          <a:noFill/>
        </p:spPr>
        <p:txBody>
          <a:bodyPr wrap="square">
            <a:spAutoFit/>
          </a:bodyPr>
          <a:lstStyle/>
          <a:p>
            <a:r>
              <a:rPr lang="en-GB" sz="3600" b="1" dirty="0"/>
              <a:t>A marathon</a:t>
            </a:r>
          </a:p>
        </p:txBody>
      </p:sp>
      <p:pic>
        <p:nvPicPr>
          <p:cNvPr id="2" name="Picture 2" descr="Questions, Demand, Doubts, Psychology">
            <a:extLst>
              <a:ext uri="{FF2B5EF4-FFF2-40B4-BE49-F238E27FC236}">
                <a16:creationId xmlns:a16="http://schemas.microsoft.com/office/drawing/2014/main" id="{B44DACCB-8628-E497-187C-042825F4BCB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8947" r="28030"/>
          <a:stretch/>
        </p:blipFill>
        <p:spPr bwMode="auto">
          <a:xfrm>
            <a:off x="6561438" y="1126118"/>
            <a:ext cx="2094469" cy="486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7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B0A980-4564-42B3-87EE-CD6B31FB73C8}"/>
              </a:ext>
            </a:extLst>
          </p:cNvPr>
          <p:cNvSpPr txBox="1"/>
          <p:nvPr/>
        </p:nvSpPr>
        <p:spPr>
          <a:xfrm>
            <a:off x="327604" y="1909683"/>
            <a:ext cx="4244396"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26.2 mile road race</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Different places around the country all year round</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You can run in normal clothing, but many wear fancy dress!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It’s as fun as you make it!</a:t>
            </a:r>
          </a:p>
        </p:txBody>
      </p:sp>
      <p:sp>
        <p:nvSpPr>
          <p:cNvPr id="8" name="TextBox 7">
            <a:extLst>
              <a:ext uri="{FF2B5EF4-FFF2-40B4-BE49-F238E27FC236}">
                <a16:creationId xmlns:a16="http://schemas.microsoft.com/office/drawing/2014/main" id="{96DA1999-9A16-EE75-EB5B-8FEC8FA943BE}"/>
              </a:ext>
            </a:extLst>
          </p:cNvPr>
          <p:cNvSpPr txBox="1"/>
          <p:nvPr/>
        </p:nvSpPr>
        <p:spPr>
          <a:xfrm>
            <a:off x="246581" y="1126118"/>
            <a:ext cx="5062234" cy="646331"/>
          </a:xfrm>
          <a:prstGeom prst="rect">
            <a:avLst/>
          </a:prstGeom>
          <a:noFill/>
        </p:spPr>
        <p:txBody>
          <a:bodyPr wrap="square">
            <a:spAutoFit/>
          </a:bodyPr>
          <a:lstStyle/>
          <a:p>
            <a:r>
              <a:rPr lang="en-GB" sz="3600" b="1" dirty="0">
                <a:latin typeface="Arial" panose="020B0604020202020204" pitchFamily="34" charset="0"/>
                <a:cs typeface="Arial" panose="020B0604020202020204" pitchFamily="34" charset="0"/>
              </a:rPr>
              <a:t>Marathons</a:t>
            </a:r>
          </a:p>
        </p:txBody>
      </p:sp>
      <p:pic>
        <p:nvPicPr>
          <p:cNvPr id="3" name="Picture 4" descr="Company Run, Running, Inclusion">
            <a:extLst>
              <a:ext uri="{FF2B5EF4-FFF2-40B4-BE49-F238E27FC236}">
                <a16:creationId xmlns:a16="http://schemas.microsoft.com/office/drawing/2014/main" id="{886333DE-AD12-9CB2-DA07-B9D3F54B41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6453" y="2059995"/>
            <a:ext cx="3807753" cy="228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7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1E1FE31-63BA-2175-2CF0-3F14F75D93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9264043-E976-45DC-9BE6-0E9F6C9232DC}"/>
              </a:ext>
            </a:extLst>
          </p:cNvPr>
          <p:cNvSpPr txBox="1"/>
          <p:nvPr/>
        </p:nvSpPr>
        <p:spPr>
          <a:xfrm>
            <a:off x="258785" y="1188165"/>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2FF0E9D8-F80C-261F-25AA-E525D1061680}"/>
              </a:ext>
            </a:extLst>
          </p:cNvPr>
          <p:cNvSpPr txBox="1"/>
          <p:nvPr/>
        </p:nvSpPr>
        <p:spPr>
          <a:xfrm>
            <a:off x="258785" y="1979028"/>
            <a:ext cx="5227615" cy="280384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charity costume to wear when running a marathon</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It must help to advertise the charity</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It must look fun and interesting</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It must include technologies to keep the wearer cool</a:t>
            </a:r>
          </a:p>
        </p:txBody>
      </p:sp>
      <p:pic>
        <p:nvPicPr>
          <p:cNvPr id="1026" name="Picture 2" descr="Free Runner Stickman vector and picture">
            <a:extLst>
              <a:ext uri="{FF2B5EF4-FFF2-40B4-BE49-F238E27FC236}">
                <a16:creationId xmlns:a16="http://schemas.microsoft.com/office/drawing/2014/main" id="{898A450C-EA03-741A-2782-929CACD8A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467" y="1979028"/>
            <a:ext cx="2539037" cy="280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9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33596A5-B84C-4D31-86A4-16222691904B}"/>
              </a:ext>
            </a:extLst>
          </p:cNvPr>
          <p:cNvSpPr>
            <a:spLocks noGrp="1"/>
          </p:cNvSpPr>
          <p:nvPr>
            <p:ph idx="1"/>
          </p:nvPr>
        </p:nvSpPr>
        <p:spPr>
          <a:xfrm>
            <a:off x="628649" y="2143353"/>
            <a:ext cx="7547788" cy="4312851"/>
          </a:xfrm>
        </p:spPr>
        <p:txBody>
          <a:bodyPr>
            <a:normAutofit/>
          </a:bodyPr>
          <a:lstStyle/>
          <a:p>
            <a:pPr>
              <a:buFontTx/>
              <a:buChar char="-"/>
            </a:pPr>
            <a:r>
              <a:rPr lang="en-GB" sz="2400" dirty="0">
                <a:latin typeface="Arial" panose="020B0604020202020204" pitchFamily="34" charset="0"/>
                <a:cs typeface="Arial" panose="020B0604020202020204" pitchFamily="34" charset="0"/>
              </a:rPr>
              <a:t>Fabric type</a:t>
            </a:r>
          </a:p>
          <a:p>
            <a:pPr>
              <a:buFontTx/>
              <a:buChar char="-"/>
            </a:pPr>
            <a:r>
              <a:rPr lang="en-GB" sz="2400" dirty="0">
                <a:latin typeface="Arial" panose="020B0604020202020204" pitchFamily="34" charset="0"/>
                <a:cs typeface="Arial" panose="020B0604020202020204" pitchFamily="34" charset="0"/>
              </a:rPr>
              <a:t>Who will wear it</a:t>
            </a:r>
          </a:p>
          <a:p>
            <a:pPr>
              <a:buFontTx/>
              <a:buChar char="-"/>
            </a:pPr>
            <a:r>
              <a:rPr lang="en-GB" sz="2400" dirty="0">
                <a:latin typeface="Arial" panose="020B0604020202020204" pitchFamily="34" charset="0"/>
                <a:cs typeface="Arial" panose="020B0604020202020204" pitchFamily="34" charset="0"/>
              </a:rPr>
              <a:t>Colour</a:t>
            </a:r>
          </a:p>
          <a:p>
            <a:pPr>
              <a:buFontTx/>
              <a:buChar char="-"/>
            </a:pPr>
            <a:r>
              <a:rPr lang="en-GB" sz="2400" dirty="0">
                <a:latin typeface="Arial" panose="020B0604020202020204" pitchFamily="34" charset="0"/>
                <a:cs typeface="Arial" panose="020B0604020202020204" pitchFamily="34" charset="0"/>
              </a:rPr>
              <a:t>How easy it is to run in</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Other things to consider:</a:t>
            </a:r>
          </a:p>
          <a:p>
            <a:pPr>
              <a:buFontTx/>
              <a:buChar char="-"/>
            </a:pPr>
            <a:r>
              <a:rPr lang="en-GB" sz="2400" dirty="0">
                <a:latin typeface="Arial" panose="020B0604020202020204" pitchFamily="34" charset="0"/>
                <a:cs typeface="Arial" panose="020B0604020202020204" pitchFamily="34" charset="0"/>
              </a:rPr>
              <a:t>Recyclable/recycled fabric</a:t>
            </a:r>
          </a:p>
          <a:p>
            <a:pPr>
              <a:buFontTx/>
              <a:buChar char="-"/>
            </a:pPr>
            <a:endParaRPr lang="en-GB" sz="2400" b="1" dirty="0">
              <a:latin typeface="Segeo ui"/>
            </a:endParaRPr>
          </a:p>
          <a:p>
            <a:pPr>
              <a:buFontTx/>
              <a:buChar char="-"/>
            </a:pPr>
            <a:endParaRPr lang="en-GB" sz="2400" dirty="0"/>
          </a:p>
          <a:p>
            <a:pPr marL="0" indent="0">
              <a:buNone/>
            </a:pPr>
            <a:endParaRPr lang="en-GB" sz="2400" dirty="0"/>
          </a:p>
        </p:txBody>
      </p:sp>
      <p:pic>
        <p:nvPicPr>
          <p:cNvPr id="3" name="Picture 2">
            <a:extLst>
              <a:ext uri="{FF2B5EF4-FFF2-40B4-BE49-F238E27FC236}">
                <a16:creationId xmlns:a16="http://schemas.microsoft.com/office/drawing/2014/main" id="{61EBEAB9-2D62-474A-93D9-0CAFFD8D89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44994" y="1912033"/>
            <a:ext cx="3966497" cy="2799273"/>
          </a:xfrm>
          <a:prstGeom prst="rect">
            <a:avLst/>
          </a:prstGeom>
        </p:spPr>
      </p:pic>
      <p:sp>
        <p:nvSpPr>
          <p:cNvPr id="6" name="TextBox 5">
            <a:extLst>
              <a:ext uri="{FF2B5EF4-FFF2-40B4-BE49-F238E27FC236}">
                <a16:creationId xmlns:a16="http://schemas.microsoft.com/office/drawing/2014/main" id="{F3622486-086D-2E4C-9B54-8BC8BE2E6011}"/>
              </a:ext>
            </a:extLst>
          </p:cNvPr>
          <p:cNvSpPr txBox="1"/>
          <p:nvPr/>
        </p:nvSpPr>
        <p:spPr>
          <a:xfrm>
            <a:off x="200258" y="1242375"/>
            <a:ext cx="4572000" cy="646331"/>
          </a:xfrm>
          <a:prstGeom prst="rect">
            <a:avLst/>
          </a:prstGeom>
          <a:noFill/>
        </p:spPr>
        <p:txBody>
          <a:bodyPr wrap="square">
            <a:spAutoFit/>
          </a:bodyPr>
          <a:lstStyle/>
          <a:p>
            <a:pPr marL="0" indent="0">
              <a:buNone/>
            </a:pPr>
            <a:r>
              <a:rPr lang="en-GB" sz="3600" b="1" dirty="0">
                <a:latin typeface="Arial" panose="020B0604020202020204" pitchFamily="34" charset="0"/>
                <a:cs typeface="Arial" panose="020B0604020202020204" pitchFamily="34" charset="0"/>
              </a:rPr>
              <a:t>Things to consider:</a:t>
            </a:r>
          </a:p>
        </p:txBody>
      </p:sp>
    </p:spTree>
    <p:extLst>
      <p:ext uri="{BB962C8B-B14F-4D97-AF65-F5344CB8AC3E}">
        <p14:creationId xmlns:p14="http://schemas.microsoft.com/office/powerpoint/2010/main" val="373720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a:extLst>
              <a:ext uri="{FF2B5EF4-FFF2-40B4-BE49-F238E27FC236}">
                <a16:creationId xmlns:a16="http://schemas.microsoft.com/office/drawing/2014/main" id="{ED9B1CBE-2F54-42C4-B44B-45D9B14B76B8}"/>
              </a:ext>
            </a:extLst>
          </p:cNvPr>
          <p:cNvSpPr/>
          <p:nvPr/>
        </p:nvSpPr>
        <p:spPr>
          <a:xfrm>
            <a:off x="3189767" y="2955851"/>
            <a:ext cx="2641527" cy="7965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189767" y="3105583"/>
            <a:ext cx="2641527" cy="646834"/>
          </a:xfrm>
        </p:spPr>
        <p:txBody>
          <a:bodyPr>
            <a:normAutofit fontScale="92500"/>
          </a:bodyPr>
          <a:lstStyle/>
          <a:p>
            <a:pPr marL="0" indent="0">
              <a:buNone/>
            </a:pPr>
            <a:r>
              <a:rPr lang="en-GB" b="1" dirty="0">
                <a:latin typeface="Arial" panose="020B0604020202020204" pitchFamily="34" charset="0"/>
                <a:cs typeface="Arial" panose="020B0604020202020204" pitchFamily="34" charset="0"/>
              </a:rPr>
              <a:t>Clothing Types</a:t>
            </a:r>
            <a:endParaRPr lang="en-GB" sz="2400" b="1" dirty="0">
              <a:latin typeface="Arial" panose="020B0604020202020204" pitchFamily="34" charset="0"/>
              <a:cs typeface="Arial" panose="020B0604020202020204" pitchFamily="34" charset="0"/>
            </a:endParaRPr>
          </a:p>
          <a:p>
            <a:pPr marL="0" indent="0">
              <a:buNone/>
            </a:pPr>
            <a:endParaRPr lang="en-GB" sz="2400" dirty="0"/>
          </a:p>
        </p:txBody>
      </p:sp>
    </p:spTree>
    <p:extLst>
      <p:ext uri="{BB962C8B-B14F-4D97-AF65-F5344CB8AC3E}">
        <p14:creationId xmlns:p14="http://schemas.microsoft.com/office/powerpoint/2010/main" val="276184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312706" y="3105583"/>
            <a:ext cx="2518588" cy="646834"/>
          </a:xfrm>
        </p:spPr>
        <p:txBody>
          <a:bodyPr>
            <a:normAutofit fontScale="92500" lnSpcReduction="20000"/>
          </a:bodyPr>
          <a:lstStyle/>
          <a:p>
            <a:pPr marL="0" indent="0">
              <a:buNone/>
            </a:pPr>
            <a:r>
              <a:rPr lang="en-GB" b="1" dirty="0">
                <a:latin typeface="Arial" panose="020B0604020202020204" pitchFamily="34" charset="0"/>
                <a:cs typeface="Arial" panose="020B0604020202020204" pitchFamily="34" charset="0"/>
              </a:rPr>
              <a:t>Clothing Types</a:t>
            </a:r>
            <a:endParaRPr lang="en-GB" sz="2400" b="1"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DDE961-B879-48D0-90A5-2FAD6105E860}"/>
              </a:ext>
            </a:extLst>
          </p:cNvPr>
          <p:cNvSpPr txBox="1"/>
          <p:nvPr/>
        </p:nvSpPr>
        <p:spPr>
          <a:xfrm>
            <a:off x="6719776" y="4038301"/>
            <a:ext cx="1403498"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Footwear </a:t>
            </a:r>
          </a:p>
        </p:txBody>
      </p:sp>
      <p:sp>
        <p:nvSpPr>
          <p:cNvPr id="8" name="TextBox 7">
            <a:extLst>
              <a:ext uri="{FF2B5EF4-FFF2-40B4-BE49-F238E27FC236}">
                <a16:creationId xmlns:a16="http://schemas.microsoft.com/office/drawing/2014/main" id="{105D3392-6C7D-4DF6-AC32-0E82D517FB0C}"/>
              </a:ext>
            </a:extLst>
          </p:cNvPr>
          <p:cNvSpPr txBox="1"/>
          <p:nvPr/>
        </p:nvSpPr>
        <p:spPr>
          <a:xfrm>
            <a:off x="6372446" y="2177741"/>
            <a:ext cx="1158949"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Bottoms</a:t>
            </a:r>
          </a:p>
        </p:txBody>
      </p:sp>
      <p:sp>
        <p:nvSpPr>
          <p:cNvPr id="9" name="TextBox 8">
            <a:extLst>
              <a:ext uri="{FF2B5EF4-FFF2-40B4-BE49-F238E27FC236}">
                <a16:creationId xmlns:a16="http://schemas.microsoft.com/office/drawing/2014/main" id="{AF5410AE-88FE-42E2-BF28-FDF26D123C4D}"/>
              </a:ext>
            </a:extLst>
          </p:cNvPr>
          <p:cNvSpPr txBox="1"/>
          <p:nvPr/>
        </p:nvSpPr>
        <p:spPr>
          <a:xfrm>
            <a:off x="1205105" y="3838246"/>
            <a:ext cx="186136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Fancy dress</a:t>
            </a:r>
          </a:p>
        </p:txBody>
      </p:sp>
      <p:sp>
        <p:nvSpPr>
          <p:cNvPr id="10" name="TextBox 9">
            <a:extLst>
              <a:ext uri="{FF2B5EF4-FFF2-40B4-BE49-F238E27FC236}">
                <a16:creationId xmlns:a16="http://schemas.microsoft.com/office/drawing/2014/main" id="{97FE006A-D662-4363-ACF5-539BF1925F5C}"/>
              </a:ext>
            </a:extLst>
          </p:cNvPr>
          <p:cNvSpPr txBox="1"/>
          <p:nvPr/>
        </p:nvSpPr>
        <p:spPr>
          <a:xfrm>
            <a:off x="2382024" y="2063920"/>
            <a:ext cx="1158949"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Tops</a:t>
            </a:r>
          </a:p>
        </p:txBody>
      </p:sp>
      <p:sp>
        <p:nvSpPr>
          <p:cNvPr id="11" name="TextBox 10">
            <a:extLst>
              <a:ext uri="{FF2B5EF4-FFF2-40B4-BE49-F238E27FC236}">
                <a16:creationId xmlns:a16="http://schemas.microsoft.com/office/drawing/2014/main" id="{07599676-BF91-4E08-A4E7-8E46A491FC23}"/>
              </a:ext>
            </a:extLst>
          </p:cNvPr>
          <p:cNvSpPr txBox="1"/>
          <p:nvPr/>
        </p:nvSpPr>
        <p:spPr>
          <a:xfrm>
            <a:off x="3808781" y="4486063"/>
            <a:ext cx="1403498"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Headwear</a:t>
            </a:r>
          </a:p>
        </p:txBody>
      </p:sp>
      <p:sp>
        <p:nvSpPr>
          <p:cNvPr id="4" name="Flowchart: Alternate Process 3">
            <a:extLst>
              <a:ext uri="{FF2B5EF4-FFF2-40B4-BE49-F238E27FC236}">
                <a16:creationId xmlns:a16="http://schemas.microsoft.com/office/drawing/2014/main" id="{17C21BD7-8416-95E5-F68A-0FA0498EA97E}"/>
              </a:ext>
            </a:extLst>
          </p:cNvPr>
          <p:cNvSpPr/>
          <p:nvPr/>
        </p:nvSpPr>
        <p:spPr>
          <a:xfrm>
            <a:off x="3189767" y="2955851"/>
            <a:ext cx="2641527" cy="7965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22698A0-06A3-6757-DB84-34335430444E}"/>
              </a:ext>
            </a:extLst>
          </p:cNvPr>
          <p:cNvSpPr txBox="1">
            <a:spLocks/>
          </p:cNvSpPr>
          <p:nvPr/>
        </p:nvSpPr>
        <p:spPr>
          <a:xfrm>
            <a:off x="3189767" y="3105583"/>
            <a:ext cx="2641527" cy="6468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a:latin typeface="Arial" panose="020B0604020202020204" pitchFamily="34" charset="0"/>
                <a:cs typeface="Arial" panose="020B0604020202020204" pitchFamily="34" charset="0"/>
              </a:rPr>
              <a:t>Clothing Types</a:t>
            </a:r>
            <a:endParaRPr lang="en-GB" sz="2400" b="1" dirty="0">
              <a:latin typeface="Arial" panose="020B0604020202020204" pitchFamily="34" charset="0"/>
              <a:cs typeface="Arial" panose="020B0604020202020204" pitchFamily="34" charset="0"/>
            </a:endParaRPr>
          </a:p>
          <a:p>
            <a:pPr marL="0" indent="0">
              <a:buFontTx/>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3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34108" y="1847383"/>
            <a:ext cx="8686324" cy="3839755"/>
          </a:xfrm>
        </p:spPr>
        <p:txBody>
          <a:bodyPr>
            <a:noAutofit/>
          </a:bodyPr>
          <a:lstStyle/>
          <a:p>
            <a:pPr marL="0" indent="0">
              <a:buNone/>
            </a:pPr>
            <a:r>
              <a:rPr lang="en-GB" sz="2400" i="1" dirty="0">
                <a:solidFill>
                  <a:srgbClr val="111111"/>
                </a:solidFill>
                <a:effectLst/>
                <a:latin typeface="Arial" panose="020B0604020202020204" pitchFamily="34" charset="0"/>
                <a:cs typeface="Arial" panose="020B0604020202020204" pitchFamily="34" charset="0"/>
              </a:rPr>
              <a:t>“Fabrics are c</a:t>
            </a:r>
            <a:r>
              <a:rPr lang="en-GB" sz="2400" b="0" i="1" dirty="0">
                <a:solidFill>
                  <a:srgbClr val="111111"/>
                </a:solidFill>
                <a:effectLst/>
                <a:latin typeface="Arial" panose="020B0604020202020204" pitchFamily="34" charset="0"/>
                <a:cs typeface="Arial" panose="020B0604020202020204" pitchFamily="34" charset="0"/>
              </a:rPr>
              <a:t>loth or other material produced by weaving or knitting fibres”</a:t>
            </a:r>
          </a:p>
          <a:p>
            <a:pPr marL="0" indent="0">
              <a:spcBef>
                <a:spcPts val="1200"/>
              </a:spcBef>
              <a:spcAft>
                <a:spcPts val="1200"/>
              </a:spcAft>
              <a:buNone/>
            </a:pPr>
            <a:r>
              <a:rPr lang="en-GB" sz="2400" b="0" i="0" dirty="0">
                <a:solidFill>
                  <a:srgbClr val="231F20"/>
                </a:solidFill>
                <a:effectLst/>
                <a:latin typeface="Arial" panose="020B0604020202020204" pitchFamily="34" charset="0"/>
                <a:cs typeface="Arial" panose="020B0604020202020204" pitchFamily="34" charset="0"/>
              </a:rPr>
              <a:t>Fabrics are chosen based on factors including: </a:t>
            </a:r>
          </a:p>
          <a:p>
            <a:pPr>
              <a:spcBef>
                <a:spcPts val="0"/>
              </a:spcBef>
              <a:spcAft>
                <a:spcPts val="1200"/>
              </a:spcAft>
              <a:buFont typeface="Arial" panose="020B0604020202020204" pitchFamily="34" charset="0"/>
              <a:buChar char="•"/>
            </a:pPr>
            <a:r>
              <a:rPr lang="en-GB" sz="2400" b="0" i="0" dirty="0">
                <a:solidFill>
                  <a:srgbClr val="231F20"/>
                </a:solidFill>
                <a:effectLst/>
                <a:latin typeface="Arial" panose="020B0604020202020204" pitchFamily="34" charset="0"/>
                <a:cs typeface="Arial" panose="020B0604020202020204" pitchFamily="34" charset="0"/>
              </a:rPr>
              <a:t>working properties, </a:t>
            </a:r>
          </a:p>
          <a:p>
            <a:pPr>
              <a:spcBef>
                <a:spcPts val="0"/>
              </a:spcBef>
              <a:spcAft>
                <a:spcPts val="1200"/>
              </a:spcAft>
              <a:buFont typeface="Arial" panose="020B0604020202020204" pitchFamily="34" charset="0"/>
              <a:buChar char="•"/>
            </a:pPr>
            <a:r>
              <a:rPr lang="en-GB" sz="2400" b="0" i="0" dirty="0">
                <a:solidFill>
                  <a:srgbClr val="231F20"/>
                </a:solidFill>
                <a:effectLst/>
                <a:latin typeface="Arial" panose="020B0604020202020204" pitchFamily="34" charset="0"/>
                <a:cs typeface="Arial" panose="020B0604020202020204" pitchFamily="34" charset="0"/>
              </a:rPr>
              <a:t>aesthetics (looks), </a:t>
            </a:r>
          </a:p>
          <a:p>
            <a:pPr>
              <a:spcBef>
                <a:spcPts val="0"/>
              </a:spcBef>
              <a:spcAft>
                <a:spcPts val="1200"/>
              </a:spcAft>
              <a:buFont typeface="Arial" panose="020B0604020202020204" pitchFamily="34" charset="0"/>
              <a:buChar char="•"/>
            </a:pPr>
            <a:r>
              <a:rPr lang="en-GB" sz="2400" b="0" i="0" dirty="0">
                <a:solidFill>
                  <a:srgbClr val="231F20"/>
                </a:solidFill>
                <a:effectLst/>
                <a:latin typeface="Arial" panose="020B0604020202020204" pitchFamily="34" charset="0"/>
                <a:cs typeface="Arial" panose="020B0604020202020204" pitchFamily="34" charset="0"/>
              </a:rPr>
              <a:t>environmental impact, </a:t>
            </a:r>
          </a:p>
          <a:p>
            <a:pPr>
              <a:spcBef>
                <a:spcPts val="0"/>
              </a:spcBef>
              <a:spcAft>
                <a:spcPts val="1200"/>
              </a:spcAft>
              <a:buFont typeface="Arial" panose="020B0604020202020204" pitchFamily="34" charset="0"/>
              <a:buChar char="•"/>
            </a:pPr>
            <a:r>
              <a:rPr lang="en-GB" sz="2400" b="0" i="0" dirty="0">
                <a:solidFill>
                  <a:srgbClr val="231F20"/>
                </a:solidFill>
                <a:effectLst/>
                <a:latin typeface="Arial" panose="020B0604020202020204" pitchFamily="34" charset="0"/>
                <a:cs typeface="Arial" panose="020B0604020202020204" pitchFamily="34" charset="0"/>
              </a:rPr>
              <a:t>function (what they do)</a:t>
            </a:r>
          </a:p>
          <a:p>
            <a:pPr>
              <a:spcBef>
                <a:spcPts val="0"/>
              </a:spcBef>
              <a:spcAft>
                <a:spcPts val="1200"/>
              </a:spcAft>
              <a:buFont typeface="Arial" panose="020B0604020202020204" pitchFamily="34" charset="0"/>
              <a:buChar char="•"/>
            </a:pPr>
            <a:r>
              <a:rPr lang="en-GB" sz="2400" b="0" i="0" dirty="0">
                <a:solidFill>
                  <a:srgbClr val="231F20"/>
                </a:solidFill>
                <a:effectLst/>
                <a:latin typeface="Arial" panose="020B0604020202020204" pitchFamily="34" charset="0"/>
                <a:cs typeface="Arial" panose="020B0604020202020204" pitchFamily="34" charset="0"/>
              </a:rPr>
              <a:t>how they are made</a:t>
            </a:r>
          </a:p>
          <a:p>
            <a:pPr marL="0" indent="0">
              <a:buNone/>
            </a:pPr>
            <a:r>
              <a:rPr lang="en-GB" sz="2400" b="0" i="0" dirty="0">
                <a:solidFill>
                  <a:srgbClr val="231F20"/>
                </a:solidFill>
                <a:effectLst/>
                <a:latin typeface="Arial" panose="020B0604020202020204" pitchFamily="34" charset="0"/>
                <a:cs typeface="Arial" panose="020B0604020202020204" pitchFamily="34" charset="0"/>
              </a:rPr>
              <a:t>It is important to choose a fabric that is </a:t>
            </a:r>
            <a:r>
              <a:rPr lang="en-GB" sz="2400" b="1" i="0" dirty="0">
                <a:solidFill>
                  <a:srgbClr val="231F20"/>
                </a:solidFill>
                <a:effectLst/>
                <a:latin typeface="Arial" panose="020B0604020202020204" pitchFamily="34" charset="0"/>
                <a:cs typeface="Arial" panose="020B0604020202020204" pitchFamily="34" charset="0"/>
              </a:rPr>
              <a:t>fit for purpose</a:t>
            </a:r>
            <a:endParaRPr lang="en-GB" sz="2400" b="1"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FCB4322-56AA-071E-75AC-50CC388DF10A}"/>
              </a:ext>
            </a:extLst>
          </p:cNvPr>
          <p:cNvSpPr txBox="1"/>
          <p:nvPr/>
        </p:nvSpPr>
        <p:spPr>
          <a:xfrm>
            <a:off x="334108" y="1181797"/>
            <a:ext cx="4572000" cy="646331"/>
          </a:xfrm>
          <a:prstGeom prst="rect">
            <a:avLst/>
          </a:prstGeom>
          <a:noFill/>
        </p:spPr>
        <p:txBody>
          <a:bodyPr wrap="square">
            <a:spAutoFit/>
          </a:bodyPr>
          <a:lstStyle/>
          <a:p>
            <a:r>
              <a:rPr lang="en-GB" sz="3600" b="1" dirty="0">
                <a:latin typeface="Arial" panose="020B0604020202020204" pitchFamily="34" charset="0"/>
                <a:cs typeface="Arial" panose="020B0604020202020204" pitchFamily="34" charset="0"/>
              </a:rPr>
              <a:t>Selecting fabrics</a:t>
            </a:r>
          </a:p>
        </p:txBody>
      </p:sp>
    </p:spTree>
    <p:extLst>
      <p:ext uri="{BB962C8B-B14F-4D97-AF65-F5344CB8AC3E}">
        <p14:creationId xmlns:p14="http://schemas.microsoft.com/office/powerpoint/2010/main" val="222938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51395" y="1158081"/>
            <a:ext cx="6230614" cy="1041183"/>
          </a:xfrm>
        </p:spPr>
        <p:txBody>
          <a:bodyPr>
            <a:normAutofit lnSpcReduction="10000"/>
          </a:bodyPr>
          <a:lstStyle/>
          <a:p>
            <a:pPr marL="0" indent="0">
              <a:buNone/>
            </a:pPr>
            <a:r>
              <a:rPr lang="en-GB" sz="3600" b="1" dirty="0">
                <a:latin typeface="Arial" panose="020B0604020202020204" pitchFamily="34" charset="0"/>
                <a:cs typeface="Arial" panose="020B0604020202020204" pitchFamily="34" charset="0"/>
              </a:rPr>
              <a:t>Fabrics: Natural Fibres</a:t>
            </a:r>
          </a:p>
          <a:p>
            <a:pPr marL="0" indent="0">
              <a:buNone/>
            </a:pPr>
            <a:r>
              <a:rPr lang="en-GB" sz="2400" dirty="0">
                <a:solidFill>
                  <a:srgbClr val="231F20"/>
                </a:solidFill>
                <a:latin typeface="Arial" panose="020B0604020202020204" pitchFamily="34" charset="0"/>
                <a:cs typeface="Arial" panose="020B0604020202020204" pitchFamily="34" charset="0"/>
              </a:rPr>
              <a:t>F</a:t>
            </a:r>
            <a:r>
              <a:rPr lang="en-GB" sz="2400" b="0" i="0" dirty="0">
                <a:solidFill>
                  <a:srgbClr val="231F20"/>
                </a:solidFill>
                <a:effectLst/>
                <a:latin typeface="Arial" panose="020B0604020202020204" pitchFamily="34" charset="0"/>
                <a:cs typeface="Arial" panose="020B0604020202020204" pitchFamily="34" charset="0"/>
              </a:rPr>
              <a:t>rom animals, plants or insects</a:t>
            </a:r>
            <a:endParaRPr lang="en-GB" sz="2400" b="1" dirty="0">
              <a:latin typeface="Arial" panose="020B0604020202020204" pitchFamily="34" charset="0"/>
              <a:cs typeface="Arial" panose="020B0604020202020204" pitchFamily="34" charset="0"/>
            </a:endParaRPr>
          </a:p>
          <a:p>
            <a:pPr marL="0" indent="0">
              <a:buNone/>
            </a:pPr>
            <a:endParaRPr lang="en-GB" sz="3300" b="1" u="sng" dirty="0">
              <a:latin typeface="Segeo ui"/>
            </a:endParaRPr>
          </a:p>
          <a:p>
            <a:pPr marL="0" indent="0">
              <a:buNone/>
            </a:pPr>
            <a:endParaRPr lang="en-GB" sz="3300" b="1" u="sng" dirty="0">
              <a:latin typeface="Segeo ui"/>
            </a:endParaRPr>
          </a:p>
          <a:p>
            <a:pPr marL="0" indent="0">
              <a:buNone/>
            </a:pPr>
            <a:endParaRPr lang="en-GB" sz="3300" b="1" dirty="0">
              <a:latin typeface="Segeo ui"/>
            </a:endParaRPr>
          </a:p>
          <a:p>
            <a:pPr marL="0" indent="0">
              <a:buNone/>
            </a:pPr>
            <a:endParaRPr lang="en-GB" sz="2400" dirty="0"/>
          </a:p>
        </p:txBody>
      </p:sp>
      <p:graphicFrame>
        <p:nvGraphicFramePr>
          <p:cNvPr id="9" name="Table 9">
            <a:extLst>
              <a:ext uri="{FF2B5EF4-FFF2-40B4-BE49-F238E27FC236}">
                <a16:creationId xmlns:a16="http://schemas.microsoft.com/office/drawing/2014/main" id="{947DB876-C62D-DF94-1DC3-AFF54EE09DAE}"/>
              </a:ext>
            </a:extLst>
          </p:cNvPr>
          <p:cNvGraphicFramePr>
            <a:graphicFrameLocks noGrp="1"/>
          </p:cNvGraphicFramePr>
          <p:nvPr>
            <p:extLst>
              <p:ext uri="{D42A27DB-BD31-4B8C-83A1-F6EECF244321}">
                <p14:modId xmlns:p14="http://schemas.microsoft.com/office/powerpoint/2010/main" val="2067502351"/>
              </p:ext>
            </p:extLst>
          </p:nvPr>
        </p:nvGraphicFramePr>
        <p:xfrm>
          <a:off x="451394" y="2196111"/>
          <a:ext cx="6050679" cy="3742835"/>
        </p:xfrm>
        <a:graphic>
          <a:graphicData uri="http://schemas.openxmlformats.org/drawingml/2006/table">
            <a:tbl>
              <a:tblPr firstRow="1" bandRow="1">
                <a:tableStyleId>{5C22544A-7EE6-4342-B048-85BDC9FD1C3A}</a:tableStyleId>
              </a:tblPr>
              <a:tblGrid>
                <a:gridCol w="1481579">
                  <a:extLst>
                    <a:ext uri="{9D8B030D-6E8A-4147-A177-3AD203B41FA5}">
                      <a16:colId xmlns:a16="http://schemas.microsoft.com/office/drawing/2014/main" val="3434376162"/>
                    </a:ext>
                  </a:extLst>
                </a:gridCol>
                <a:gridCol w="2552207">
                  <a:extLst>
                    <a:ext uri="{9D8B030D-6E8A-4147-A177-3AD203B41FA5}">
                      <a16:colId xmlns:a16="http://schemas.microsoft.com/office/drawing/2014/main" val="1724716731"/>
                    </a:ext>
                  </a:extLst>
                </a:gridCol>
                <a:gridCol w="2016893">
                  <a:extLst>
                    <a:ext uri="{9D8B030D-6E8A-4147-A177-3AD203B41FA5}">
                      <a16:colId xmlns:a16="http://schemas.microsoft.com/office/drawing/2014/main" val="2488562233"/>
                    </a:ext>
                  </a:extLst>
                </a:gridCol>
              </a:tblGrid>
              <a:tr h="596771">
                <a:tc>
                  <a:txBody>
                    <a:bodyPr/>
                    <a:lstStyle/>
                    <a:p>
                      <a:endParaRPr lang="en-GB"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Arial" panose="020B0604020202020204" pitchFamily="34" charset="0"/>
                          <a:cs typeface="Arial" panose="020B0604020202020204" pitchFamily="34" charset="0"/>
                        </a:rPr>
                        <a:t>Properties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Arial" panose="020B0604020202020204" pitchFamily="34" charset="0"/>
                          <a:cs typeface="Arial" panose="020B0604020202020204" pitchFamily="34" charset="0"/>
                        </a:rPr>
                        <a:t>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23652"/>
                  </a:ext>
                </a:extLst>
              </a:tr>
              <a:tr h="978672">
                <a:tc>
                  <a:txBody>
                    <a:bodyPr/>
                    <a:lstStyle/>
                    <a:p>
                      <a:r>
                        <a:rPr lang="en-GB" sz="2400" b="1" dirty="0">
                          <a:solidFill>
                            <a:schemeClr val="tx1"/>
                          </a:solidFill>
                          <a:latin typeface="Arial" panose="020B0604020202020204" pitchFamily="34" charset="0"/>
                          <a:cs typeface="Arial" panose="020B0604020202020204" pitchFamily="34" charset="0"/>
                        </a:rPr>
                        <a:t>Cotton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Strong, absorbent, not warm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T-shirts, jeans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379394"/>
                  </a:ext>
                </a:extLst>
              </a:tr>
              <a:tr h="978672">
                <a:tc>
                  <a:txBody>
                    <a:bodyPr/>
                    <a:lstStyle/>
                    <a:p>
                      <a:r>
                        <a:rPr lang="en-GB" sz="2400" b="1" dirty="0">
                          <a:solidFill>
                            <a:schemeClr val="tx1"/>
                          </a:solidFill>
                          <a:latin typeface="Arial" panose="020B0604020202020204" pitchFamily="34" charset="0"/>
                          <a:cs typeface="Arial" panose="020B0604020202020204" pitchFamily="34" charset="0"/>
                        </a:rPr>
                        <a:t>Wool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Absorbent, warm, not 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dirty="0">
                          <a:solidFill>
                            <a:schemeClr val="tx1"/>
                          </a:solidFill>
                          <a:latin typeface="Arial" panose="020B0604020202020204" pitchFamily="34" charset="0"/>
                          <a:cs typeface="Arial" panose="020B0604020202020204" pitchFamily="34" charset="0"/>
                        </a:rPr>
                        <a:t>Socks, jumpers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065604"/>
                  </a:ext>
                </a:extLst>
              </a:tr>
              <a:tr h="978672">
                <a:tc>
                  <a:txBody>
                    <a:bodyPr/>
                    <a:lstStyle/>
                    <a:p>
                      <a:r>
                        <a:rPr lang="en-GB" sz="2400" b="1" dirty="0">
                          <a:solidFill>
                            <a:schemeClr val="tx1"/>
                          </a:solidFill>
                          <a:latin typeface="Arial" panose="020B0604020202020204" pitchFamily="34" charset="0"/>
                          <a:cs typeface="Arial" panose="020B0604020202020204" pitchFamily="34" charset="0"/>
                        </a:rPr>
                        <a:t>Silk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Strong, warm, durable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panose="020B0604020202020204" pitchFamily="34" charset="0"/>
                          <a:cs typeface="Arial" panose="020B0604020202020204" pitchFamily="34" charset="0"/>
                        </a:rPr>
                        <a:t>Shirt, 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9027743"/>
                  </a:ext>
                </a:extLst>
              </a:tr>
            </a:tbl>
          </a:graphicData>
        </a:graphic>
      </p:graphicFrame>
      <p:pic>
        <p:nvPicPr>
          <p:cNvPr id="11" name="Picture 10" descr="A blue and white shirt&#10;&#10;Description automatically generated with low confidence">
            <a:extLst>
              <a:ext uri="{FF2B5EF4-FFF2-40B4-BE49-F238E27FC236}">
                <a16:creationId xmlns:a16="http://schemas.microsoft.com/office/drawing/2014/main" id="{F1CD11D7-965C-9D5D-2E64-A2EEAD892E7F}"/>
              </a:ext>
            </a:extLst>
          </p:cNvPr>
          <p:cNvPicPr>
            <a:picLocks noChangeAspect="1"/>
          </p:cNvPicPr>
          <p:nvPr/>
        </p:nvPicPr>
        <p:blipFill>
          <a:blip r:embed="rId3"/>
          <a:stretch>
            <a:fillRect/>
          </a:stretch>
        </p:blipFill>
        <p:spPr>
          <a:xfrm>
            <a:off x="6816279" y="1220141"/>
            <a:ext cx="2082177" cy="1897963"/>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21FCA83E-17CE-5074-36F6-4D1E759C34D6}"/>
              </a:ext>
            </a:extLst>
          </p:cNvPr>
          <p:cNvPicPr>
            <a:picLocks noChangeAspect="1"/>
          </p:cNvPicPr>
          <p:nvPr/>
        </p:nvPicPr>
        <p:blipFill>
          <a:blip r:embed="rId4"/>
          <a:stretch>
            <a:fillRect/>
          </a:stretch>
        </p:blipFill>
        <p:spPr>
          <a:xfrm>
            <a:off x="7442649" y="3081122"/>
            <a:ext cx="1249957" cy="1123558"/>
          </a:xfrm>
          <a:prstGeom prst="rect">
            <a:avLst/>
          </a:prstGeom>
        </p:spPr>
      </p:pic>
      <p:pic>
        <p:nvPicPr>
          <p:cNvPr id="2050" name="Picture 2" descr="Free vector graphics of Cloth">
            <a:extLst>
              <a:ext uri="{FF2B5EF4-FFF2-40B4-BE49-F238E27FC236}">
                <a16:creationId xmlns:a16="http://schemas.microsoft.com/office/drawing/2014/main" id="{E98F8B49-77A6-18B8-2B63-F0E4D21A8F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7858" y="4365725"/>
            <a:ext cx="1621417" cy="162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94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1244</Words>
  <Application>Microsoft Office PowerPoint</Application>
  <PresentationFormat>On-screen Show (4:3)</PresentationFormat>
  <Paragraphs>172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Custom Font Family</vt:lpstr>
      <vt:lpstr>ReithSans</vt:lpstr>
      <vt:lpstr>Roboto</vt:lpstr>
      <vt:lpstr>Segeo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marathon</dc:title>
  <dc:creator>Attainment in Education Ltd</dc:creator>
  <cp:lastModifiedBy>Marie Neighbour</cp:lastModifiedBy>
  <cp:revision>67</cp:revision>
  <dcterms:created xsi:type="dcterms:W3CDTF">2017-06-28T15:11:57Z</dcterms:created>
  <dcterms:modified xsi:type="dcterms:W3CDTF">2023-07-18T08:23:02Z</dcterms:modified>
</cp:coreProperties>
</file>