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70" r:id="rId4"/>
    <p:sldId id="271" r:id="rId5"/>
    <p:sldId id="272" r:id="rId6"/>
    <p:sldId id="273" r:id="rId7"/>
    <p:sldId id="274" r:id="rId8"/>
    <p:sldId id="275" r:id="rId9"/>
    <p:sldId id="276" r:id="rId10"/>
    <p:sldId id="277" r:id="rId11"/>
    <p:sldId id="278" r:id="rId12"/>
    <p:sldId id="27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88819" autoAdjust="0"/>
  </p:normalViewPr>
  <p:slideViewPr>
    <p:cSldViewPr snapToGrid="0" snapToObjects="1">
      <p:cViewPr varScale="1">
        <p:scale>
          <a:sx n="101" d="100"/>
          <a:sy n="101" d="100"/>
        </p:scale>
        <p:origin x="191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28/07/2023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B0E919-598D-44FF-BDC6-BB88A7680FF8}"/>
              </a:ext>
            </a:extLst>
          </p:cNvPr>
          <p:cNvSpPr txBox="1"/>
          <p:nvPr/>
        </p:nvSpPr>
        <p:spPr>
          <a:xfrm>
            <a:off x="1007603" y="1152380"/>
            <a:ext cx="7536321" cy="830997"/>
          </a:xfrm>
          <a:prstGeom prst="rect">
            <a:avLst/>
          </a:prstGeom>
          <a:noFill/>
        </p:spPr>
        <p:txBody>
          <a:bodyPr wrap="square" rtlCol="0">
            <a:spAutoFit/>
          </a:bodyPr>
          <a:lstStyle/>
          <a:p>
            <a:pPr algn="ctr"/>
            <a:r>
              <a:rPr lang="en-GB" sz="4800" b="1" dirty="0">
                <a:solidFill>
                  <a:srgbClr val="A7C735"/>
                </a:solidFill>
                <a:latin typeface="Arial"/>
                <a:cs typeface="Arial"/>
              </a:rPr>
              <a:t>Sports logo development</a:t>
            </a:r>
          </a:p>
        </p:txBody>
      </p:sp>
      <p:sp>
        <p:nvSpPr>
          <p:cNvPr id="4" name="TextBox 3">
            <a:extLst>
              <a:ext uri="{FF2B5EF4-FFF2-40B4-BE49-F238E27FC236}">
                <a16:creationId xmlns:a16="http://schemas.microsoft.com/office/drawing/2014/main" id="{0D0B21EB-5E53-4DBD-AA18-C61F37C2BF26}"/>
              </a:ext>
            </a:extLst>
          </p:cNvPr>
          <p:cNvSpPr txBox="1"/>
          <p:nvPr/>
        </p:nvSpPr>
        <p:spPr>
          <a:xfrm>
            <a:off x="375557" y="5307853"/>
            <a:ext cx="8392886"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A project to design a logo for a sports team</a:t>
            </a:r>
          </a:p>
        </p:txBody>
      </p:sp>
      <p:pic>
        <p:nvPicPr>
          <p:cNvPr id="6" name="Picture 5" descr="A picture containing clipart&#10;&#10;Description automatically generated">
            <a:extLst>
              <a:ext uri="{FF2B5EF4-FFF2-40B4-BE49-F238E27FC236}">
                <a16:creationId xmlns:a16="http://schemas.microsoft.com/office/drawing/2014/main" id="{6F417D9F-7139-4B16-A8B7-4B7D2DDBE2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3707" y="2382624"/>
            <a:ext cx="4496586" cy="2248293"/>
          </a:xfrm>
          <a:prstGeom prst="rect">
            <a:avLst/>
          </a:prstGeom>
        </p:spPr>
      </p:pic>
    </p:spTree>
    <p:extLst>
      <p:ext uri="{BB962C8B-B14F-4D97-AF65-F5344CB8AC3E}">
        <p14:creationId xmlns:p14="http://schemas.microsoft.com/office/powerpoint/2010/main" val="5735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89E16A07-9E6D-4B79-9E45-97FDBBA21061}"/>
              </a:ext>
            </a:extLst>
          </p:cNvPr>
          <p:cNvSpPr/>
          <p:nvPr/>
        </p:nvSpPr>
        <p:spPr>
          <a:xfrm>
            <a:off x="4986446" y="2099838"/>
            <a:ext cx="2624338" cy="3453049"/>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94F73C4-B949-4021-B76F-EEBD0B368071}"/>
              </a:ext>
            </a:extLst>
          </p:cNvPr>
          <p:cNvSpPr/>
          <p:nvPr/>
        </p:nvSpPr>
        <p:spPr>
          <a:xfrm>
            <a:off x="1355513" y="2579998"/>
            <a:ext cx="2479250" cy="2479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4. Making a Sports Logo</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A2A4C026-E612-4066-83B1-DFC93F3D0567}"/>
              </a:ext>
            </a:extLst>
          </p:cNvPr>
          <p:cNvSpPr txBox="1"/>
          <p:nvPr/>
        </p:nvSpPr>
        <p:spPr>
          <a:xfrm>
            <a:off x="97868" y="1663065"/>
            <a:ext cx="7990330" cy="461665"/>
          </a:xfrm>
          <a:prstGeom prst="rect">
            <a:avLst/>
          </a:prstGeom>
          <a:noFill/>
        </p:spPr>
        <p:txBody>
          <a:bodyPr wrap="square" rtlCol="0">
            <a:spAutoFit/>
          </a:bodyPr>
          <a:lstStyle/>
          <a:p>
            <a:r>
              <a:rPr lang="en-US" sz="2400" dirty="0"/>
              <a:t>Add text and other shapes to the logo</a:t>
            </a:r>
            <a:endParaRPr lang="en-GB" sz="2400" dirty="0"/>
          </a:p>
        </p:txBody>
      </p:sp>
      <p:pic>
        <p:nvPicPr>
          <p:cNvPr id="12" name="Picture 11">
            <a:extLst>
              <a:ext uri="{FF2B5EF4-FFF2-40B4-BE49-F238E27FC236}">
                <a16:creationId xmlns:a16="http://schemas.microsoft.com/office/drawing/2014/main" id="{83B992E6-F963-4FAF-938C-7251BE07BAD2}"/>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1355513" y="2726528"/>
            <a:ext cx="1779807" cy="2186190"/>
          </a:xfrm>
          <a:prstGeom prst="rect">
            <a:avLst/>
          </a:prstGeom>
        </p:spPr>
      </p:pic>
      <p:pic>
        <p:nvPicPr>
          <p:cNvPr id="15" name="Picture 14">
            <a:extLst>
              <a:ext uri="{FF2B5EF4-FFF2-40B4-BE49-F238E27FC236}">
                <a16:creationId xmlns:a16="http://schemas.microsoft.com/office/drawing/2014/main" id="{B30D7CD0-4D1C-4684-9C62-2F8E698DCD58}"/>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5241563" y="2650791"/>
            <a:ext cx="1779807" cy="2186190"/>
          </a:xfrm>
          <a:prstGeom prst="rect">
            <a:avLst/>
          </a:prstGeom>
        </p:spPr>
      </p:pic>
      <p:sp>
        <p:nvSpPr>
          <p:cNvPr id="4" name="TextBox 3">
            <a:extLst>
              <a:ext uri="{FF2B5EF4-FFF2-40B4-BE49-F238E27FC236}">
                <a16:creationId xmlns:a16="http://schemas.microsoft.com/office/drawing/2014/main" id="{AD105778-9098-42B9-A13B-B66F5619274C}"/>
              </a:ext>
            </a:extLst>
          </p:cNvPr>
          <p:cNvSpPr txBox="1"/>
          <p:nvPr/>
        </p:nvSpPr>
        <p:spPr>
          <a:xfrm>
            <a:off x="6514858" y="3636652"/>
            <a:ext cx="384900" cy="1200329"/>
          </a:xfrm>
          <a:prstGeom prst="rect">
            <a:avLst/>
          </a:prstGeom>
          <a:noFill/>
        </p:spPr>
        <p:txBody>
          <a:bodyPr wrap="square" rtlCol="0">
            <a:spAutoFit/>
          </a:bodyPr>
          <a:lstStyle/>
          <a:p>
            <a:r>
              <a:rPr lang="en-GB" b="1" dirty="0">
                <a:latin typeface="Amasis MT Pro Black" panose="020B0604020202020204" pitchFamily="18" charset="0"/>
              </a:rPr>
              <a:t>U</a:t>
            </a:r>
          </a:p>
          <a:p>
            <a:r>
              <a:rPr lang="en-GB" b="1" dirty="0">
                <a:latin typeface="Amasis MT Pro Black" panose="020B0604020202020204" pitchFamily="18" charset="0"/>
              </a:rPr>
              <a:t>K</a:t>
            </a:r>
          </a:p>
          <a:p>
            <a:r>
              <a:rPr lang="en-GB" b="1" dirty="0">
                <a:latin typeface="Amasis MT Pro Black" panose="020B0604020202020204" pitchFamily="18" charset="0"/>
              </a:rPr>
              <a:t>B</a:t>
            </a:r>
          </a:p>
          <a:p>
            <a:r>
              <a:rPr lang="en-GB" b="1" dirty="0">
                <a:latin typeface="Amasis MT Pro Black" panose="020B0604020202020204" pitchFamily="18" charset="0"/>
              </a:rPr>
              <a:t>A</a:t>
            </a:r>
          </a:p>
        </p:txBody>
      </p:sp>
      <p:sp>
        <p:nvSpPr>
          <p:cNvPr id="9" name="Star: 5 Points 8">
            <a:extLst>
              <a:ext uri="{FF2B5EF4-FFF2-40B4-BE49-F238E27FC236}">
                <a16:creationId xmlns:a16="http://schemas.microsoft.com/office/drawing/2014/main" id="{EB9DD1EF-BE82-4126-9FE9-D5494BC3E105}"/>
              </a:ext>
            </a:extLst>
          </p:cNvPr>
          <p:cNvSpPr/>
          <p:nvPr/>
        </p:nvSpPr>
        <p:spPr>
          <a:xfrm>
            <a:off x="2942070" y="3699639"/>
            <a:ext cx="386499" cy="386499"/>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ar: 5 Points 12">
            <a:extLst>
              <a:ext uri="{FF2B5EF4-FFF2-40B4-BE49-F238E27FC236}">
                <a16:creationId xmlns:a16="http://schemas.microsoft.com/office/drawing/2014/main" id="{53AF85E4-7447-4B33-926D-4FA79E3B08E8}"/>
              </a:ext>
            </a:extLst>
          </p:cNvPr>
          <p:cNvSpPr/>
          <p:nvPr/>
        </p:nvSpPr>
        <p:spPr>
          <a:xfrm>
            <a:off x="6105365" y="4808434"/>
            <a:ext cx="386499" cy="386499"/>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CC3C003-1025-43CA-98D6-A390F1938CD8}"/>
              </a:ext>
            </a:extLst>
          </p:cNvPr>
          <p:cNvSpPr txBox="1"/>
          <p:nvPr/>
        </p:nvSpPr>
        <p:spPr>
          <a:xfrm>
            <a:off x="2689372" y="4203361"/>
            <a:ext cx="891893" cy="369332"/>
          </a:xfrm>
          <a:prstGeom prst="rect">
            <a:avLst/>
          </a:prstGeom>
          <a:noFill/>
        </p:spPr>
        <p:txBody>
          <a:bodyPr wrap="square" rtlCol="0">
            <a:spAutoFit/>
          </a:bodyPr>
          <a:lstStyle/>
          <a:p>
            <a:r>
              <a:rPr lang="en-GB" b="1" dirty="0">
                <a:latin typeface="Amasis MT Pro Black" panose="020B0604020202020204" pitchFamily="18" charset="0"/>
              </a:rPr>
              <a:t>UKBA</a:t>
            </a:r>
          </a:p>
        </p:txBody>
      </p:sp>
    </p:spTree>
    <p:extLst>
      <p:ext uri="{BB962C8B-B14F-4D97-AF65-F5344CB8AC3E}">
        <p14:creationId xmlns:p14="http://schemas.microsoft.com/office/powerpoint/2010/main" val="330133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Sports Logo Design</a:t>
            </a:r>
          </a:p>
          <a:p>
            <a:pPr algn="l"/>
            <a:endParaRPr lang="en-GB" sz="2800" dirty="0"/>
          </a:p>
          <a:p>
            <a:pPr algn="l"/>
            <a:endParaRPr lang="en-GB" sz="3200" dirty="0"/>
          </a:p>
          <a:p>
            <a:endParaRPr lang="en-GB" dirty="0"/>
          </a:p>
        </p:txBody>
      </p:sp>
      <p:sp>
        <p:nvSpPr>
          <p:cNvPr id="16" name="Rectangle 15">
            <a:extLst>
              <a:ext uri="{FF2B5EF4-FFF2-40B4-BE49-F238E27FC236}">
                <a16:creationId xmlns:a16="http://schemas.microsoft.com/office/drawing/2014/main" id="{22F08276-3961-4C13-808C-F134D1AD2B71}"/>
              </a:ext>
            </a:extLst>
          </p:cNvPr>
          <p:cNvSpPr/>
          <p:nvPr/>
        </p:nvSpPr>
        <p:spPr>
          <a:xfrm>
            <a:off x="251520" y="1844824"/>
            <a:ext cx="8640960" cy="4176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7" name="TextBox 16">
            <a:extLst>
              <a:ext uri="{FF2B5EF4-FFF2-40B4-BE49-F238E27FC236}">
                <a16:creationId xmlns:a16="http://schemas.microsoft.com/office/drawing/2014/main" id="{DB90D648-A3B8-4B50-99A0-971C78CBAF05}"/>
              </a:ext>
            </a:extLst>
          </p:cNvPr>
          <p:cNvSpPr txBox="1"/>
          <p:nvPr/>
        </p:nvSpPr>
        <p:spPr>
          <a:xfrm>
            <a:off x="282552" y="1895088"/>
            <a:ext cx="7889847" cy="523220"/>
          </a:xfrm>
          <a:prstGeom prst="rect">
            <a:avLst/>
          </a:prstGeom>
          <a:noFill/>
        </p:spPr>
        <p:txBody>
          <a:bodyPr wrap="square" rtlCol="0">
            <a:spAutoFit/>
          </a:bodyPr>
          <a:lstStyle/>
          <a:p>
            <a:r>
              <a:rPr lang="en-GB" sz="1400" dirty="0"/>
              <a:t>Use this space to sketch your idea for your sports logo.</a:t>
            </a:r>
          </a:p>
          <a:p>
            <a:r>
              <a:rPr lang="en-GB" sz="1400" dirty="0"/>
              <a:t>Don’t forget to annotate your design to show how it meets the design criteria!</a:t>
            </a:r>
          </a:p>
        </p:txBody>
      </p:sp>
      <p:sp>
        <p:nvSpPr>
          <p:cNvPr id="18" name="Rectangle 17">
            <a:extLst>
              <a:ext uri="{FF2B5EF4-FFF2-40B4-BE49-F238E27FC236}">
                <a16:creationId xmlns:a16="http://schemas.microsoft.com/office/drawing/2014/main" id="{11FC4ECB-1BBB-47BE-AB9C-1196839075F5}"/>
              </a:ext>
            </a:extLst>
          </p:cNvPr>
          <p:cNvSpPr/>
          <p:nvPr/>
        </p:nvSpPr>
        <p:spPr>
          <a:xfrm>
            <a:off x="6444207" y="1988840"/>
            <a:ext cx="2304257" cy="38884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543493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3600" b="1" dirty="0"/>
          </a:p>
          <a:p>
            <a:pPr algn="l"/>
            <a:endParaRPr lang="en-GB" sz="2800" dirty="0"/>
          </a:p>
          <a:p>
            <a:pPr algn="l"/>
            <a:endParaRPr lang="en-GB" sz="3200" dirty="0"/>
          </a:p>
          <a:p>
            <a:endParaRPr lang="en-GB" dirty="0"/>
          </a:p>
        </p:txBody>
      </p:sp>
      <p:sp>
        <p:nvSpPr>
          <p:cNvPr id="6" name="Title 1">
            <a:extLst>
              <a:ext uri="{FF2B5EF4-FFF2-40B4-BE49-F238E27FC236}">
                <a16:creationId xmlns:a16="http://schemas.microsoft.com/office/drawing/2014/main" id="{E3DB122F-446A-4859-B1C3-E9C1AFB25D1C}"/>
              </a:ext>
            </a:extLst>
          </p:cNvPr>
          <p:cNvSpPr>
            <a:spLocks noGrp="1"/>
          </p:cNvSpPr>
          <p:nvPr>
            <p:ph type="title"/>
          </p:nvPr>
        </p:nvSpPr>
        <p:spPr>
          <a:xfrm>
            <a:off x="457200" y="1340768"/>
            <a:ext cx="8229600" cy="998984"/>
          </a:xfrm>
        </p:spPr>
        <p:txBody>
          <a:bodyPr>
            <a:normAutofit/>
          </a:bodyPr>
          <a:lstStyle/>
          <a:p>
            <a:r>
              <a:rPr lang="en-GB" sz="3600" b="1" dirty="0">
                <a:latin typeface="+mn-lt"/>
              </a:rPr>
              <a:t>Peer Review</a:t>
            </a:r>
          </a:p>
        </p:txBody>
      </p:sp>
      <p:sp>
        <p:nvSpPr>
          <p:cNvPr id="7" name="Content Placeholder 2">
            <a:extLst>
              <a:ext uri="{FF2B5EF4-FFF2-40B4-BE49-F238E27FC236}">
                <a16:creationId xmlns:a16="http://schemas.microsoft.com/office/drawing/2014/main" id="{887935E3-8C1A-432C-A3C1-DFBB44944924}"/>
              </a:ext>
            </a:extLst>
          </p:cNvPr>
          <p:cNvSpPr>
            <a:spLocks noGrp="1"/>
          </p:cNvSpPr>
          <p:nvPr>
            <p:ph idx="1"/>
          </p:nvPr>
        </p:nvSpPr>
        <p:spPr>
          <a:xfrm>
            <a:off x="2255638" y="2634365"/>
            <a:ext cx="6117465" cy="2369586"/>
          </a:xfrm>
        </p:spPr>
        <p:txBody>
          <a:bodyPr>
            <a:normAutofit/>
          </a:bodyPr>
          <a:lstStyle/>
          <a:p>
            <a:r>
              <a:rPr lang="en-GB" sz="2400" dirty="0"/>
              <a:t>Ask </a:t>
            </a:r>
            <a:r>
              <a:rPr lang="en-GB" sz="2400" b="1" dirty="0"/>
              <a:t>three</a:t>
            </a:r>
            <a:r>
              <a:rPr lang="en-GB" sz="2400" dirty="0"/>
              <a:t> people to suggest </a:t>
            </a:r>
            <a:r>
              <a:rPr lang="en-GB" sz="2400" b="1" dirty="0"/>
              <a:t>one </a:t>
            </a:r>
            <a:r>
              <a:rPr lang="en-GB" sz="2400" dirty="0"/>
              <a:t>improvement each to your design.</a:t>
            </a:r>
          </a:p>
          <a:p>
            <a:endParaRPr lang="en-GB" sz="2400" dirty="0"/>
          </a:p>
          <a:p>
            <a:r>
              <a:rPr lang="en-GB" sz="2400" dirty="0"/>
              <a:t>Select </a:t>
            </a:r>
            <a:r>
              <a:rPr lang="en-GB" sz="2400" b="1" dirty="0"/>
              <a:t>one </a:t>
            </a:r>
            <a:r>
              <a:rPr lang="en-GB" sz="2400" dirty="0"/>
              <a:t>of these suggested improvements and use it to update your design.</a:t>
            </a:r>
          </a:p>
        </p:txBody>
      </p:sp>
      <p:pic>
        <p:nvPicPr>
          <p:cNvPr id="9" name="Picture 8" descr="Logo&#10;&#10;Description automatically generated">
            <a:extLst>
              <a:ext uri="{FF2B5EF4-FFF2-40B4-BE49-F238E27FC236}">
                <a16:creationId xmlns:a16="http://schemas.microsoft.com/office/drawing/2014/main" id="{F6212E78-D30A-40AE-9C1A-AC83FA94B6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8614" y="4050623"/>
            <a:ext cx="1847024" cy="1721484"/>
          </a:xfrm>
          <a:prstGeom prst="rect">
            <a:avLst/>
          </a:prstGeom>
        </p:spPr>
      </p:pic>
    </p:spTree>
    <p:extLst>
      <p:ext uri="{BB962C8B-B14F-4D97-AF65-F5344CB8AC3E}">
        <p14:creationId xmlns:p14="http://schemas.microsoft.com/office/powerpoint/2010/main" val="3403566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5E616B-F356-4A2C-B260-D7AF5ADE3DE7}"/>
              </a:ext>
            </a:extLst>
          </p:cNvPr>
          <p:cNvSpPr txBox="1"/>
          <p:nvPr/>
        </p:nvSpPr>
        <p:spPr>
          <a:xfrm>
            <a:off x="457140" y="1064226"/>
            <a:ext cx="7993686"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078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Design Brief</a:t>
            </a:r>
          </a:p>
          <a:p>
            <a:pPr algn="l"/>
            <a:endParaRPr lang="en-GB" sz="2800" dirty="0"/>
          </a:p>
          <a:p>
            <a:pPr algn="l"/>
            <a:endParaRPr lang="en-GB" sz="3200" dirty="0"/>
          </a:p>
          <a:p>
            <a:endParaRPr lang="en-GB" dirty="0"/>
          </a:p>
        </p:txBody>
      </p:sp>
      <p:sp>
        <p:nvSpPr>
          <p:cNvPr id="12" name="Content Placeholder 2">
            <a:extLst>
              <a:ext uri="{FF2B5EF4-FFF2-40B4-BE49-F238E27FC236}">
                <a16:creationId xmlns:a16="http://schemas.microsoft.com/office/drawing/2014/main" id="{9C84886B-EBD8-404D-AAEB-857A26220033}"/>
              </a:ext>
            </a:extLst>
          </p:cNvPr>
          <p:cNvSpPr>
            <a:spLocks noGrp="1"/>
          </p:cNvSpPr>
          <p:nvPr>
            <p:ph idx="1"/>
          </p:nvPr>
        </p:nvSpPr>
        <p:spPr>
          <a:xfrm>
            <a:off x="251520" y="1726451"/>
            <a:ext cx="8626160" cy="4085394"/>
          </a:xfrm>
        </p:spPr>
        <p:txBody>
          <a:bodyPr>
            <a:noAutofit/>
          </a:bodyPr>
          <a:lstStyle/>
          <a:p>
            <a:pPr>
              <a:buNone/>
            </a:pPr>
            <a:r>
              <a:rPr lang="en-GB" sz="2400" b="1" dirty="0"/>
              <a:t>Situation</a:t>
            </a:r>
          </a:p>
          <a:p>
            <a:r>
              <a:rPr lang="en-GB" sz="2400" dirty="0"/>
              <a:t>A sports team is designing a new kit and you have been asked to design a new logo for the team. They want the logo to represent the sport and be eye-catching.</a:t>
            </a:r>
          </a:p>
          <a:p>
            <a:endParaRPr lang="en-GB" sz="2400" dirty="0"/>
          </a:p>
          <a:p>
            <a:pPr marL="0" indent="0">
              <a:buNone/>
            </a:pPr>
            <a:r>
              <a:rPr lang="en-GB" sz="2400" b="1" dirty="0"/>
              <a:t>Brief</a:t>
            </a:r>
          </a:p>
          <a:p>
            <a:r>
              <a:rPr lang="en-GB" sz="2400" dirty="0"/>
              <a:t>Design a sports logo for a sports team of your choice. </a:t>
            </a:r>
          </a:p>
          <a:p>
            <a:r>
              <a:rPr lang="en-GB" sz="2400" dirty="0"/>
              <a:t>Your design should use an image or a simple shape that represents the sport, use 2 to 3 appropriate colours and if used, only one font style.</a:t>
            </a:r>
          </a:p>
          <a:p>
            <a:pPr>
              <a:buNone/>
            </a:pPr>
            <a:endParaRPr lang="en-GB" sz="2400" b="1" dirty="0"/>
          </a:p>
        </p:txBody>
      </p:sp>
    </p:spTree>
    <p:extLst>
      <p:ext uri="{BB962C8B-B14F-4D97-AF65-F5344CB8AC3E}">
        <p14:creationId xmlns:p14="http://schemas.microsoft.com/office/powerpoint/2010/main" val="2480635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Design Criteria</a:t>
            </a:r>
          </a:p>
          <a:p>
            <a:pPr algn="l"/>
            <a:endParaRPr lang="en-GB" sz="2800" dirty="0"/>
          </a:p>
          <a:p>
            <a:pPr algn="l"/>
            <a:endParaRPr lang="en-GB" sz="3200" dirty="0"/>
          </a:p>
          <a:p>
            <a:endParaRPr lang="en-GB" dirty="0"/>
          </a:p>
        </p:txBody>
      </p:sp>
      <p:sp>
        <p:nvSpPr>
          <p:cNvPr id="6" name="Content Placeholder 2">
            <a:extLst>
              <a:ext uri="{FF2B5EF4-FFF2-40B4-BE49-F238E27FC236}">
                <a16:creationId xmlns:a16="http://schemas.microsoft.com/office/drawing/2014/main" id="{B57CD165-12F1-46CF-A092-BEDF31EA03B5}"/>
              </a:ext>
            </a:extLst>
          </p:cNvPr>
          <p:cNvSpPr txBox="1">
            <a:spLocks/>
          </p:cNvSpPr>
          <p:nvPr/>
        </p:nvSpPr>
        <p:spPr>
          <a:xfrm>
            <a:off x="132128" y="1916854"/>
            <a:ext cx="6923112" cy="2894462"/>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GB" sz="2400" b="1" dirty="0">
                <a:latin typeface="Arial" panose="020B0604020202020204" pitchFamily="34" charset="0"/>
                <a:cs typeface="Arial" panose="020B0604020202020204" pitchFamily="34" charset="0"/>
              </a:rPr>
              <a:t>The sports logo must:</a:t>
            </a:r>
          </a:p>
          <a:p>
            <a:r>
              <a:rPr lang="en-GB" sz="2400" b="1" dirty="0">
                <a:latin typeface="Arial" panose="020B0604020202020204" pitchFamily="34" charset="0"/>
                <a:cs typeface="Arial" panose="020B0604020202020204" pitchFamily="34" charset="0"/>
              </a:rPr>
              <a:t>Represent</a:t>
            </a:r>
            <a:r>
              <a:rPr lang="en-GB" sz="2400" dirty="0">
                <a:latin typeface="Arial" panose="020B0604020202020204" pitchFamily="34" charset="0"/>
                <a:cs typeface="Arial" panose="020B0604020202020204" pitchFamily="34" charset="0"/>
              </a:rPr>
              <a:t> the sport</a:t>
            </a:r>
          </a:p>
          <a:p>
            <a:r>
              <a:rPr lang="en-GB" sz="2400" dirty="0">
                <a:latin typeface="Arial" panose="020B0604020202020204" pitchFamily="34" charset="0"/>
                <a:cs typeface="Arial" panose="020B0604020202020204" pitchFamily="34" charset="0"/>
              </a:rPr>
              <a:t>Use </a:t>
            </a:r>
            <a:r>
              <a:rPr lang="en-GB" sz="2400" b="1" dirty="0">
                <a:latin typeface="Arial" panose="020B0604020202020204" pitchFamily="34" charset="0"/>
                <a:cs typeface="Arial" panose="020B0604020202020204" pitchFamily="34" charset="0"/>
              </a:rPr>
              <a:t>2 – 3 appropriate colours</a:t>
            </a:r>
          </a:p>
          <a:p>
            <a:r>
              <a:rPr lang="en-GB" sz="2400" dirty="0">
                <a:latin typeface="Arial" panose="020B0604020202020204" pitchFamily="34" charset="0"/>
                <a:cs typeface="Arial" panose="020B0604020202020204" pitchFamily="34" charset="0"/>
              </a:rPr>
              <a:t>Use an </a:t>
            </a:r>
            <a:r>
              <a:rPr lang="en-GB" sz="2400" b="1" dirty="0">
                <a:latin typeface="Arial" panose="020B0604020202020204" pitchFamily="34" charset="0"/>
                <a:cs typeface="Arial" panose="020B0604020202020204" pitchFamily="34" charset="0"/>
              </a:rPr>
              <a:t>image or simple shape</a:t>
            </a:r>
          </a:p>
          <a:p>
            <a:r>
              <a:rPr lang="en-GB" sz="2400" dirty="0">
                <a:latin typeface="Arial" panose="020B0604020202020204" pitchFamily="34" charset="0"/>
                <a:cs typeface="Arial" panose="020B0604020202020204" pitchFamily="34" charset="0"/>
              </a:rPr>
              <a:t>Use only </a:t>
            </a:r>
            <a:r>
              <a:rPr lang="en-GB" sz="2400" b="1" dirty="0">
                <a:latin typeface="Arial" panose="020B0604020202020204" pitchFamily="34" charset="0"/>
                <a:cs typeface="Arial" panose="020B0604020202020204" pitchFamily="34" charset="0"/>
              </a:rPr>
              <a:t>one font style</a:t>
            </a:r>
          </a:p>
          <a:p>
            <a:r>
              <a:rPr lang="en-GB" sz="2400" dirty="0">
                <a:latin typeface="Arial" panose="020B0604020202020204" pitchFamily="34" charset="0"/>
                <a:cs typeface="Arial" panose="020B0604020202020204" pitchFamily="34" charset="0"/>
              </a:rPr>
              <a:t>Be </a:t>
            </a:r>
            <a:r>
              <a:rPr lang="en-GB" sz="2400" b="1" dirty="0">
                <a:latin typeface="Arial" panose="020B0604020202020204" pitchFamily="34" charset="0"/>
                <a:cs typeface="Arial" panose="020B0604020202020204" pitchFamily="34" charset="0"/>
              </a:rPr>
              <a:t>aesthetically appealing</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B03B18F-5983-45B6-A743-416755C844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6346" y="1556792"/>
            <a:ext cx="1515125" cy="1939360"/>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770BA150-9813-434A-8BB9-DA37F2846B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8348" y="4334498"/>
            <a:ext cx="2954695" cy="1477348"/>
          </a:xfrm>
          <a:prstGeom prst="rect">
            <a:avLst/>
          </a:prstGeom>
        </p:spPr>
      </p:pic>
    </p:spTree>
    <p:extLst>
      <p:ext uri="{BB962C8B-B14F-4D97-AF65-F5344CB8AC3E}">
        <p14:creationId xmlns:p14="http://schemas.microsoft.com/office/powerpoint/2010/main" val="1897912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Mood Board Sports</a:t>
            </a:r>
          </a:p>
          <a:p>
            <a:pPr algn="l"/>
            <a:endParaRPr lang="en-GB" sz="2800" dirty="0"/>
          </a:p>
          <a:p>
            <a:pPr algn="l"/>
            <a:endParaRPr lang="en-GB" sz="3200" dirty="0"/>
          </a:p>
          <a:p>
            <a:endParaRPr lang="en-GB" dirty="0"/>
          </a:p>
        </p:txBody>
      </p:sp>
      <p:pic>
        <p:nvPicPr>
          <p:cNvPr id="9" name="Picture 8" descr="Logo&#10;&#10;Description automatically generated">
            <a:extLst>
              <a:ext uri="{FF2B5EF4-FFF2-40B4-BE49-F238E27FC236}">
                <a16:creationId xmlns:a16="http://schemas.microsoft.com/office/drawing/2014/main" id="{91736DC5-6E63-442C-8198-C8E0B4F362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42761" y="3105040"/>
            <a:ext cx="1496530" cy="1394813"/>
          </a:xfrm>
          <a:prstGeom prst="rect">
            <a:avLst/>
          </a:prstGeom>
        </p:spPr>
      </p:pic>
      <p:pic>
        <p:nvPicPr>
          <p:cNvPr id="10" name="Picture 9" descr="Icon&#10;&#10;Description automatically generated">
            <a:extLst>
              <a:ext uri="{FF2B5EF4-FFF2-40B4-BE49-F238E27FC236}">
                <a16:creationId xmlns:a16="http://schemas.microsoft.com/office/drawing/2014/main" id="{C0F3FE5F-A12E-49C2-8762-FC01C1978C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5442" y="1311219"/>
            <a:ext cx="949142" cy="938019"/>
          </a:xfrm>
          <a:prstGeom prst="rect">
            <a:avLst/>
          </a:prstGeom>
        </p:spPr>
      </p:pic>
      <p:pic>
        <p:nvPicPr>
          <p:cNvPr id="11" name="Picture 10" descr="Logo&#10;&#10;Description automatically generated">
            <a:extLst>
              <a:ext uri="{FF2B5EF4-FFF2-40B4-BE49-F238E27FC236}">
                <a16:creationId xmlns:a16="http://schemas.microsoft.com/office/drawing/2014/main" id="{925DE3C5-E465-46AB-95FD-D7C316F0EC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964" y="1773242"/>
            <a:ext cx="1020777" cy="1341472"/>
          </a:xfrm>
          <a:prstGeom prst="rect">
            <a:avLst/>
          </a:prstGeom>
        </p:spPr>
      </p:pic>
      <p:pic>
        <p:nvPicPr>
          <p:cNvPr id="12" name="Picture 11" descr="Logo&#10;&#10;Description automatically generated">
            <a:extLst>
              <a:ext uri="{FF2B5EF4-FFF2-40B4-BE49-F238E27FC236}">
                <a16:creationId xmlns:a16="http://schemas.microsoft.com/office/drawing/2014/main" id="{33023FD9-5B5D-411B-9D99-309DFBAA16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0021" y="4840072"/>
            <a:ext cx="971773" cy="971773"/>
          </a:xfrm>
          <a:prstGeom prst="rect">
            <a:avLst/>
          </a:prstGeom>
        </p:spPr>
      </p:pic>
      <p:pic>
        <p:nvPicPr>
          <p:cNvPr id="4" name="Picture 3">
            <a:extLst>
              <a:ext uri="{FF2B5EF4-FFF2-40B4-BE49-F238E27FC236}">
                <a16:creationId xmlns:a16="http://schemas.microsoft.com/office/drawing/2014/main" id="{5818F542-D3DB-4D97-99A8-D5F6D4D1D0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39819" y="1186097"/>
            <a:ext cx="2352462" cy="1536044"/>
          </a:xfrm>
          <a:prstGeom prst="rect">
            <a:avLst/>
          </a:prstGeom>
        </p:spPr>
      </p:pic>
      <p:pic>
        <p:nvPicPr>
          <p:cNvPr id="13" name="Picture 12" descr="Logo, icon&#10;&#10;Description automatically generated">
            <a:extLst>
              <a:ext uri="{FF2B5EF4-FFF2-40B4-BE49-F238E27FC236}">
                <a16:creationId xmlns:a16="http://schemas.microsoft.com/office/drawing/2014/main" id="{7CE5FEF3-FAE7-468A-BF89-983ACF804C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4709" y="4274335"/>
            <a:ext cx="1963457" cy="1532417"/>
          </a:xfrm>
          <a:prstGeom prst="rect">
            <a:avLst/>
          </a:prstGeom>
        </p:spPr>
      </p:pic>
      <p:pic>
        <p:nvPicPr>
          <p:cNvPr id="15" name="Picture 14" descr="A tennis racket and a ball&#10;&#10;Description automatically generated with medium confidence">
            <a:extLst>
              <a:ext uri="{FF2B5EF4-FFF2-40B4-BE49-F238E27FC236}">
                <a16:creationId xmlns:a16="http://schemas.microsoft.com/office/drawing/2014/main" id="{3DF7085B-3824-4F6F-A1E1-C9372349A76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9266091">
            <a:off x="1026808" y="1932749"/>
            <a:ext cx="2044916" cy="1022458"/>
          </a:xfrm>
          <a:prstGeom prst="rect">
            <a:avLst/>
          </a:prstGeom>
        </p:spPr>
      </p:pic>
      <p:pic>
        <p:nvPicPr>
          <p:cNvPr id="17" name="Picture 16" descr="A white and black football ball&#10;&#10;Description automatically generated with low confidence">
            <a:extLst>
              <a:ext uri="{FF2B5EF4-FFF2-40B4-BE49-F238E27FC236}">
                <a16:creationId xmlns:a16="http://schemas.microsoft.com/office/drawing/2014/main" id="{3DE319A2-6BF0-4660-9FD3-860F86ED1F2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47611" y="1474530"/>
            <a:ext cx="938020" cy="938020"/>
          </a:xfrm>
          <a:prstGeom prst="rect">
            <a:avLst/>
          </a:prstGeom>
        </p:spPr>
      </p:pic>
      <p:pic>
        <p:nvPicPr>
          <p:cNvPr id="19" name="Picture 18" descr="A picture containing sport&#10;&#10;Description automatically generated">
            <a:extLst>
              <a:ext uri="{FF2B5EF4-FFF2-40B4-BE49-F238E27FC236}">
                <a16:creationId xmlns:a16="http://schemas.microsoft.com/office/drawing/2014/main" id="{2A9E3A59-2398-4769-928D-B474028966B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04709" y="3281319"/>
            <a:ext cx="777343" cy="826411"/>
          </a:xfrm>
          <a:prstGeom prst="rect">
            <a:avLst/>
          </a:prstGeom>
        </p:spPr>
      </p:pic>
      <p:pic>
        <p:nvPicPr>
          <p:cNvPr id="23" name="Picture 22">
            <a:extLst>
              <a:ext uri="{FF2B5EF4-FFF2-40B4-BE49-F238E27FC236}">
                <a16:creationId xmlns:a16="http://schemas.microsoft.com/office/drawing/2014/main" id="{C4D9F368-CE09-4931-8333-23134CD8DF0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7195438">
            <a:off x="6405712" y="4810372"/>
            <a:ext cx="1057372" cy="1090268"/>
          </a:xfrm>
          <a:prstGeom prst="rect">
            <a:avLst/>
          </a:prstGeom>
        </p:spPr>
      </p:pic>
      <p:pic>
        <p:nvPicPr>
          <p:cNvPr id="25" name="Picture 24">
            <a:extLst>
              <a:ext uri="{FF2B5EF4-FFF2-40B4-BE49-F238E27FC236}">
                <a16:creationId xmlns:a16="http://schemas.microsoft.com/office/drawing/2014/main" id="{29AB247F-F1D1-489C-835B-7EFA6689E3B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168166" y="3114715"/>
            <a:ext cx="1377630" cy="1385138"/>
          </a:xfrm>
          <a:prstGeom prst="rect">
            <a:avLst/>
          </a:prstGeom>
        </p:spPr>
      </p:pic>
      <p:pic>
        <p:nvPicPr>
          <p:cNvPr id="27" name="Picture 26" descr="Shape&#10;&#10;Description automatically generated with low confidence">
            <a:extLst>
              <a:ext uri="{FF2B5EF4-FFF2-40B4-BE49-F238E27FC236}">
                <a16:creationId xmlns:a16="http://schemas.microsoft.com/office/drawing/2014/main" id="{93E88D5F-22EB-4186-8478-5EC5DF2E2FA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377244" y="4642314"/>
            <a:ext cx="1894962" cy="1329435"/>
          </a:xfrm>
          <a:prstGeom prst="rect">
            <a:avLst/>
          </a:prstGeom>
        </p:spPr>
      </p:pic>
      <p:pic>
        <p:nvPicPr>
          <p:cNvPr id="29" name="Picture 28" descr="Shape&#10;&#10;Description automatically generated">
            <a:extLst>
              <a:ext uri="{FF2B5EF4-FFF2-40B4-BE49-F238E27FC236}">
                <a16:creationId xmlns:a16="http://schemas.microsoft.com/office/drawing/2014/main" id="{34140306-58DA-4100-83F7-C0FADFCB970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888732" y="2443978"/>
            <a:ext cx="2074408" cy="1037204"/>
          </a:xfrm>
          <a:prstGeom prst="rect">
            <a:avLst/>
          </a:prstGeom>
        </p:spPr>
      </p:pic>
      <p:pic>
        <p:nvPicPr>
          <p:cNvPr id="31" name="Picture 30" descr="Icon&#10;&#10;Description automatically generated">
            <a:extLst>
              <a:ext uri="{FF2B5EF4-FFF2-40B4-BE49-F238E27FC236}">
                <a16:creationId xmlns:a16="http://schemas.microsoft.com/office/drawing/2014/main" id="{DABECF6C-2411-474A-906D-418E059BDFC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963140" y="3167171"/>
            <a:ext cx="1436194" cy="1054705"/>
          </a:xfrm>
          <a:prstGeom prst="rect">
            <a:avLst/>
          </a:prstGeom>
        </p:spPr>
      </p:pic>
      <p:pic>
        <p:nvPicPr>
          <p:cNvPr id="33" name="Picture 32" descr="A picture containing chart&#10;&#10;Description automatically generated">
            <a:extLst>
              <a:ext uri="{FF2B5EF4-FFF2-40B4-BE49-F238E27FC236}">
                <a16:creationId xmlns:a16="http://schemas.microsoft.com/office/drawing/2014/main" id="{DA5843A4-0539-4FE9-BC18-1CE7B984E7B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257352" y="5026220"/>
            <a:ext cx="1510958" cy="945529"/>
          </a:xfrm>
          <a:prstGeom prst="rect">
            <a:avLst/>
          </a:prstGeom>
        </p:spPr>
      </p:pic>
      <p:pic>
        <p:nvPicPr>
          <p:cNvPr id="35" name="Picture 34" descr="A picture containing text, device, gauge&#10;&#10;Description automatically generated">
            <a:extLst>
              <a:ext uri="{FF2B5EF4-FFF2-40B4-BE49-F238E27FC236}">
                <a16:creationId xmlns:a16="http://schemas.microsoft.com/office/drawing/2014/main" id="{9ABEAE00-9438-46BE-B4A2-B388C99FA0E5}"/>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618179" y="3588286"/>
            <a:ext cx="2281287" cy="1220845"/>
          </a:xfrm>
          <a:prstGeom prst="rect">
            <a:avLst/>
          </a:prstGeom>
        </p:spPr>
      </p:pic>
    </p:spTree>
    <p:extLst>
      <p:ext uri="{BB962C8B-B14F-4D97-AF65-F5344CB8AC3E}">
        <p14:creationId xmlns:p14="http://schemas.microsoft.com/office/powerpoint/2010/main" val="1641113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Mood Board - Basketball</a:t>
            </a:r>
          </a:p>
          <a:p>
            <a:pPr algn="l"/>
            <a:endParaRPr lang="en-GB" sz="2800" dirty="0"/>
          </a:p>
          <a:p>
            <a:pPr algn="l"/>
            <a:endParaRPr lang="en-GB" sz="3200" dirty="0"/>
          </a:p>
          <a:p>
            <a:endParaRPr lang="en-GB" dirty="0"/>
          </a:p>
        </p:txBody>
      </p:sp>
      <p:pic>
        <p:nvPicPr>
          <p:cNvPr id="19" name="Picture 18" descr="A picture containing sport&#10;&#10;Description automatically generated">
            <a:extLst>
              <a:ext uri="{FF2B5EF4-FFF2-40B4-BE49-F238E27FC236}">
                <a16:creationId xmlns:a16="http://schemas.microsoft.com/office/drawing/2014/main" id="{2A9E3A59-2398-4769-928D-B474028966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6068" y="1189024"/>
            <a:ext cx="1373654" cy="1460363"/>
          </a:xfrm>
          <a:prstGeom prst="rect">
            <a:avLst/>
          </a:prstGeom>
        </p:spPr>
      </p:pic>
      <p:pic>
        <p:nvPicPr>
          <p:cNvPr id="37" name="Picture 36" descr="Icon&#10;&#10;Description automatically generated">
            <a:extLst>
              <a:ext uri="{FF2B5EF4-FFF2-40B4-BE49-F238E27FC236}">
                <a16:creationId xmlns:a16="http://schemas.microsoft.com/office/drawing/2014/main" id="{E48BC38A-E664-4EB4-AEA4-71C55E82E3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1387" y="1646083"/>
            <a:ext cx="1438306" cy="1499211"/>
          </a:xfrm>
          <a:prstGeom prst="rect">
            <a:avLst/>
          </a:prstGeom>
        </p:spPr>
      </p:pic>
      <p:pic>
        <p:nvPicPr>
          <p:cNvPr id="39" name="Picture 38">
            <a:extLst>
              <a:ext uri="{FF2B5EF4-FFF2-40B4-BE49-F238E27FC236}">
                <a16:creationId xmlns:a16="http://schemas.microsoft.com/office/drawing/2014/main" id="{2D283C14-1E9D-47E8-8A57-B1B27E568F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791405" y="1692455"/>
            <a:ext cx="1736110" cy="2766078"/>
          </a:xfrm>
          <a:prstGeom prst="rect">
            <a:avLst/>
          </a:prstGeom>
        </p:spPr>
      </p:pic>
      <p:pic>
        <p:nvPicPr>
          <p:cNvPr id="41" name="Picture 40" descr="A picture containing vector graphics&#10;&#10;Description automatically generated">
            <a:extLst>
              <a:ext uri="{FF2B5EF4-FFF2-40B4-BE49-F238E27FC236}">
                <a16:creationId xmlns:a16="http://schemas.microsoft.com/office/drawing/2014/main" id="{742DD26B-EB00-4125-96BA-61B87E516B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52374" y="2858974"/>
            <a:ext cx="1736110" cy="2874800"/>
          </a:xfrm>
          <a:prstGeom prst="rect">
            <a:avLst/>
          </a:prstGeom>
        </p:spPr>
      </p:pic>
      <p:pic>
        <p:nvPicPr>
          <p:cNvPr id="43" name="Picture 42" descr="Shape&#10;&#10;Description automatically generated with medium confidence">
            <a:extLst>
              <a:ext uri="{FF2B5EF4-FFF2-40B4-BE49-F238E27FC236}">
                <a16:creationId xmlns:a16="http://schemas.microsoft.com/office/drawing/2014/main" id="{4EF25BFD-6584-4CE6-A5A6-BBF17AFD5A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6068" y="4834897"/>
            <a:ext cx="1089765" cy="1086360"/>
          </a:xfrm>
          <a:prstGeom prst="rect">
            <a:avLst/>
          </a:prstGeom>
        </p:spPr>
      </p:pic>
      <p:pic>
        <p:nvPicPr>
          <p:cNvPr id="45" name="Picture 44" descr="Shape&#10;&#10;Description automatically generated with low confidence">
            <a:extLst>
              <a:ext uri="{FF2B5EF4-FFF2-40B4-BE49-F238E27FC236}">
                <a16:creationId xmlns:a16="http://schemas.microsoft.com/office/drawing/2014/main" id="{0CD92071-E507-401F-A996-EDDA474331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39849" y="1612629"/>
            <a:ext cx="1052854" cy="1743406"/>
          </a:xfrm>
          <a:prstGeom prst="rect">
            <a:avLst/>
          </a:prstGeom>
        </p:spPr>
      </p:pic>
      <p:pic>
        <p:nvPicPr>
          <p:cNvPr id="47" name="Picture 46" descr="Shape&#10;&#10;Description automatically generated with low confidence">
            <a:extLst>
              <a:ext uri="{FF2B5EF4-FFF2-40B4-BE49-F238E27FC236}">
                <a16:creationId xmlns:a16="http://schemas.microsoft.com/office/drawing/2014/main" id="{1D995B69-984C-4E66-8E12-44606DCE191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6234" y="3182087"/>
            <a:ext cx="1350251" cy="2700502"/>
          </a:xfrm>
          <a:prstGeom prst="rect">
            <a:avLst/>
          </a:prstGeom>
        </p:spPr>
      </p:pic>
      <p:pic>
        <p:nvPicPr>
          <p:cNvPr id="49" name="Picture 48" descr="Icon&#10;&#10;Description automatically generated">
            <a:extLst>
              <a:ext uri="{FF2B5EF4-FFF2-40B4-BE49-F238E27FC236}">
                <a16:creationId xmlns:a16="http://schemas.microsoft.com/office/drawing/2014/main" id="{90B2E584-4A39-42D7-8E5C-1C1AC0167F7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2090" y="1578834"/>
            <a:ext cx="1527585" cy="1752068"/>
          </a:xfrm>
          <a:prstGeom prst="rect">
            <a:avLst/>
          </a:prstGeom>
        </p:spPr>
      </p:pic>
      <p:pic>
        <p:nvPicPr>
          <p:cNvPr id="51" name="Picture 50" descr="A picture containing black, dark, night sky&#10;&#10;Description automatically generated">
            <a:extLst>
              <a:ext uri="{FF2B5EF4-FFF2-40B4-BE49-F238E27FC236}">
                <a16:creationId xmlns:a16="http://schemas.microsoft.com/office/drawing/2014/main" id="{C57FC511-03E5-44AD-8806-25F9261DC2E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58474" y="2901668"/>
            <a:ext cx="1404151" cy="1015816"/>
          </a:xfrm>
          <a:prstGeom prst="rect">
            <a:avLst/>
          </a:prstGeom>
        </p:spPr>
      </p:pic>
      <p:pic>
        <p:nvPicPr>
          <p:cNvPr id="53" name="Picture 52" descr="A picture containing shape&#10;&#10;Description automatically generated">
            <a:extLst>
              <a:ext uri="{FF2B5EF4-FFF2-40B4-BE49-F238E27FC236}">
                <a16:creationId xmlns:a16="http://schemas.microsoft.com/office/drawing/2014/main" id="{9F22F21B-3EF8-48C8-A682-3E8C15B95BD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53165" y="4169765"/>
            <a:ext cx="1537652" cy="1499211"/>
          </a:xfrm>
          <a:prstGeom prst="rect">
            <a:avLst/>
          </a:prstGeom>
        </p:spPr>
      </p:pic>
      <p:pic>
        <p:nvPicPr>
          <p:cNvPr id="55" name="Picture 54" descr="Logo&#10;&#10;Description automatically generated">
            <a:extLst>
              <a:ext uri="{FF2B5EF4-FFF2-40B4-BE49-F238E27FC236}">
                <a16:creationId xmlns:a16="http://schemas.microsoft.com/office/drawing/2014/main" id="{9AD2DB32-AC03-4746-9354-BB3560CC235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742960" y="4129422"/>
            <a:ext cx="2280543" cy="1753167"/>
          </a:xfrm>
          <a:prstGeom prst="rect">
            <a:avLst/>
          </a:prstGeom>
        </p:spPr>
      </p:pic>
    </p:spTree>
    <p:extLst>
      <p:ext uri="{BB962C8B-B14F-4D97-AF65-F5344CB8AC3E}">
        <p14:creationId xmlns:p14="http://schemas.microsoft.com/office/powerpoint/2010/main" val="41706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1. Making a Sports Logo</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A2A4C026-E612-4066-83B1-DFC93F3D0567}"/>
              </a:ext>
            </a:extLst>
          </p:cNvPr>
          <p:cNvSpPr txBox="1"/>
          <p:nvPr/>
        </p:nvSpPr>
        <p:spPr>
          <a:xfrm>
            <a:off x="97868" y="1663065"/>
            <a:ext cx="7990330" cy="830997"/>
          </a:xfrm>
          <a:prstGeom prst="rect">
            <a:avLst/>
          </a:prstGeom>
          <a:noFill/>
        </p:spPr>
        <p:txBody>
          <a:bodyPr wrap="square" rtlCol="0">
            <a:spAutoFit/>
          </a:bodyPr>
          <a:lstStyle/>
          <a:p>
            <a:r>
              <a:rPr lang="en-US" sz="2400" dirty="0"/>
              <a:t>Often sports logos include a ball</a:t>
            </a:r>
          </a:p>
          <a:p>
            <a:pPr marL="457200" indent="-457200">
              <a:buFont typeface="Arial" panose="020B0604020202020204" pitchFamily="34" charset="0"/>
              <a:buChar char="•"/>
            </a:pPr>
            <a:r>
              <a:rPr lang="en-US" sz="2400" dirty="0"/>
              <a:t>To convert an image into a logo:</a:t>
            </a:r>
            <a:endParaRPr lang="en-GB" sz="2400" dirty="0"/>
          </a:p>
        </p:txBody>
      </p:sp>
      <p:sp>
        <p:nvSpPr>
          <p:cNvPr id="10" name="TextBox 9">
            <a:extLst>
              <a:ext uri="{FF2B5EF4-FFF2-40B4-BE49-F238E27FC236}">
                <a16:creationId xmlns:a16="http://schemas.microsoft.com/office/drawing/2014/main" id="{68D438FA-B073-400A-AEB4-378C86AB8647}"/>
              </a:ext>
            </a:extLst>
          </p:cNvPr>
          <p:cNvSpPr txBox="1"/>
          <p:nvPr/>
        </p:nvSpPr>
        <p:spPr>
          <a:xfrm>
            <a:off x="11477" y="4575914"/>
            <a:ext cx="2533897" cy="461665"/>
          </a:xfrm>
          <a:prstGeom prst="rect">
            <a:avLst/>
          </a:prstGeom>
          <a:noFill/>
        </p:spPr>
        <p:txBody>
          <a:bodyPr wrap="square" rtlCol="0">
            <a:spAutoFit/>
          </a:bodyPr>
          <a:lstStyle/>
          <a:p>
            <a:r>
              <a:rPr lang="en-GB" sz="2400" dirty="0"/>
              <a:t>1. Select an image</a:t>
            </a:r>
          </a:p>
        </p:txBody>
      </p:sp>
      <p:sp>
        <p:nvSpPr>
          <p:cNvPr id="21" name="TextBox 20">
            <a:extLst>
              <a:ext uri="{FF2B5EF4-FFF2-40B4-BE49-F238E27FC236}">
                <a16:creationId xmlns:a16="http://schemas.microsoft.com/office/drawing/2014/main" id="{0483BE0D-2237-4BE8-89B2-B5D380311DCD}"/>
              </a:ext>
            </a:extLst>
          </p:cNvPr>
          <p:cNvSpPr txBox="1"/>
          <p:nvPr/>
        </p:nvSpPr>
        <p:spPr>
          <a:xfrm>
            <a:off x="3229133" y="4580897"/>
            <a:ext cx="2685734" cy="1200329"/>
          </a:xfrm>
          <a:prstGeom prst="rect">
            <a:avLst/>
          </a:prstGeom>
          <a:noFill/>
        </p:spPr>
        <p:txBody>
          <a:bodyPr wrap="square" rtlCol="0">
            <a:spAutoFit/>
          </a:bodyPr>
          <a:lstStyle/>
          <a:p>
            <a:r>
              <a:rPr lang="en-GB" sz="2400" dirty="0"/>
              <a:t>2. Add simple colour pattern to show movement </a:t>
            </a:r>
          </a:p>
        </p:txBody>
      </p:sp>
      <p:sp>
        <p:nvSpPr>
          <p:cNvPr id="22" name="TextBox 21">
            <a:extLst>
              <a:ext uri="{FF2B5EF4-FFF2-40B4-BE49-F238E27FC236}">
                <a16:creationId xmlns:a16="http://schemas.microsoft.com/office/drawing/2014/main" id="{8012F457-BCEC-4B5C-83B8-F4834611DFC4}"/>
              </a:ext>
            </a:extLst>
          </p:cNvPr>
          <p:cNvSpPr txBox="1"/>
          <p:nvPr/>
        </p:nvSpPr>
        <p:spPr>
          <a:xfrm>
            <a:off x="6385755" y="4557230"/>
            <a:ext cx="2746768" cy="1200329"/>
          </a:xfrm>
          <a:prstGeom prst="rect">
            <a:avLst/>
          </a:prstGeom>
          <a:noFill/>
        </p:spPr>
        <p:txBody>
          <a:bodyPr wrap="square" rtlCol="0">
            <a:spAutoFit/>
          </a:bodyPr>
          <a:lstStyle/>
          <a:p>
            <a:r>
              <a:rPr lang="en-GB" sz="2400" dirty="0"/>
              <a:t>3. Add another colour to highlight the movement lines</a:t>
            </a:r>
          </a:p>
        </p:txBody>
      </p:sp>
      <p:pic>
        <p:nvPicPr>
          <p:cNvPr id="12" name="Picture 11">
            <a:extLst>
              <a:ext uri="{FF2B5EF4-FFF2-40B4-BE49-F238E27FC236}">
                <a16:creationId xmlns:a16="http://schemas.microsoft.com/office/drawing/2014/main" id="{09D57C17-8980-4798-8106-E45D84438FC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9938" y="3052708"/>
            <a:ext cx="1685967" cy="1528189"/>
          </a:xfrm>
          <a:prstGeom prst="rect">
            <a:avLst/>
          </a:prstGeom>
        </p:spPr>
      </p:pic>
      <p:pic>
        <p:nvPicPr>
          <p:cNvPr id="13" name="Picture 12" descr="Logo, company name&#10;&#10;Description automatically generated">
            <a:extLst>
              <a:ext uri="{FF2B5EF4-FFF2-40B4-BE49-F238E27FC236}">
                <a16:creationId xmlns:a16="http://schemas.microsoft.com/office/drawing/2014/main" id="{9475007A-C72A-443D-BAF2-A469CC2DAD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9300" y="3015478"/>
            <a:ext cx="2925647" cy="1694982"/>
          </a:xfrm>
          <a:prstGeom prst="rect">
            <a:avLst/>
          </a:prstGeom>
        </p:spPr>
      </p:pic>
      <p:pic>
        <p:nvPicPr>
          <p:cNvPr id="14" name="Picture 13" descr="A picture containing clipart&#10;&#10;Description automatically generated">
            <a:extLst>
              <a:ext uri="{FF2B5EF4-FFF2-40B4-BE49-F238E27FC236}">
                <a16:creationId xmlns:a16="http://schemas.microsoft.com/office/drawing/2014/main" id="{466081FC-B7C2-43D9-8A14-588294AFDC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07372" y="2969311"/>
            <a:ext cx="3176965" cy="1587919"/>
          </a:xfrm>
          <a:prstGeom prst="rect">
            <a:avLst/>
          </a:prstGeom>
        </p:spPr>
      </p:pic>
    </p:spTree>
    <p:extLst>
      <p:ext uri="{BB962C8B-B14F-4D97-AF65-F5344CB8AC3E}">
        <p14:creationId xmlns:p14="http://schemas.microsoft.com/office/powerpoint/2010/main" val="2455657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2. Making a Sports Logo</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A2A4C026-E612-4066-83B1-DFC93F3D0567}"/>
              </a:ext>
            </a:extLst>
          </p:cNvPr>
          <p:cNvSpPr txBox="1"/>
          <p:nvPr/>
        </p:nvSpPr>
        <p:spPr>
          <a:xfrm>
            <a:off x="97868" y="1663065"/>
            <a:ext cx="7990330" cy="830997"/>
          </a:xfrm>
          <a:prstGeom prst="rect">
            <a:avLst/>
          </a:prstGeom>
          <a:noFill/>
        </p:spPr>
        <p:txBody>
          <a:bodyPr wrap="square" rtlCol="0">
            <a:spAutoFit/>
          </a:bodyPr>
          <a:lstStyle/>
          <a:p>
            <a:r>
              <a:rPr lang="en-US" sz="2400" dirty="0"/>
              <a:t>Often sports logos include a sports person</a:t>
            </a:r>
          </a:p>
          <a:p>
            <a:pPr marL="457200" indent="-457200">
              <a:buFont typeface="Arial" panose="020B0604020202020204" pitchFamily="34" charset="0"/>
              <a:buChar char="•"/>
            </a:pPr>
            <a:r>
              <a:rPr lang="en-US" sz="2400" dirty="0"/>
              <a:t>To convert an image into a logo:</a:t>
            </a:r>
            <a:endParaRPr lang="en-GB" sz="2400" dirty="0"/>
          </a:p>
        </p:txBody>
      </p:sp>
      <p:pic>
        <p:nvPicPr>
          <p:cNvPr id="16" name="Picture 15">
            <a:extLst>
              <a:ext uri="{FF2B5EF4-FFF2-40B4-BE49-F238E27FC236}">
                <a16:creationId xmlns:a16="http://schemas.microsoft.com/office/drawing/2014/main" id="{BA485851-12B1-45B2-80F6-3B545E5D7F27}"/>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Layer>
                </a14:imgProps>
              </a:ext>
              <a:ext uri="{28A0092B-C50C-407E-A947-70E740481C1C}">
                <a14:useLocalDpi xmlns:a14="http://schemas.microsoft.com/office/drawing/2010/main"/>
              </a:ext>
            </a:extLst>
          </a:blip>
          <a:stretch>
            <a:fillRect/>
          </a:stretch>
        </p:blipFill>
        <p:spPr>
          <a:xfrm>
            <a:off x="335581" y="2636456"/>
            <a:ext cx="1779807" cy="2186190"/>
          </a:xfrm>
          <a:prstGeom prst="rect">
            <a:avLst/>
          </a:prstGeom>
        </p:spPr>
      </p:pic>
      <p:pic>
        <p:nvPicPr>
          <p:cNvPr id="19" name="Picture 18">
            <a:extLst>
              <a:ext uri="{FF2B5EF4-FFF2-40B4-BE49-F238E27FC236}">
                <a16:creationId xmlns:a16="http://schemas.microsoft.com/office/drawing/2014/main" id="{FD43D340-32A4-41B8-8870-821E4F4AC3A9}"/>
              </a:ext>
            </a:extLst>
          </p:cNvPr>
          <p:cNvPicPr>
            <a:picLocks noChangeAspect="1"/>
          </p:cNvPicPr>
          <p:nvPr/>
        </p:nvPicPr>
        <p:blipFill>
          <a:blip r:embed="rId4" cstate="screen">
            <a:extLst>
              <a:ext uri="{BEBA8EAE-BF5A-486C-A8C5-ECC9F3942E4B}">
                <a14:imgProps xmlns:a14="http://schemas.microsoft.com/office/drawing/2010/main">
                  <a14:imgLayer r:embed="rId3">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3190220" y="2636456"/>
            <a:ext cx="1779807" cy="2186190"/>
          </a:xfrm>
          <a:prstGeom prst="rect">
            <a:avLst/>
          </a:prstGeom>
        </p:spPr>
      </p:pic>
      <p:pic>
        <p:nvPicPr>
          <p:cNvPr id="20" name="Picture 19">
            <a:extLst>
              <a:ext uri="{FF2B5EF4-FFF2-40B4-BE49-F238E27FC236}">
                <a16:creationId xmlns:a16="http://schemas.microsoft.com/office/drawing/2014/main" id="{10E1741E-73BF-45D7-B07E-4C47EDDABF39}"/>
              </a:ext>
            </a:extLst>
          </p:cNvPr>
          <p:cNvPicPr>
            <a:picLocks noChangeAspect="1"/>
          </p:cNvPicPr>
          <p:nvPr/>
        </p:nvPicPr>
        <p:blipFill>
          <a:blip r:embed="rId4" cstate="screen">
            <a:extLst>
              <a:ext uri="{BEBA8EAE-BF5A-486C-A8C5-ECC9F3942E4B}">
                <a14:imgProps xmlns:a14="http://schemas.microsoft.com/office/drawing/2010/main">
                  <a14:imgLayer r:embed="rId3">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6338772" y="2669532"/>
            <a:ext cx="1779807" cy="2186190"/>
          </a:xfrm>
          <a:prstGeom prst="rect">
            <a:avLst/>
          </a:prstGeom>
        </p:spPr>
      </p:pic>
      <p:sp>
        <p:nvSpPr>
          <p:cNvPr id="6" name="Freeform: Shape 5">
            <a:extLst>
              <a:ext uri="{FF2B5EF4-FFF2-40B4-BE49-F238E27FC236}">
                <a16:creationId xmlns:a16="http://schemas.microsoft.com/office/drawing/2014/main" id="{B449EB32-19E7-4343-911B-9D3CCFFFB635}"/>
              </a:ext>
            </a:extLst>
          </p:cNvPr>
          <p:cNvSpPr/>
          <p:nvPr/>
        </p:nvSpPr>
        <p:spPr>
          <a:xfrm>
            <a:off x="5695891" y="2743688"/>
            <a:ext cx="1696824" cy="405353"/>
          </a:xfrm>
          <a:custGeom>
            <a:avLst/>
            <a:gdLst>
              <a:gd name="connsiteX0" fmla="*/ 961534 w 1696824"/>
              <a:gd name="connsiteY0" fmla="*/ 405353 h 405353"/>
              <a:gd name="connsiteX1" fmla="*/ 1291472 w 1696824"/>
              <a:gd name="connsiteY1" fmla="*/ 273378 h 405353"/>
              <a:gd name="connsiteX2" fmla="*/ 1536569 w 1696824"/>
              <a:gd name="connsiteY2" fmla="*/ 188536 h 405353"/>
              <a:gd name="connsiteX3" fmla="*/ 1659117 w 1696824"/>
              <a:gd name="connsiteY3" fmla="*/ 150829 h 405353"/>
              <a:gd name="connsiteX4" fmla="*/ 1696824 w 1696824"/>
              <a:gd name="connsiteY4" fmla="*/ 0 h 405353"/>
              <a:gd name="connsiteX5" fmla="*/ 0 w 1696824"/>
              <a:gd name="connsiteY5" fmla="*/ 75415 h 405353"/>
              <a:gd name="connsiteX6" fmla="*/ 725863 w 1696824"/>
              <a:gd name="connsiteY6" fmla="*/ 169683 h 405353"/>
              <a:gd name="connsiteX7" fmla="*/ 961534 w 1696824"/>
              <a:gd name="connsiteY7" fmla="*/ 405353 h 40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6824" h="405353">
                <a:moveTo>
                  <a:pt x="961534" y="405353"/>
                </a:moveTo>
                <a:lnTo>
                  <a:pt x="1291472" y="273378"/>
                </a:lnTo>
                <a:lnTo>
                  <a:pt x="1536569" y="188536"/>
                </a:lnTo>
                <a:lnTo>
                  <a:pt x="1659117" y="150829"/>
                </a:lnTo>
                <a:lnTo>
                  <a:pt x="1696824" y="0"/>
                </a:lnTo>
                <a:lnTo>
                  <a:pt x="0" y="75415"/>
                </a:lnTo>
                <a:lnTo>
                  <a:pt x="725863" y="169683"/>
                </a:lnTo>
                <a:lnTo>
                  <a:pt x="961534" y="405353"/>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37BB710C-7E67-402B-8CDF-7EB573A7C1DE}"/>
              </a:ext>
            </a:extLst>
          </p:cNvPr>
          <p:cNvSpPr/>
          <p:nvPr/>
        </p:nvSpPr>
        <p:spPr>
          <a:xfrm>
            <a:off x="7562398" y="3309296"/>
            <a:ext cx="810705" cy="1442302"/>
          </a:xfrm>
          <a:custGeom>
            <a:avLst/>
            <a:gdLst>
              <a:gd name="connsiteX0" fmla="*/ 94268 w 810705"/>
              <a:gd name="connsiteY0" fmla="*/ 1442302 h 1442302"/>
              <a:gd name="connsiteX1" fmla="*/ 0 w 810705"/>
              <a:gd name="connsiteY1" fmla="*/ 688157 h 1442302"/>
              <a:gd name="connsiteX2" fmla="*/ 37707 w 810705"/>
              <a:gd name="connsiteY2" fmla="*/ 405353 h 1442302"/>
              <a:gd name="connsiteX3" fmla="*/ 395926 w 810705"/>
              <a:gd name="connsiteY3" fmla="*/ 358219 h 1442302"/>
              <a:gd name="connsiteX4" fmla="*/ 527901 w 810705"/>
              <a:gd name="connsiteY4" fmla="*/ 226244 h 1442302"/>
              <a:gd name="connsiteX5" fmla="*/ 565608 w 810705"/>
              <a:gd name="connsiteY5" fmla="*/ 131976 h 1442302"/>
              <a:gd name="connsiteX6" fmla="*/ 782425 w 810705"/>
              <a:gd name="connsiteY6" fmla="*/ 0 h 1442302"/>
              <a:gd name="connsiteX7" fmla="*/ 810705 w 810705"/>
              <a:gd name="connsiteY7" fmla="*/ 1442302 h 1442302"/>
              <a:gd name="connsiteX8" fmla="*/ 801278 w 810705"/>
              <a:gd name="connsiteY8" fmla="*/ 1414021 h 1442302"/>
              <a:gd name="connsiteX9" fmla="*/ 94268 w 810705"/>
              <a:gd name="connsiteY9" fmla="*/ 1442302 h 144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705" h="1442302">
                <a:moveTo>
                  <a:pt x="94268" y="1442302"/>
                </a:moveTo>
                <a:lnTo>
                  <a:pt x="0" y="688157"/>
                </a:lnTo>
                <a:lnTo>
                  <a:pt x="37707" y="405353"/>
                </a:lnTo>
                <a:lnTo>
                  <a:pt x="395926" y="358219"/>
                </a:lnTo>
                <a:lnTo>
                  <a:pt x="527901" y="226244"/>
                </a:lnTo>
                <a:lnTo>
                  <a:pt x="565608" y="131976"/>
                </a:lnTo>
                <a:lnTo>
                  <a:pt x="782425" y="0"/>
                </a:lnTo>
                <a:lnTo>
                  <a:pt x="810705" y="1442302"/>
                </a:lnTo>
                <a:lnTo>
                  <a:pt x="801278" y="1414021"/>
                </a:lnTo>
                <a:lnTo>
                  <a:pt x="94268" y="144230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8D438FA-B073-400A-AEB4-378C86AB8647}"/>
              </a:ext>
            </a:extLst>
          </p:cNvPr>
          <p:cNvSpPr txBox="1"/>
          <p:nvPr/>
        </p:nvSpPr>
        <p:spPr>
          <a:xfrm>
            <a:off x="163095" y="4751598"/>
            <a:ext cx="2428010" cy="461665"/>
          </a:xfrm>
          <a:prstGeom prst="rect">
            <a:avLst/>
          </a:prstGeom>
          <a:noFill/>
        </p:spPr>
        <p:txBody>
          <a:bodyPr wrap="square" rtlCol="0">
            <a:spAutoFit/>
          </a:bodyPr>
          <a:lstStyle/>
          <a:p>
            <a:r>
              <a:rPr lang="en-GB" sz="2400" dirty="0"/>
              <a:t>1. Select an image</a:t>
            </a:r>
          </a:p>
        </p:txBody>
      </p:sp>
      <p:sp>
        <p:nvSpPr>
          <p:cNvPr id="21" name="TextBox 20">
            <a:extLst>
              <a:ext uri="{FF2B5EF4-FFF2-40B4-BE49-F238E27FC236}">
                <a16:creationId xmlns:a16="http://schemas.microsoft.com/office/drawing/2014/main" id="{0483BE0D-2237-4BE8-89B2-B5D380311DCD}"/>
              </a:ext>
            </a:extLst>
          </p:cNvPr>
          <p:cNvSpPr txBox="1"/>
          <p:nvPr/>
        </p:nvSpPr>
        <p:spPr>
          <a:xfrm>
            <a:off x="2780326" y="4743742"/>
            <a:ext cx="3213747" cy="461665"/>
          </a:xfrm>
          <a:prstGeom prst="rect">
            <a:avLst/>
          </a:prstGeom>
          <a:noFill/>
        </p:spPr>
        <p:txBody>
          <a:bodyPr wrap="square" rtlCol="0">
            <a:spAutoFit/>
          </a:bodyPr>
          <a:lstStyle/>
          <a:p>
            <a:r>
              <a:rPr lang="en-GB" sz="2400" dirty="0"/>
              <a:t>2. Make the image black</a:t>
            </a:r>
          </a:p>
        </p:txBody>
      </p:sp>
      <p:sp>
        <p:nvSpPr>
          <p:cNvPr id="22" name="TextBox 21">
            <a:extLst>
              <a:ext uri="{FF2B5EF4-FFF2-40B4-BE49-F238E27FC236}">
                <a16:creationId xmlns:a16="http://schemas.microsoft.com/office/drawing/2014/main" id="{8012F457-BCEC-4B5C-83B8-F4834611DFC4}"/>
              </a:ext>
            </a:extLst>
          </p:cNvPr>
          <p:cNvSpPr txBox="1"/>
          <p:nvPr/>
        </p:nvSpPr>
        <p:spPr>
          <a:xfrm>
            <a:off x="6403967" y="4731886"/>
            <a:ext cx="2428010" cy="1200329"/>
          </a:xfrm>
          <a:prstGeom prst="rect">
            <a:avLst/>
          </a:prstGeom>
          <a:noFill/>
        </p:spPr>
        <p:txBody>
          <a:bodyPr wrap="square" rtlCol="0">
            <a:spAutoFit/>
          </a:bodyPr>
          <a:lstStyle/>
          <a:p>
            <a:r>
              <a:rPr lang="en-GB" sz="2400" dirty="0"/>
              <a:t>3. Add simple colour patterns to show movement </a:t>
            </a:r>
          </a:p>
        </p:txBody>
      </p:sp>
    </p:spTree>
    <p:extLst>
      <p:ext uri="{BB962C8B-B14F-4D97-AF65-F5344CB8AC3E}">
        <p14:creationId xmlns:p14="http://schemas.microsoft.com/office/powerpoint/2010/main" val="421103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Alternate Process 8">
            <a:extLst>
              <a:ext uri="{FF2B5EF4-FFF2-40B4-BE49-F238E27FC236}">
                <a16:creationId xmlns:a16="http://schemas.microsoft.com/office/drawing/2014/main" id="{9AA4D35E-3C49-45C1-A145-14A669331F79}"/>
              </a:ext>
            </a:extLst>
          </p:cNvPr>
          <p:cNvSpPr/>
          <p:nvPr/>
        </p:nvSpPr>
        <p:spPr>
          <a:xfrm>
            <a:off x="274134" y="2556430"/>
            <a:ext cx="2034408" cy="2828041"/>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iamond 6">
            <a:extLst>
              <a:ext uri="{FF2B5EF4-FFF2-40B4-BE49-F238E27FC236}">
                <a16:creationId xmlns:a16="http://schemas.microsoft.com/office/drawing/2014/main" id="{89E16A07-9E6D-4B79-9E45-97FDBBA21061}"/>
              </a:ext>
            </a:extLst>
          </p:cNvPr>
          <p:cNvSpPr/>
          <p:nvPr/>
        </p:nvSpPr>
        <p:spPr>
          <a:xfrm>
            <a:off x="6436199" y="2343361"/>
            <a:ext cx="2431715" cy="31996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94F73C4-B949-4021-B76F-EEBD0B368071}"/>
              </a:ext>
            </a:extLst>
          </p:cNvPr>
          <p:cNvSpPr/>
          <p:nvPr/>
        </p:nvSpPr>
        <p:spPr>
          <a:xfrm>
            <a:off x="3068424" y="2730825"/>
            <a:ext cx="2479250" cy="2479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4">
            <a:extLst>
              <a:ext uri="{FF2B5EF4-FFF2-40B4-BE49-F238E27FC236}">
                <a16:creationId xmlns:a16="http://schemas.microsoft.com/office/drawing/2014/main" id="{C60FE153-D916-4A45-9496-A5A30A130782}"/>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3. Making a Sports Logo</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A2A4C026-E612-4066-83B1-DFC93F3D0567}"/>
              </a:ext>
            </a:extLst>
          </p:cNvPr>
          <p:cNvSpPr txBox="1"/>
          <p:nvPr/>
        </p:nvSpPr>
        <p:spPr>
          <a:xfrm>
            <a:off x="97868" y="1663065"/>
            <a:ext cx="7990330" cy="461665"/>
          </a:xfrm>
          <a:prstGeom prst="rect">
            <a:avLst/>
          </a:prstGeom>
          <a:noFill/>
        </p:spPr>
        <p:txBody>
          <a:bodyPr wrap="square" rtlCol="0">
            <a:spAutoFit/>
          </a:bodyPr>
          <a:lstStyle/>
          <a:p>
            <a:r>
              <a:rPr lang="en-US" sz="2400" dirty="0"/>
              <a:t>Try different shapes for the background</a:t>
            </a:r>
            <a:endParaRPr lang="en-GB" sz="2400" dirty="0"/>
          </a:p>
        </p:txBody>
      </p:sp>
      <p:pic>
        <p:nvPicPr>
          <p:cNvPr id="20" name="Picture 19">
            <a:extLst>
              <a:ext uri="{FF2B5EF4-FFF2-40B4-BE49-F238E27FC236}">
                <a16:creationId xmlns:a16="http://schemas.microsoft.com/office/drawing/2014/main" id="{10E1741E-73BF-45D7-B07E-4C47EDDABF39}"/>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276086" y="2824401"/>
            <a:ext cx="1779807" cy="2186190"/>
          </a:xfrm>
          <a:prstGeom prst="rect">
            <a:avLst/>
          </a:prstGeom>
        </p:spPr>
      </p:pic>
      <p:pic>
        <p:nvPicPr>
          <p:cNvPr id="12" name="Picture 11">
            <a:extLst>
              <a:ext uri="{FF2B5EF4-FFF2-40B4-BE49-F238E27FC236}">
                <a16:creationId xmlns:a16="http://schemas.microsoft.com/office/drawing/2014/main" id="{83B992E6-F963-4FAF-938C-7251BE07BAD2}"/>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3282386" y="2877355"/>
            <a:ext cx="1779807" cy="2186190"/>
          </a:xfrm>
          <a:prstGeom prst="rect">
            <a:avLst/>
          </a:prstGeom>
        </p:spPr>
      </p:pic>
      <p:pic>
        <p:nvPicPr>
          <p:cNvPr id="15" name="Picture 14">
            <a:extLst>
              <a:ext uri="{FF2B5EF4-FFF2-40B4-BE49-F238E27FC236}">
                <a16:creationId xmlns:a16="http://schemas.microsoft.com/office/drawing/2014/main" id="{B30D7CD0-4D1C-4684-9C62-2F8E698DCD58}"/>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7229" b="93115" l="9937" r="90698">
                        <a14:foregroundMark x1="66173" y1="7401" x2="66173" y2="7401"/>
                        <a14:foregroundMark x1="90698" y1="34251" x2="90698" y2="34251"/>
                        <a14:foregroundMark x1="90275" y1="37349" x2="90275" y2="37349"/>
                        <a14:foregroundMark x1="60465" y1="93115" x2="60465" y2="93115"/>
                        <a14:foregroundMark x1="60677" y1="88812" x2="60677" y2="88812"/>
                        <a14:foregroundMark x1="61522" y1="88468" x2="61522" y2="88468"/>
                        <a14:foregroundMark x1="16068" y1="32702" x2="16068" y2="32702"/>
                        <a14:foregroundMark x1="17125" y1="34423" x2="17125" y2="34423"/>
                      </a14:backgroundRemoval>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6687397" y="2824401"/>
            <a:ext cx="1779807" cy="2186190"/>
          </a:xfrm>
          <a:prstGeom prst="rect">
            <a:avLst/>
          </a:prstGeom>
        </p:spPr>
      </p:pic>
    </p:spTree>
    <p:extLst>
      <p:ext uri="{BB962C8B-B14F-4D97-AF65-F5344CB8AC3E}">
        <p14:creationId xmlns:p14="http://schemas.microsoft.com/office/powerpoint/2010/main" val="27574264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336</TotalTime>
  <Words>420</Words>
  <Application>Microsoft Office PowerPoint</Application>
  <PresentationFormat>On-screen Show (4:3)</PresentationFormat>
  <Paragraphs>65</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Amasis MT Pro Black</vt:lpstr>
      <vt:lpstr>Arial</vt:lpstr>
      <vt:lpstr>Calibri</vt:lpstr>
      <vt:lpstr>Calibri Light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 a sports logo presentation</dc:title>
  <dc:subject>KS3 Design and technology</dc:subject>
  <dc:creator>Attainment in Education</dc:creator>
  <cp:keywords>Logo, Design brief, Design criteria, Mood board, Sketching, Silhouette; Football world cup</cp:keywords>
  <cp:lastModifiedBy>Marie Neighbour</cp:lastModifiedBy>
  <cp:revision>46</cp:revision>
  <dcterms:created xsi:type="dcterms:W3CDTF">2017-06-28T15:11:57Z</dcterms:created>
  <dcterms:modified xsi:type="dcterms:W3CDTF">2023-07-28T13:08:44Z</dcterms:modified>
</cp:coreProperties>
</file>