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0"/>
  </p:handoutMasterIdLst>
  <p:sldIdLst>
    <p:sldId id="263" r:id="rId2"/>
    <p:sldId id="258" r:id="rId3"/>
    <p:sldId id="268" r:id="rId4"/>
    <p:sldId id="265" r:id="rId5"/>
    <p:sldId id="270" r:id="rId6"/>
    <p:sldId id="271" r:id="rId7"/>
    <p:sldId id="267" r:id="rId8"/>
    <p:sldId id="269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8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FB72AE-E1AF-4E9A-8FC3-55E8058B30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07D72-0984-4C69-8060-218E0397D5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E3BE8-EAC6-4CDD-AD49-2D69B3B82B60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F755C-5DDF-4827-8843-C4B4D02E9A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2B042-35D6-4CCA-B25B-94F224352C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92723-6AE2-4DAB-A826-2ACC261F3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24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4FDF3-A899-4B7B-AEA9-DC8B88C6F9CD}"/>
              </a:ext>
            </a:extLst>
          </p:cNvPr>
          <p:cNvSpPr txBox="1"/>
          <p:nvPr/>
        </p:nvSpPr>
        <p:spPr>
          <a:xfrm>
            <a:off x="1007604" y="520452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Practical investigation creating ‘magic squares’ in the school playground.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9E8BB-7426-40FC-A251-F3B065DE287F}"/>
              </a:ext>
            </a:extLst>
          </p:cNvPr>
          <p:cNvSpPr txBox="1"/>
          <p:nvPr/>
        </p:nvSpPr>
        <p:spPr>
          <a:xfrm>
            <a:off x="1007604" y="117451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Magic Square puzzles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14ECC85-5518-4C34-BE86-41FEA9F23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07595" y="3194556"/>
            <a:ext cx="1213451" cy="165793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D37193-F319-4D57-BC90-9264C8C6B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13992"/>
              </p:ext>
            </p:extLst>
          </p:nvPr>
        </p:nvGraphicFramePr>
        <p:xfrm>
          <a:off x="3784821" y="2383917"/>
          <a:ext cx="2458623" cy="2492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541">
                  <a:extLst>
                    <a:ext uri="{9D8B030D-6E8A-4147-A177-3AD203B41FA5}">
                      <a16:colId xmlns:a16="http://schemas.microsoft.com/office/drawing/2014/main" val="2338993488"/>
                    </a:ext>
                  </a:extLst>
                </a:gridCol>
                <a:gridCol w="819541">
                  <a:extLst>
                    <a:ext uri="{9D8B030D-6E8A-4147-A177-3AD203B41FA5}">
                      <a16:colId xmlns:a16="http://schemas.microsoft.com/office/drawing/2014/main" val="2550614965"/>
                    </a:ext>
                  </a:extLst>
                </a:gridCol>
                <a:gridCol w="819541">
                  <a:extLst>
                    <a:ext uri="{9D8B030D-6E8A-4147-A177-3AD203B41FA5}">
                      <a16:colId xmlns:a16="http://schemas.microsoft.com/office/drawing/2014/main" val="1875228800"/>
                    </a:ext>
                  </a:extLst>
                </a:gridCol>
              </a:tblGrid>
              <a:tr h="83080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8</a:t>
                      </a:r>
                    </a:p>
                  </a:txBody>
                  <a:tcPr marL="120554" marR="120554" marT="60277" marB="602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</a:t>
                      </a:r>
                    </a:p>
                  </a:txBody>
                  <a:tcPr marL="120554" marR="120554" marT="60277" marB="602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6</a:t>
                      </a:r>
                    </a:p>
                  </a:txBody>
                  <a:tcPr marL="120554" marR="120554" marT="60277" marB="60277" anchor="ctr"/>
                </a:tc>
                <a:extLst>
                  <a:ext uri="{0D108BD9-81ED-4DB2-BD59-A6C34878D82A}">
                    <a16:rowId xmlns:a16="http://schemas.microsoft.com/office/drawing/2014/main" val="2831406300"/>
                  </a:ext>
                </a:extLst>
              </a:tr>
              <a:tr h="83080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</a:t>
                      </a:r>
                    </a:p>
                  </a:txBody>
                  <a:tcPr marL="120554" marR="120554" marT="60277" marB="602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5</a:t>
                      </a:r>
                    </a:p>
                  </a:txBody>
                  <a:tcPr marL="120554" marR="120554" marT="60277" marB="602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7</a:t>
                      </a:r>
                    </a:p>
                  </a:txBody>
                  <a:tcPr marL="120554" marR="120554" marT="60277" marB="60277" anchor="ctr"/>
                </a:tc>
                <a:extLst>
                  <a:ext uri="{0D108BD9-81ED-4DB2-BD59-A6C34878D82A}">
                    <a16:rowId xmlns:a16="http://schemas.microsoft.com/office/drawing/2014/main" val="2346599115"/>
                  </a:ext>
                </a:extLst>
              </a:tr>
              <a:tr h="83080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4</a:t>
                      </a:r>
                    </a:p>
                  </a:txBody>
                  <a:tcPr marL="120554" marR="120554" marT="60277" marB="602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9</a:t>
                      </a:r>
                    </a:p>
                  </a:txBody>
                  <a:tcPr marL="120554" marR="120554" marT="60277" marB="602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</a:t>
                      </a:r>
                    </a:p>
                  </a:txBody>
                  <a:tcPr marL="120554" marR="120554" marT="60277" marB="60277" anchor="ctr"/>
                </a:tc>
                <a:extLst>
                  <a:ext uri="{0D108BD9-81ED-4DB2-BD59-A6C34878D82A}">
                    <a16:rowId xmlns:a16="http://schemas.microsoft.com/office/drawing/2014/main" val="71996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90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C95BB18-80EA-4F39-85F2-4040E01556EA}"/>
              </a:ext>
            </a:extLst>
          </p:cNvPr>
          <p:cNvSpPr txBox="1">
            <a:spLocks/>
          </p:cNvSpPr>
          <p:nvPr/>
        </p:nvSpPr>
        <p:spPr>
          <a:xfrm>
            <a:off x="69013" y="1209586"/>
            <a:ext cx="3761116" cy="88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2E5B2-4275-4831-AF56-FEBBF7FABEFD}"/>
              </a:ext>
            </a:extLst>
          </p:cNvPr>
          <p:cNvSpPr txBox="1"/>
          <p:nvPr/>
        </p:nvSpPr>
        <p:spPr>
          <a:xfrm>
            <a:off x="-1" y="917198"/>
            <a:ext cx="8651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Magic Squares – What are they?</a:t>
            </a:r>
          </a:p>
        </p:txBody>
      </p:sp>
      <p:pic>
        <p:nvPicPr>
          <p:cNvPr id="14" name="Picture 2" descr="Magic Square - python coding challenges - Py.CheckiO">
            <a:extLst>
              <a:ext uri="{FF2B5EF4-FFF2-40B4-BE49-F238E27FC236}">
                <a16:creationId xmlns:a16="http://schemas.microsoft.com/office/drawing/2014/main" id="{A7CFCFAC-FD0C-4A8D-8D2E-DD15122E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7672"/>
            <a:ext cx="4597493" cy="324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3EAE06-4F66-4185-A4CC-7E33E0A63BA6}"/>
              </a:ext>
            </a:extLst>
          </p:cNvPr>
          <p:cNvSpPr txBox="1"/>
          <p:nvPr/>
        </p:nvSpPr>
        <p:spPr>
          <a:xfrm>
            <a:off x="143282" y="2010957"/>
            <a:ext cx="52504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Numbers 1 to 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Each Row, Column and Diagonal add up to the  same total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Magic Number is </a:t>
            </a:r>
            <a:r>
              <a:rPr lang="en-GB" sz="2800" b="1" dirty="0"/>
              <a:t>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F20FBE3D-2074-4A30-B78B-2DEAC6CDE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683" y="4885249"/>
            <a:ext cx="953500" cy="10377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42054C-87D9-481D-9DA4-BAFBFBF2FC81}"/>
              </a:ext>
            </a:extLst>
          </p:cNvPr>
          <p:cNvSpPr/>
          <p:nvPr/>
        </p:nvSpPr>
        <p:spPr>
          <a:xfrm>
            <a:off x="6135563" y="4996567"/>
            <a:ext cx="1595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3 x 3 GRID</a:t>
            </a:r>
          </a:p>
        </p:txBody>
      </p:sp>
    </p:spTree>
    <p:extLst>
      <p:ext uri="{BB962C8B-B14F-4D97-AF65-F5344CB8AC3E}">
        <p14:creationId xmlns:p14="http://schemas.microsoft.com/office/powerpoint/2010/main" val="273182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C95BB18-80EA-4F39-85F2-4040E01556EA}"/>
              </a:ext>
            </a:extLst>
          </p:cNvPr>
          <p:cNvSpPr txBox="1">
            <a:spLocks/>
          </p:cNvSpPr>
          <p:nvPr/>
        </p:nvSpPr>
        <p:spPr>
          <a:xfrm>
            <a:off x="69013" y="1209586"/>
            <a:ext cx="3761116" cy="88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2E5B2-4275-4831-AF56-FEBBF7FABEFD}"/>
              </a:ext>
            </a:extLst>
          </p:cNvPr>
          <p:cNvSpPr txBox="1"/>
          <p:nvPr/>
        </p:nvSpPr>
        <p:spPr>
          <a:xfrm>
            <a:off x="-1" y="917198"/>
            <a:ext cx="9074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Magic Squares - Grids 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F20FBE3D-2074-4A30-B78B-2DEAC6CDE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683" y="4885249"/>
            <a:ext cx="953500" cy="1037730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28457E2-8AF8-4151-9ADA-4282A0681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14320"/>
              </p:ext>
            </p:extLst>
          </p:nvPr>
        </p:nvGraphicFramePr>
        <p:xfrm>
          <a:off x="409502" y="2096220"/>
          <a:ext cx="7589509" cy="38445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4839">
                  <a:extLst>
                    <a:ext uri="{9D8B030D-6E8A-4147-A177-3AD203B41FA5}">
                      <a16:colId xmlns:a16="http://schemas.microsoft.com/office/drawing/2014/main" val="1173233434"/>
                    </a:ext>
                  </a:extLst>
                </a:gridCol>
                <a:gridCol w="1834839">
                  <a:extLst>
                    <a:ext uri="{9D8B030D-6E8A-4147-A177-3AD203B41FA5}">
                      <a16:colId xmlns:a16="http://schemas.microsoft.com/office/drawing/2014/main" val="2357326617"/>
                    </a:ext>
                  </a:extLst>
                </a:gridCol>
                <a:gridCol w="1834839">
                  <a:extLst>
                    <a:ext uri="{9D8B030D-6E8A-4147-A177-3AD203B41FA5}">
                      <a16:colId xmlns:a16="http://schemas.microsoft.com/office/drawing/2014/main" val="2712548308"/>
                    </a:ext>
                  </a:extLst>
                </a:gridCol>
                <a:gridCol w="2084992">
                  <a:extLst>
                    <a:ext uri="{9D8B030D-6E8A-4147-A177-3AD203B41FA5}">
                      <a16:colId xmlns:a16="http://schemas.microsoft.com/office/drawing/2014/main" val="2002029713"/>
                    </a:ext>
                  </a:extLst>
                </a:gridCol>
              </a:tblGrid>
              <a:tr h="102591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Grid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Numbers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Magic Number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82701"/>
                  </a:ext>
                </a:extLst>
              </a:tr>
              <a:tr h="93955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3x3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1-9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15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86596"/>
                  </a:ext>
                </a:extLst>
              </a:tr>
              <a:tr h="93955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4x4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1-16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34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477272"/>
                  </a:ext>
                </a:extLst>
              </a:tr>
              <a:tr h="93955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5x5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1-25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65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4379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25A2551-39AA-47E8-B958-CF5FE0FA0457}"/>
              </a:ext>
            </a:extLst>
          </p:cNvPr>
          <p:cNvSpPr txBox="1"/>
          <p:nvPr/>
        </p:nvSpPr>
        <p:spPr>
          <a:xfrm>
            <a:off x="31731" y="1493299"/>
            <a:ext cx="5250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What is the Magic Number?</a:t>
            </a:r>
          </a:p>
          <a:p>
            <a:endParaRPr lang="en-GB" sz="2800" dirty="0"/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C0F190FC-2025-405D-9615-B2952CD2D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08057"/>
              </p:ext>
            </p:extLst>
          </p:nvPr>
        </p:nvGraphicFramePr>
        <p:xfrm>
          <a:off x="2749011" y="3194306"/>
          <a:ext cx="714192" cy="763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064">
                  <a:extLst>
                    <a:ext uri="{9D8B030D-6E8A-4147-A177-3AD203B41FA5}">
                      <a16:colId xmlns:a16="http://schemas.microsoft.com/office/drawing/2014/main" val="1026441090"/>
                    </a:ext>
                  </a:extLst>
                </a:gridCol>
                <a:gridCol w="238064">
                  <a:extLst>
                    <a:ext uri="{9D8B030D-6E8A-4147-A177-3AD203B41FA5}">
                      <a16:colId xmlns:a16="http://schemas.microsoft.com/office/drawing/2014/main" val="2263100636"/>
                    </a:ext>
                  </a:extLst>
                </a:gridCol>
                <a:gridCol w="238064">
                  <a:extLst>
                    <a:ext uri="{9D8B030D-6E8A-4147-A177-3AD203B41FA5}">
                      <a16:colId xmlns:a16="http://schemas.microsoft.com/office/drawing/2014/main" val="1193583089"/>
                    </a:ext>
                  </a:extLst>
                </a:gridCol>
              </a:tblGrid>
              <a:tr h="2543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8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6</a:t>
                      </a:r>
                    </a:p>
                  </a:txBody>
                  <a:tcPr marL="36523" marR="36523" marT="18261" marB="18261" anchor="ctr"/>
                </a:tc>
                <a:extLst>
                  <a:ext uri="{0D108BD9-81ED-4DB2-BD59-A6C34878D82A}">
                    <a16:rowId xmlns:a16="http://schemas.microsoft.com/office/drawing/2014/main" val="3175130543"/>
                  </a:ext>
                </a:extLst>
              </a:tr>
              <a:tr h="2543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3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5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7</a:t>
                      </a:r>
                    </a:p>
                  </a:txBody>
                  <a:tcPr marL="36523" marR="36523" marT="18261" marB="18261" anchor="ctr"/>
                </a:tc>
                <a:extLst>
                  <a:ext uri="{0D108BD9-81ED-4DB2-BD59-A6C34878D82A}">
                    <a16:rowId xmlns:a16="http://schemas.microsoft.com/office/drawing/2014/main" val="1683932339"/>
                  </a:ext>
                </a:extLst>
              </a:tr>
              <a:tr h="2543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4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9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2</a:t>
                      </a:r>
                    </a:p>
                  </a:txBody>
                  <a:tcPr marL="36523" marR="36523" marT="18261" marB="18261" anchor="ctr"/>
                </a:tc>
                <a:extLst>
                  <a:ext uri="{0D108BD9-81ED-4DB2-BD59-A6C34878D82A}">
                    <a16:rowId xmlns:a16="http://schemas.microsoft.com/office/drawing/2014/main" val="1660506334"/>
                  </a:ext>
                </a:extLst>
              </a:tr>
            </a:tbl>
          </a:graphicData>
        </a:graphic>
      </p:graphicFrame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B35FC812-4F4B-47BC-9955-4F2F07389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348553"/>
              </p:ext>
            </p:extLst>
          </p:nvPr>
        </p:nvGraphicFramePr>
        <p:xfrm>
          <a:off x="2749011" y="4123837"/>
          <a:ext cx="72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102644109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6310063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19358308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8079765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8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6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10</a:t>
                      </a:r>
                    </a:p>
                  </a:txBody>
                  <a:tcPr marL="36523" marR="36523" marT="18261" marB="18261" anchor="ctr"/>
                </a:tc>
                <a:extLst>
                  <a:ext uri="{0D108BD9-81ED-4DB2-BD59-A6C34878D82A}">
                    <a16:rowId xmlns:a16="http://schemas.microsoft.com/office/drawing/2014/main" val="317513054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3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5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7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11</a:t>
                      </a:r>
                    </a:p>
                  </a:txBody>
                  <a:tcPr marL="36523" marR="36523" marT="18261" marB="18261" anchor="ctr"/>
                </a:tc>
                <a:extLst>
                  <a:ext uri="{0D108BD9-81ED-4DB2-BD59-A6C34878D82A}">
                    <a16:rowId xmlns:a16="http://schemas.microsoft.com/office/drawing/2014/main" val="168393233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4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9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2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12</a:t>
                      </a:r>
                    </a:p>
                  </a:txBody>
                  <a:tcPr marL="36523" marR="36523" marT="18261" marB="18261" anchor="ctr"/>
                </a:tc>
                <a:extLst>
                  <a:ext uri="{0D108BD9-81ED-4DB2-BD59-A6C34878D82A}">
                    <a16:rowId xmlns:a16="http://schemas.microsoft.com/office/drawing/2014/main" val="16605063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16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15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14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13</a:t>
                      </a:r>
                    </a:p>
                  </a:txBody>
                  <a:tcPr marL="36523" marR="36523" marT="18261" marB="18261" anchor="ctr"/>
                </a:tc>
                <a:extLst>
                  <a:ext uri="{0D108BD9-81ED-4DB2-BD59-A6C34878D82A}">
                    <a16:rowId xmlns:a16="http://schemas.microsoft.com/office/drawing/2014/main" val="1684588809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A878B34-50BF-4821-96AE-5F5BB57F8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43822"/>
              </p:ext>
            </p:extLst>
          </p:nvPr>
        </p:nvGraphicFramePr>
        <p:xfrm>
          <a:off x="2681016" y="5103341"/>
          <a:ext cx="85599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198">
                  <a:extLst>
                    <a:ext uri="{9D8B030D-6E8A-4147-A177-3AD203B41FA5}">
                      <a16:colId xmlns:a16="http://schemas.microsoft.com/office/drawing/2014/main" val="1026441090"/>
                    </a:ext>
                  </a:extLst>
                </a:gridCol>
                <a:gridCol w="171198">
                  <a:extLst>
                    <a:ext uri="{9D8B030D-6E8A-4147-A177-3AD203B41FA5}">
                      <a16:colId xmlns:a16="http://schemas.microsoft.com/office/drawing/2014/main" val="2263100636"/>
                    </a:ext>
                  </a:extLst>
                </a:gridCol>
                <a:gridCol w="171198">
                  <a:extLst>
                    <a:ext uri="{9D8B030D-6E8A-4147-A177-3AD203B41FA5}">
                      <a16:colId xmlns:a16="http://schemas.microsoft.com/office/drawing/2014/main" val="1193583089"/>
                    </a:ext>
                  </a:extLst>
                </a:gridCol>
                <a:gridCol w="171198">
                  <a:extLst>
                    <a:ext uri="{9D8B030D-6E8A-4147-A177-3AD203B41FA5}">
                      <a16:colId xmlns:a16="http://schemas.microsoft.com/office/drawing/2014/main" val="3380797654"/>
                    </a:ext>
                  </a:extLst>
                </a:gridCol>
                <a:gridCol w="171198">
                  <a:extLst>
                    <a:ext uri="{9D8B030D-6E8A-4147-A177-3AD203B41FA5}">
                      <a16:colId xmlns:a16="http://schemas.microsoft.com/office/drawing/2014/main" val="2465119509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8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6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10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17</a:t>
                      </a:r>
                    </a:p>
                  </a:txBody>
                  <a:tcPr marL="36523" marR="36523" marT="18261" marB="18261" anchor="ctr"/>
                </a:tc>
                <a:extLst>
                  <a:ext uri="{0D108BD9-81ED-4DB2-BD59-A6C34878D82A}">
                    <a16:rowId xmlns:a16="http://schemas.microsoft.com/office/drawing/2014/main" val="317513054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3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5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7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11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18</a:t>
                      </a:r>
                    </a:p>
                  </a:txBody>
                  <a:tcPr marL="36523" marR="36523" marT="18261" marB="18261" anchor="ctr"/>
                </a:tc>
                <a:extLst>
                  <a:ext uri="{0D108BD9-81ED-4DB2-BD59-A6C34878D82A}">
                    <a16:rowId xmlns:a16="http://schemas.microsoft.com/office/drawing/2014/main" val="168393233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4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9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2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12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19</a:t>
                      </a:r>
                    </a:p>
                  </a:txBody>
                  <a:tcPr marL="36523" marR="36523" marT="18261" marB="18261" anchor="ctr"/>
                </a:tc>
                <a:extLst>
                  <a:ext uri="{0D108BD9-81ED-4DB2-BD59-A6C34878D82A}">
                    <a16:rowId xmlns:a16="http://schemas.microsoft.com/office/drawing/2014/main" val="166050633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16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15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14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13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20</a:t>
                      </a:r>
                    </a:p>
                  </a:txBody>
                  <a:tcPr marL="36523" marR="36523" marT="18261" marB="18261" anchor="ctr"/>
                </a:tc>
                <a:extLst>
                  <a:ext uri="{0D108BD9-81ED-4DB2-BD59-A6C34878D82A}">
                    <a16:rowId xmlns:a16="http://schemas.microsoft.com/office/drawing/2014/main" val="168458880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25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24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23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22</a:t>
                      </a:r>
                    </a:p>
                  </a:txBody>
                  <a:tcPr marL="36523" marR="36523" marT="18261" marB="18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21</a:t>
                      </a:r>
                    </a:p>
                  </a:txBody>
                  <a:tcPr marL="36523" marR="36523" marT="18261" marB="18261" anchor="ctr"/>
                </a:tc>
                <a:extLst>
                  <a:ext uri="{0D108BD9-81ED-4DB2-BD59-A6C34878D82A}">
                    <a16:rowId xmlns:a16="http://schemas.microsoft.com/office/drawing/2014/main" val="2037442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44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C95BB18-80EA-4F39-85F2-4040E01556EA}"/>
              </a:ext>
            </a:extLst>
          </p:cNvPr>
          <p:cNvSpPr txBox="1">
            <a:spLocks/>
          </p:cNvSpPr>
          <p:nvPr/>
        </p:nvSpPr>
        <p:spPr>
          <a:xfrm>
            <a:off x="69013" y="1209586"/>
            <a:ext cx="3761116" cy="88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2E5B2-4275-4831-AF56-FEBBF7FABEFD}"/>
              </a:ext>
            </a:extLst>
          </p:cNvPr>
          <p:cNvSpPr txBox="1"/>
          <p:nvPr/>
        </p:nvSpPr>
        <p:spPr>
          <a:xfrm>
            <a:off x="69013" y="1065494"/>
            <a:ext cx="6384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Magic Squares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8E7D740B-97D4-4B44-8164-330B53D0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945650"/>
              </p:ext>
            </p:extLst>
          </p:nvPr>
        </p:nvGraphicFramePr>
        <p:xfrm>
          <a:off x="4419396" y="1386461"/>
          <a:ext cx="4069029" cy="4069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343">
                  <a:extLst>
                    <a:ext uri="{9D8B030D-6E8A-4147-A177-3AD203B41FA5}">
                      <a16:colId xmlns:a16="http://schemas.microsoft.com/office/drawing/2014/main" val="1026441090"/>
                    </a:ext>
                  </a:extLst>
                </a:gridCol>
                <a:gridCol w="1356343">
                  <a:extLst>
                    <a:ext uri="{9D8B030D-6E8A-4147-A177-3AD203B41FA5}">
                      <a16:colId xmlns:a16="http://schemas.microsoft.com/office/drawing/2014/main" val="2263100636"/>
                    </a:ext>
                  </a:extLst>
                </a:gridCol>
                <a:gridCol w="1356343">
                  <a:extLst>
                    <a:ext uri="{9D8B030D-6E8A-4147-A177-3AD203B41FA5}">
                      <a16:colId xmlns:a16="http://schemas.microsoft.com/office/drawing/2014/main" val="1193583089"/>
                    </a:ext>
                  </a:extLst>
                </a:gridCol>
              </a:tblGrid>
              <a:tr h="1356343">
                <a:tc>
                  <a:txBody>
                    <a:bodyPr/>
                    <a:lstStyle/>
                    <a:p>
                      <a:pPr algn="ctr"/>
                      <a:r>
                        <a:rPr lang="en-GB" sz="3400" dirty="0"/>
                        <a:t>8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3175130543"/>
                  </a:ext>
                </a:extLst>
              </a:tr>
              <a:tr h="1356343"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dirty="0"/>
                        <a:t>5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dirty="0"/>
                        <a:t>7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83932339"/>
                  </a:ext>
                </a:extLst>
              </a:tr>
              <a:tr h="1356343"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dirty="0"/>
                        <a:t>2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605063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ADF07D1-7C88-4C5F-AF14-13A2A0AD1A09}"/>
              </a:ext>
            </a:extLst>
          </p:cNvPr>
          <p:cNvSpPr txBox="1"/>
          <p:nvPr/>
        </p:nvSpPr>
        <p:spPr>
          <a:xfrm>
            <a:off x="151232" y="2084912"/>
            <a:ext cx="52504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Try this 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Numbers 1-9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Magic Number is </a:t>
            </a:r>
            <a:r>
              <a:rPr lang="en-GB" sz="2800" b="1" dirty="0"/>
              <a:t>15</a:t>
            </a:r>
          </a:p>
        </p:txBody>
      </p: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9C27E543-41DE-4927-AF88-363FF00D7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50187"/>
              </p:ext>
            </p:extLst>
          </p:nvPr>
        </p:nvGraphicFramePr>
        <p:xfrm>
          <a:off x="4419396" y="1383827"/>
          <a:ext cx="4069029" cy="4069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343">
                  <a:extLst>
                    <a:ext uri="{9D8B030D-6E8A-4147-A177-3AD203B41FA5}">
                      <a16:colId xmlns:a16="http://schemas.microsoft.com/office/drawing/2014/main" val="1026441090"/>
                    </a:ext>
                  </a:extLst>
                </a:gridCol>
                <a:gridCol w="1356343">
                  <a:extLst>
                    <a:ext uri="{9D8B030D-6E8A-4147-A177-3AD203B41FA5}">
                      <a16:colId xmlns:a16="http://schemas.microsoft.com/office/drawing/2014/main" val="2263100636"/>
                    </a:ext>
                  </a:extLst>
                </a:gridCol>
                <a:gridCol w="1356343">
                  <a:extLst>
                    <a:ext uri="{9D8B030D-6E8A-4147-A177-3AD203B41FA5}">
                      <a16:colId xmlns:a16="http://schemas.microsoft.com/office/drawing/2014/main" val="1193583089"/>
                    </a:ext>
                  </a:extLst>
                </a:gridCol>
              </a:tblGrid>
              <a:tr h="1356343"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8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1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6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3175130543"/>
                  </a:ext>
                </a:extLst>
              </a:tr>
              <a:tr h="1356343"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3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5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7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83932339"/>
                  </a:ext>
                </a:extLst>
              </a:tr>
              <a:tr h="1356343"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4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9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2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60506334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8181FB7-9226-4E19-AA41-183A1729B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192" y="4940637"/>
            <a:ext cx="953500" cy="10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C95BB18-80EA-4F39-85F2-4040E01556EA}"/>
              </a:ext>
            </a:extLst>
          </p:cNvPr>
          <p:cNvSpPr txBox="1">
            <a:spLocks/>
          </p:cNvSpPr>
          <p:nvPr/>
        </p:nvSpPr>
        <p:spPr>
          <a:xfrm>
            <a:off x="69013" y="1209586"/>
            <a:ext cx="3761116" cy="88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2E5B2-4275-4831-AF56-FEBBF7FABEFD}"/>
              </a:ext>
            </a:extLst>
          </p:cNvPr>
          <p:cNvSpPr txBox="1"/>
          <p:nvPr/>
        </p:nvSpPr>
        <p:spPr>
          <a:xfrm>
            <a:off x="69013" y="1065494"/>
            <a:ext cx="6384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Magic Squares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8E7D740B-97D4-4B44-8164-330B53D0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85424"/>
              </p:ext>
            </p:extLst>
          </p:nvPr>
        </p:nvGraphicFramePr>
        <p:xfrm>
          <a:off x="4427488" y="1386461"/>
          <a:ext cx="4069029" cy="4069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343">
                  <a:extLst>
                    <a:ext uri="{9D8B030D-6E8A-4147-A177-3AD203B41FA5}">
                      <a16:colId xmlns:a16="http://schemas.microsoft.com/office/drawing/2014/main" val="1026441090"/>
                    </a:ext>
                  </a:extLst>
                </a:gridCol>
                <a:gridCol w="1356343">
                  <a:extLst>
                    <a:ext uri="{9D8B030D-6E8A-4147-A177-3AD203B41FA5}">
                      <a16:colId xmlns:a16="http://schemas.microsoft.com/office/drawing/2014/main" val="2263100636"/>
                    </a:ext>
                  </a:extLst>
                </a:gridCol>
                <a:gridCol w="1356343">
                  <a:extLst>
                    <a:ext uri="{9D8B030D-6E8A-4147-A177-3AD203B41FA5}">
                      <a16:colId xmlns:a16="http://schemas.microsoft.com/office/drawing/2014/main" val="1193583089"/>
                    </a:ext>
                  </a:extLst>
                </a:gridCol>
              </a:tblGrid>
              <a:tr h="1356343"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6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3175130543"/>
                  </a:ext>
                </a:extLst>
              </a:tr>
              <a:tr h="1356343"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9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5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83932339"/>
                  </a:ext>
                </a:extLst>
              </a:tr>
              <a:tr h="1356343"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3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605063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ADF07D1-7C88-4C5F-AF14-13A2A0AD1A09}"/>
              </a:ext>
            </a:extLst>
          </p:cNvPr>
          <p:cNvSpPr txBox="1"/>
          <p:nvPr/>
        </p:nvSpPr>
        <p:spPr>
          <a:xfrm>
            <a:off x="151232" y="2084912"/>
            <a:ext cx="41718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are the missing numbers on this one?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r>
              <a:rPr lang="en-GB" sz="2800" dirty="0"/>
              <a:t>Remember: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Numbers 1-9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Magic Number is </a:t>
            </a:r>
            <a:r>
              <a:rPr lang="en-GB" sz="2800" b="1" dirty="0"/>
              <a:t>15</a:t>
            </a:r>
          </a:p>
        </p:txBody>
      </p: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9C27E543-41DE-4927-AF88-363FF00D7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45186"/>
              </p:ext>
            </p:extLst>
          </p:nvPr>
        </p:nvGraphicFramePr>
        <p:xfrm>
          <a:off x="4427488" y="1381092"/>
          <a:ext cx="4069029" cy="4069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343">
                  <a:extLst>
                    <a:ext uri="{9D8B030D-6E8A-4147-A177-3AD203B41FA5}">
                      <a16:colId xmlns:a16="http://schemas.microsoft.com/office/drawing/2014/main" val="1026441090"/>
                    </a:ext>
                  </a:extLst>
                </a:gridCol>
                <a:gridCol w="1356343">
                  <a:extLst>
                    <a:ext uri="{9D8B030D-6E8A-4147-A177-3AD203B41FA5}">
                      <a16:colId xmlns:a16="http://schemas.microsoft.com/office/drawing/2014/main" val="2263100636"/>
                    </a:ext>
                  </a:extLst>
                </a:gridCol>
                <a:gridCol w="1356343">
                  <a:extLst>
                    <a:ext uri="{9D8B030D-6E8A-4147-A177-3AD203B41FA5}">
                      <a16:colId xmlns:a16="http://schemas.microsoft.com/office/drawing/2014/main" val="1193583089"/>
                    </a:ext>
                  </a:extLst>
                </a:gridCol>
              </a:tblGrid>
              <a:tr h="1356343"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?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7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6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3175130543"/>
                  </a:ext>
                </a:extLst>
              </a:tr>
              <a:tr h="1356343"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5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?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83932339"/>
                  </a:ext>
                </a:extLst>
              </a:tr>
              <a:tr h="1356343"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4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3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?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60506334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8181FB7-9226-4E19-AA41-183A1729B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192" y="4940637"/>
            <a:ext cx="953500" cy="10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C95BB18-80EA-4F39-85F2-4040E01556EA}"/>
              </a:ext>
            </a:extLst>
          </p:cNvPr>
          <p:cNvSpPr txBox="1">
            <a:spLocks/>
          </p:cNvSpPr>
          <p:nvPr/>
        </p:nvSpPr>
        <p:spPr>
          <a:xfrm>
            <a:off x="69013" y="1209586"/>
            <a:ext cx="3761116" cy="88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2E5B2-4275-4831-AF56-FEBBF7FABEFD}"/>
              </a:ext>
            </a:extLst>
          </p:cNvPr>
          <p:cNvSpPr txBox="1"/>
          <p:nvPr/>
        </p:nvSpPr>
        <p:spPr>
          <a:xfrm>
            <a:off x="69013" y="1065494"/>
            <a:ext cx="6384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Magic Squares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8E7D740B-97D4-4B44-8164-330B53D02EF4}"/>
              </a:ext>
            </a:extLst>
          </p:cNvPr>
          <p:cNvGraphicFramePr>
            <a:graphicFrameLocks noGrp="1"/>
          </p:cNvGraphicFramePr>
          <p:nvPr/>
        </p:nvGraphicFramePr>
        <p:xfrm>
          <a:off x="4427488" y="1386461"/>
          <a:ext cx="4069029" cy="4069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343">
                  <a:extLst>
                    <a:ext uri="{9D8B030D-6E8A-4147-A177-3AD203B41FA5}">
                      <a16:colId xmlns:a16="http://schemas.microsoft.com/office/drawing/2014/main" val="1026441090"/>
                    </a:ext>
                  </a:extLst>
                </a:gridCol>
                <a:gridCol w="1356343">
                  <a:extLst>
                    <a:ext uri="{9D8B030D-6E8A-4147-A177-3AD203B41FA5}">
                      <a16:colId xmlns:a16="http://schemas.microsoft.com/office/drawing/2014/main" val="2263100636"/>
                    </a:ext>
                  </a:extLst>
                </a:gridCol>
                <a:gridCol w="1356343">
                  <a:extLst>
                    <a:ext uri="{9D8B030D-6E8A-4147-A177-3AD203B41FA5}">
                      <a16:colId xmlns:a16="http://schemas.microsoft.com/office/drawing/2014/main" val="1193583089"/>
                    </a:ext>
                  </a:extLst>
                </a:gridCol>
              </a:tblGrid>
              <a:tr h="1356343"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6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3175130543"/>
                  </a:ext>
                </a:extLst>
              </a:tr>
              <a:tr h="1356343"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9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5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83932339"/>
                  </a:ext>
                </a:extLst>
              </a:tr>
              <a:tr h="1356343"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3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/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605063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ADF07D1-7C88-4C5F-AF14-13A2A0AD1A09}"/>
              </a:ext>
            </a:extLst>
          </p:cNvPr>
          <p:cNvSpPr txBox="1"/>
          <p:nvPr/>
        </p:nvSpPr>
        <p:spPr>
          <a:xfrm>
            <a:off x="151232" y="2084912"/>
            <a:ext cx="4171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answer:</a:t>
            </a:r>
          </a:p>
          <a:p>
            <a:endParaRPr lang="en-GB" sz="2800" dirty="0"/>
          </a:p>
        </p:txBody>
      </p: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9C27E543-41DE-4927-AF88-363FF00D76AA}"/>
              </a:ext>
            </a:extLst>
          </p:cNvPr>
          <p:cNvGraphicFramePr>
            <a:graphicFrameLocks noGrp="1"/>
          </p:cNvGraphicFramePr>
          <p:nvPr/>
        </p:nvGraphicFramePr>
        <p:xfrm>
          <a:off x="4427488" y="1381092"/>
          <a:ext cx="4069029" cy="4069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343">
                  <a:extLst>
                    <a:ext uri="{9D8B030D-6E8A-4147-A177-3AD203B41FA5}">
                      <a16:colId xmlns:a16="http://schemas.microsoft.com/office/drawing/2014/main" val="1026441090"/>
                    </a:ext>
                  </a:extLst>
                </a:gridCol>
                <a:gridCol w="1356343">
                  <a:extLst>
                    <a:ext uri="{9D8B030D-6E8A-4147-A177-3AD203B41FA5}">
                      <a16:colId xmlns:a16="http://schemas.microsoft.com/office/drawing/2014/main" val="2263100636"/>
                    </a:ext>
                  </a:extLst>
                </a:gridCol>
                <a:gridCol w="1356343">
                  <a:extLst>
                    <a:ext uri="{9D8B030D-6E8A-4147-A177-3AD203B41FA5}">
                      <a16:colId xmlns:a16="http://schemas.microsoft.com/office/drawing/2014/main" val="1193583089"/>
                    </a:ext>
                  </a:extLst>
                </a:gridCol>
              </a:tblGrid>
              <a:tr h="1356343"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2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7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6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3175130543"/>
                  </a:ext>
                </a:extLst>
              </a:tr>
              <a:tr h="1356343"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9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5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1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83932339"/>
                  </a:ext>
                </a:extLst>
              </a:tr>
              <a:tr h="1356343"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4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3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/>
                        <a:t>8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60506334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8181FB7-9226-4E19-AA41-183A1729B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192" y="4940637"/>
            <a:ext cx="953500" cy="10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C95BB18-80EA-4F39-85F2-4040E01556EA}"/>
              </a:ext>
            </a:extLst>
          </p:cNvPr>
          <p:cNvSpPr txBox="1">
            <a:spLocks/>
          </p:cNvSpPr>
          <p:nvPr/>
        </p:nvSpPr>
        <p:spPr>
          <a:xfrm>
            <a:off x="69013" y="1209586"/>
            <a:ext cx="3761116" cy="88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2E5B2-4275-4831-AF56-FEBBF7FABEFD}"/>
              </a:ext>
            </a:extLst>
          </p:cNvPr>
          <p:cNvSpPr txBox="1"/>
          <p:nvPr/>
        </p:nvSpPr>
        <p:spPr>
          <a:xfrm>
            <a:off x="69013" y="978029"/>
            <a:ext cx="6384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Magic Squares - 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F07D1-7C88-4C5F-AF14-13A2A0AD1A09}"/>
              </a:ext>
            </a:extLst>
          </p:cNvPr>
          <p:cNvSpPr txBox="1"/>
          <p:nvPr/>
        </p:nvSpPr>
        <p:spPr>
          <a:xfrm>
            <a:off x="143230" y="1976860"/>
            <a:ext cx="52504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Draw the 3x3 grid with chalk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Add your own numbers 1-9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Get your partner to have a 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Remember the magic number is 15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8181FB7-9226-4E19-AA41-183A1729B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192" y="4940637"/>
            <a:ext cx="953500" cy="103773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4A47BFD-614C-45EA-9FBF-7BD00EC1FB5C}"/>
              </a:ext>
            </a:extLst>
          </p:cNvPr>
          <p:cNvGrpSpPr/>
          <p:nvPr/>
        </p:nvGrpSpPr>
        <p:grpSpPr>
          <a:xfrm rot="21400187">
            <a:off x="5309840" y="2003981"/>
            <a:ext cx="3687936" cy="2746103"/>
            <a:chOff x="5623809" y="1652903"/>
            <a:chExt cx="2571750" cy="21717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813530-53D6-4D4D-A50B-8DEB039FD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3809" y="1652903"/>
              <a:ext cx="2571750" cy="21717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B0318E-0318-4C37-B35E-F00177C5E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1706" y="3082704"/>
              <a:ext cx="581025" cy="4381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C7911-A2AF-4DFE-97C0-BDF0EDD7A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1707" y="2414223"/>
              <a:ext cx="581025" cy="4381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3B0981-FAF2-4C8D-86A9-F14EC80DE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5131" y="1834535"/>
              <a:ext cx="581025" cy="4381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D30A3BF-11BD-4CB5-85BD-C0B686523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9219" y="2414223"/>
              <a:ext cx="581025" cy="4381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02F99-C10B-454A-BCE4-5814AB169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3161" y="3082704"/>
              <a:ext cx="381000" cy="4762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22CC52E-4B38-45C4-ACF1-606381397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1705" y="1834535"/>
              <a:ext cx="581025" cy="4381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77AFB8-5620-4090-BFA9-DD35AF908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1441" y="1849050"/>
              <a:ext cx="519439" cy="3917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288C9A-E823-46AE-ABF8-FBDBBC090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143" y="2451600"/>
              <a:ext cx="581025" cy="43815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84A687C-CE12-474E-A633-FFFFB07F4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6954" y="1872635"/>
              <a:ext cx="390525" cy="4000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5AFF802-236A-43DC-A096-4A5583C06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26954" y="2440338"/>
              <a:ext cx="373097" cy="44941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A3D424C-917E-4BEC-BF2A-AB2C46D6A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60276" y="3101754"/>
              <a:ext cx="485775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418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C95BB18-80EA-4F39-85F2-4040E01556EA}"/>
              </a:ext>
            </a:extLst>
          </p:cNvPr>
          <p:cNvSpPr txBox="1">
            <a:spLocks/>
          </p:cNvSpPr>
          <p:nvPr/>
        </p:nvSpPr>
        <p:spPr>
          <a:xfrm>
            <a:off x="69013" y="1209586"/>
            <a:ext cx="3761116" cy="88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2E5B2-4275-4831-AF56-FEBBF7FABEFD}"/>
              </a:ext>
            </a:extLst>
          </p:cNvPr>
          <p:cNvSpPr txBox="1"/>
          <p:nvPr/>
        </p:nvSpPr>
        <p:spPr>
          <a:xfrm>
            <a:off x="69013" y="978029"/>
            <a:ext cx="6384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Magic Squares - Extension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8181FB7-9226-4E19-AA41-183A1729B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192" y="4940637"/>
            <a:ext cx="953500" cy="1037730"/>
          </a:xfrm>
          <a:prstGeom prst="rect">
            <a:avLst/>
          </a:prstGeom>
        </p:spPr>
      </p:pic>
      <p:graphicFrame>
        <p:nvGraphicFramePr>
          <p:cNvPr id="23" name="Table 12">
            <a:extLst>
              <a:ext uri="{FF2B5EF4-FFF2-40B4-BE49-F238E27FC236}">
                <a16:creationId xmlns:a16="http://schemas.microsoft.com/office/drawing/2014/main" id="{B478B89B-74DE-4E3F-A54B-E1D06291A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622743"/>
              </p:ext>
            </p:extLst>
          </p:nvPr>
        </p:nvGraphicFramePr>
        <p:xfrm>
          <a:off x="4605932" y="1852579"/>
          <a:ext cx="3518260" cy="3579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565">
                  <a:extLst>
                    <a:ext uri="{9D8B030D-6E8A-4147-A177-3AD203B41FA5}">
                      <a16:colId xmlns:a16="http://schemas.microsoft.com/office/drawing/2014/main" val="1026441090"/>
                    </a:ext>
                  </a:extLst>
                </a:gridCol>
                <a:gridCol w="879565">
                  <a:extLst>
                    <a:ext uri="{9D8B030D-6E8A-4147-A177-3AD203B41FA5}">
                      <a16:colId xmlns:a16="http://schemas.microsoft.com/office/drawing/2014/main" val="2263100636"/>
                    </a:ext>
                  </a:extLst>
                </a:gridCol>
                <a:gridCol w="879565">
                  <a:extLst>
                    <a:ext uri="{9D8B030D-6E8A-4147-A177-3AD203B41FA5}">
                      <a16:colId xmlns:a16="http://schemas.microsoft.com/office/drawing/2014/main" val="1193583089"/>
                    </a:ext>
                  </a:extLst>
                </a:gridCol>
                <a:gridCol w="879565">
                  <a:extLst>
                    <a:ext uri="{9D8B030D-6E8A-4147-A177-3AD203B41FA5}">
                      <a16:colId xmlns:a16="http://schemas.microsoft.com/office/drawing/2014/main" val="1484353972"/>
                    </a:ext>
                  </a:extLst>
                </a:gridCol>
              </a:tblGrid>
              <a:tr h="894764"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2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0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12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13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3175130543"/>
                  </a:ext>
                </a:extLst>
              </a:tr>
              <a:tr h="894764"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16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9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0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0" dirty="0"/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83932339"/>
                  </a:ext>
                </a:extLst>
              </a:tr>
              <a:tr h="894764"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5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0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15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0" dirty="0"/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60506334"/>
                  </a:ext>
                </a:extLst>
              </a:tr>
              <a:tr h="894764"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11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400" b="0" dirty="0"/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1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8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54700668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92121F0E-9CC3-4291-8BCA-8DA879C40B30}"/>
              </a:ext>
            </a:extLst>
          </p:cNvPr>
          <p:cNvSpPr txBox="1"/>
          <p:nvPr/>
        </p:nvSpPr>
        <p:spPr>
          <a:xfrm>
            <a:off x="151232" y="2084912"/>
            <a:ext cx="41583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Try creating your own   4 x 4 magic square, like this…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Remember: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Numbers between 1-16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Magic Number is </a:t>
            </a:r>
            <a:r>
              <a:rPr lang="en-GB" sz="2800" b="1" dirty="0"/>
              <a:t>34</a:t>
            </a:r>
          </a:p>
        </p:txBody>
      </p:sp>
      <p:graphicFrame>
        <p:nvGraphicFramePr>
          <p:cNvPr id="25" name="Table 12">
            <a:extLst>
              <a:ext uri="{FF2B5EF4-FFF2-40B4-BE49-F238E27FC236}">
                <a16:creationId xmlns:a16="http://schemas.microsoft.com/office/drawing/2014/main" id="{17E6CF8D-D63F-493E-9C97-1A72D0B98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16987"/>
              </p:ext>
            </p:extLst>
          </p:nvPr>
        </p:nvGraphicFramePr>
        <p:xfrm>
          <a:off x="4605932" y="1852579"/>
          <a:ext cx="3518260" cy="3579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565">
                  <a:extLst>
                    <a:ext uri="{9D8B030D-6E8A-4147-A177-3AD203B41FA5}">
                      <a16:colId xmlns:a16="http://schemas.microsoft.com/office/drawing/2014/main" val="1026441090"/>
                    </a:ext>
                  </a:extLst>
                </a:gridCol>
                <a:gridCol w="879565">
                  <a:extLst>
                    <a:ext uri="{9D8B030D-6E8A-4147-A177-3AD203B41FA5}">
                      <a16:colId xmlns:a16="http://schemas.microsoft.com/office/drawing/2014/main" val="2263100636"/>
                    </a:ext>
                  </a:extLst>
                </a:gridCol>
                <a:gridCol w="879565">
                  <a:extLst>
                    <a:ext uri="{9D8B030D-6E8A-4147-A177-3AD203B41FA5}">
                      <a16:colId xmlns:a16="http://schemas.microsoft.com/office/drawing/2014/main" val="1193583089"/>
                    </a:ext>
                  </a:extLst>
                </a:gridCol>
                <a:gridCol w="879565">
                  <a:extLst>
                    <a:ext uri="{9D8B030D-6E8A-4147-A177-3AD203B41FA5}">
                      <a16:colId xmlns:a16="http://schemas.microsoft.com/office/drawing/2014/main" val="1484353972"/>
                    </a:ext>
                  </a:extLst>
                </a:gridCol>
              </a:tblGrid>
              <a:tr h="894764"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2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7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12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13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3175130543"/>
                  </a:ext>
                </a:extLst>
              </a:tr>
              <a:tr h="894764"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16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9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6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3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83932339"/>
                  </a:ext>
                </a:extLst>
              </a:tr>
              <a:tr h="894764"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5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4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15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10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1660506334"/>
                  </a:ext>
                </a:extLst>
              </a:tr>
              <a:tr h="894764"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11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14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1</a:t>
                      </a:r>
                    </a:p>
                  </a:txBody>
                  <a:tcPr marL="172255" marR="172255" marT="86128" marB="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0" dirty="0"/>
                        <a:t>8</a:t>
                      </a:r>
                    </a:p>
                  </a:txBody>
                  <a:tcPr marL="172255" marR="172255" marT="86128" marB="86128" anchor="ctr"/>
                </a:tc>
                <a:extLst>
                  <a:ext uri="{0D108BD9-81ED-4DB2-BD59-A6C34878D82A}">
                    <a16:rowId xmlns:a16="http://schemas.microsoft.com/office/drawing/2014/main" val="547006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0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284</Words>
  <Application>Microsoft Office PowerPoint</Application>
  <PresentationFormat>On-screen Show (4:3)</PresentationFormat>
  <Paragraphs>176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 square puzzles presentation</dc:title>
  <dc:subject>KS1 maths puzzles</dc:subject>
  <dc:creator>Attainment in Education Ltd</dc:creator>
  <cp:keywords>magic square, magic square maths, magic square puzzle, solving magic squares, magic squares worksheet, magic squares ks1, magic squares printable, ks1 maths</cp:keywords>
  <cp:lastModifiedBy>Marie Neighbour</cp:lastModifiedBy>
  <cp:revision>57</cp:revision>
  <cp:lastPrinted>2020-04-20T08:58:37Z</cp:lastPrinted>
  <dcterms:created xsi:type="dcterms:W3CDTF">2017-06-28T15:11:57Z</dcterms:created>
  <dcterms:modified xsi:type="dcterms:W3CDTF">2023-08-23T11:35:17Z</dcterms:modified>
</cp:coreProperties>
</file>