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p:restoredTop sz="90440" autoAdjust="0"/>
  </p:normalViewPr>
  <p:slideViewPr>
    <p:cSldViewPr snapToGrid="0" snapToObjects="1">
      <p:cViewPr varScale="1">
        <p:scale>
          <a:sx n="105" d="100"/>
          <a:sy n="105" d="100"/>
        </p:scale>
        <p:origin x="96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E6CB9-B6FE-40E6-9CB9-6EC95DC6BE4D}" type="datetimeFigureOut">
              <a:rPr lang="en-GB" smtClean="0"/>
              <a:t>23/08/2023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134E8-7696-4F5C-9B29-71456DDB1CC1}" type="slidenum">
              <a:rPr lang="en-GB" smtClean="0"/>
              <a:t>‹#›</a:t>
            </a:fld>
            <a:endParaRPr lang="en-GB"/>
          </a:p>
        </p:txBody>
      </p:sp>
    </p:spTree>
    <p:extLst>
      <p:ext uri="{BB962C8B-B14F-4D97-AF65-F5344CB8AC3E}">
        <p14:creationId xmlns:p14="http://schemas.microsoft.com/office/powerpoint/2010/main" val="40567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Players have won the game once all their numbers are covered. As a variant and to add extra ‘winners’ players could call horizontal or vertical lines as well as the full card. Highlighter pens can be given out to mark the cards. If these are to be re-used then they could be laminated and learners given plastic counters or chips to cover their cards with. Once a learner calls the teacher will need to check that they have correctly answered each problem to complete their card. If not then the game continues until another winner is found! The game can be reset and re-played as many times as required to ensure that learners confident in using the times tables being practiced. Some learners may also find it beneficial to have a pen and paper nearby to help them to work out the answer to each question, particularly for lower ability learners or for more challenging multiplications.</a:t>
            </a:r>
          </a:p>
        </p:txBody>
      </p:sp>
      <p:sp>
        <p:nvSpPr>
          <p:cNvPr id="4" name="Slide Number Placeholder 3"/>
          <p:cNvSpPr>
            <a:spLocks noGrp="1"/>
          </p:cNvSpPr>
          <p:nvPr>
            <p:ph type="sldNum" sz="quarter" idx="5"/>
          </p:nvPr>
        </p:nvSpPr>
        <p:spPr/>
        <p:txBody>
          <a:bodyPr/>
          <a:lstStyle/>
          <a:p>
            <a:fld id="{FB0134E8-7696-4F5C-9B29-71456DDB1CC1}" type="slidenum">
              <a:rPr lang="en-GB" smtClean="0"/>
              <a:t>2</a:t>
            </a:fld>
            <a:endParaRPr lang="en-GB"/>
          </a:p>
        </p:txBody>
      </p:sp>
    </p:spTree>
    <p:extLst>
      <p:ext uri="{BB962C8B-B14F-4D97-AF65-F5344CB8AC3E}">
        <p14:creationId xmlns:p14="http://schemas.microsoft.com/office/powerpoint/2010/main" val="2551064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cards are based on the 2, 5 and 10 times tables. 10 different cards have been provided, and more can be created if needed using the additional blank template. These can be printed onto card or paper.</a:t>
            </a:r>
          </a:p>
        </p:txBody>
      </p:sp>
      <p:sp>
        <p:nvSpPr>
          <p:cNvPr id="4" name="Slide Number Placeholder 3"/>
          <p:cNvSpPr>
            <a:spLocks noGrp="1"/>
          </p:cNvSpPr>
          <p:nvPr>
            <p:ph type="sldNum" sz="quarter" idx="5"/>
          </p:nvPr>
        </p:nvSpPr>
        <p:spPr/>
        <p:txBody>
          <a:bodyPr/>
          <a:lstStyle/>
          <a:p>
            <a:fld id="{FB0134E8-7696-4F5C-9B29-71456DDB1CC1}" type="slidenum">
              <a:rPr lang="en-GB" smtClean="0"/>
              <a:t>11</a:t>
            </a:fld>
            <a:endParaRPr lang="en-GB"/>
          </a:p>
        </p:txBody>
      </p:sp>
    </p:spTree>
    <p:extLst>
      <p:ext uri="{BB962C8B-B14F-4D97-AF65-F5344CB8AC3E}">
        <p14:creationId xmlns:p14="http://schemas.microsoft.com/office/powerpoint/2010/main" val="1222148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cards are based on the 2, 5 and 10 times tables. 10 different cards have been provided, and more can be created if needed using the additional blank template. These can be printed onto card or paper.</a:t>
            </a:r>
          </a:p>
        </p:txBody>
      </p:sp>
      <p:sp>
        <p:nvSpPr>
          <p:cNvPr id="4" name="Slide Number Placeholder 3"/>
          <p:cNvSpPr>
            <a:spLocks noGrp="1"/>
          </p:cNvSpPr>
          <p:nvPr>
            <p:ph type="sldNum" sz="quarter" idx="5"/>
          </p:nvPr>
        </p:nvSpPr>
        <p:spPr/>
        <p:txBody>
          <a:bodyPr/>
          <a:lstStyle/>
          <a:p>
            <a:fld id="{FB0134E8-7696-4F5C-9B29-71456DDB1CC1}" type="slidenum">
              <a:rPr lang="en-GB" smtClean="0"/>
              <a:t>12</a:t>
            </a:fld>
            <a:endParaRPr lang="en-GB"/>
          </a:p>
        </p:txBody>
      </p:sp>
    </p:spTree>
    <p:extLst>
      <p:ext uri="{BB962C8B-B14F-4D97-AF65-F5344CB8AC3E}">
        <p14:creationId xmlns:p14="http://schemas.microsoft.com/office/powerpoint/2010/main" val="205701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blank card for adding your own numbers or for learners to add their own numbers.</a:t>
            </a:r>
          </a:p>
        </p:txBody>
      </p:sp>
      <p:sp>
        <p:nvSpPr>
          <p:cNvPr id="4" name="Slide Number Placeholder 3"/>
          <p:cNvSpPr>
            <a:spLocks noGrp="1"/>
          </p:cNvSpPr>
          <p:nvPr>
            <p:ph type="sldNum" sz="quarter" idx="5"/>
          </p:nvPr>
        </p:nvSpPr>
        <p:spPr/>
        <p:txBody>
          <a:bodyPr/>
          <a:lstStyle/>
          <a:p>
            <a:fld id="{FB0134E8-7696-4F5C-9B29-71456DDB1CC1}" type="slidenum">
              <a:rPr lang="en-GB" smtClean="0"/>
              <a:t>13</a:t>
            </a:fld>
            <a:endParaRPr lang="en-GB"/>
          </a:p>
        </p:txBody>
      </p:sp>
    </p:spTree>
    <p:extLst>
      <p:ext uri="{BB962C8B-B14F-4D97-AF65-F5344CB8AC3E}">
        <p14:creationId xmlns:p14="http://schemas.microsoft.com/office/powerpoint/2010/main" val="3535930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list of times tables for 2, 5 and 10. This could be printed and used for calling out the bingo card numbers. A highlighter could be used to mark which ones have been called so there is no duplication.</a:t>
            </a:r>
          </a:p>
        </p:txBody>
      </p:sp>
      <p:sp>
        <p:nvSpPr>
          <p:cNvPr id="4" name="Slide Number Placeholder 3"/>
          <p:cNvSpPr>
            <a:spLocks noGrp="1"/>
          </p:cNvSpPr>
          <p:nvPr>
            <p:ph type="sldNum" sz="quarter" idx="5"/>
          </p:nvPr>
        </p:nvSpPr>
        <p:spPr/>
        <p:txBody>
          <a:bodyPr/>
          <a:lstStyle/>
          <a:p>
            <a:fld id="{FB0134E8-7696-4F5C-9B29-71456DDB1CC1}" type="slidenum">
              <a:rPr lang="en-GB" smtClean="0"/>
              <a:t>14</a:t>
            </a:fld>
            <a:endParaRPr lang="en-GB"/>
          </a:p>
        </p:txBody>
      </p:sp>
    </p:spTree>
    <p:extLst>
      <p:ext uri="{BB962C8B-B14F-4D97-AF65-F5344CB8AC3E}">
        <p14:creationId xmlns:p14="http://schemas.microsoft.com/office/powerpoint/2010/main" val="129687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cards are based on the 2, 5 and 10 times tables. 10 different cards have been provided, and more can be created if needed using the additional blank template. These can be printed onto card or paper.</a:t>
            </a:r>
          </a:p>
        </p:txBody>
      </p:sp>
      <p:sp>
        <p:nvSpPr>
          <p:cNvPr id="4" name="Slide Number Placeholder 3"/>
          <p:cNvSpPr>
            <a:spLocks noGrp="1"/>
          </p:cNvSpPr>
          <p:nvPr>
            <p:ph type="sldNum" sz="quarter" idx="5"/>
          </p:nvPr>
        </p:nvSpPr>
        <p:spPr/>
        <p:txBody>
          <a:bodyPr/>
          <a:lstStyle/>
          <a:p>
            <a:fld id="{FB0134E8-7696-4F5C-9B29-71456DDB1CC1}" type="slidenum">
              <a:rPr lang="en-GB" smtClean="0"/>
              <a:t>3</a:t>
            </a:fld>
            <a:endParaRPr lang="en-GB"/>
          </a:p>
        </p:txBody>
      </p:sp>
    </p:spTree>
    <p:extLst>
      <p:ext uri="{BB962C8B-B14F-4D97-AF65-F5344CB8AC3E}">
        <p14:creationId xmlns:p14="http://schemas.microsoft.com/office/powerpoint/2010/main" val="321904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cards are based on the 2, 5 and 10 times tables. 10 different cards have been provided, and more can be created if needed using the additional blank template. These can be printed onto card or paper.</a:t>
            </a:r>
          </a:p>
        </p:txBody>
      </p:sp>
      <p:sp>
        <p:nvSpPr>
          <p:cNvPr id="4" name="Slide Number Placeholder 3"/>
          <p:cNvSpPr>
            <a:spLocks noGrp="1"/>
          </p:cNvSpPr>
          <p:nvPr>
            <p:ph type="sldNum" sz="quarter" idx="5"/>
          </p:nvPr>
        </p:nvSpPr>
        <p:spPr/>
        <p:txBody>
          <a:bodyPr/>
          <a:lstStyle/>
          <a:p>
            <a:fld id="{FB0134E8-7696-4F5C-9B29-71456DDB1CC1}" type="slidenum">
              <a:rPr lang="en-GB" smtClean="0"/>
              <a:t>4</a:t>
            </a:fld>
            <a:endParaRPr lang="en-GB"/>
          </a:p>
        </p:txBody>
      </p:sp>
    </p:spTree>
    <p:extLst>
      <p:ext uri="{BB962C8B-B14F-4D97-AF65-F5344CB8AC3E}">
        <p14:creationId xmlns:p14="http://schemas.microsoft.com/office/powerpoint/2010/main" val="97789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cards are based on the 2, 5 and 10 times tables. 10 different cards have been provided, and more can be created if needed using the additional blank template. These can be printed onto card or paper.</a:t>
            </a:r>
          </a:p>
        </p:txBody>
      </p:sp>
      <p:sp>
        <p:nvSpPr>
          <p:cNvPr id="4" name="Slide Number Placeholder 3"/>
          <p:cNvSpPr>
            <a:spLocks noGrp="1"/>
          </p:cNvSpPr>
          <p:nvPr>
            <p:ph type="sldNum" sz="quarter" idx="5"/>
          </p:nvPr>
        </p:nvSpPr>
        <p:spPr/>
        <p:txBody>
          <a:bodyPr/>
          <a:lstStyle/>
          <a:p>
            <a:fld id="{FB0134E8-7696-4F5C-9B29-71456DDB1CC1}" type="slidenum">
              <a:rPr lang="en-GB" smtClean="0"/>
              <a:t>5</a:t>
            </a:fld>
            <a:endParaRPr lang="en-GB"/>
          </a:p>
        </p:txBody>
      </p:sp>
    </p:spTree>
    <p:extLst>
      <p:ext uri="{BB962C8B-B14F-4D97-AF65-F5344CB8AC3E}">
        <p14:creationId xmlns:p14="http://schemas.microsoft.com/office/powerpoint/2010/main" val="277917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cards are based on the 2, 5 and 10 times tables. 10 different cards have been provided, and more can be created if needed using the additional blank template. These can be printed onto card or paper.</a:t>
            </a:r>
          </a:p>
        </p:txBody>
      </p:sp>
      <p:sp>
        <p:nvSpPr>
          <p:cNvPr id="4" name="Slide Number Placeholder 3"/>
          <p:cNvSpPr>
            <a:spLocks noGrp="1"/>
          </p:cNvSpPr>
          <p:nvPr>
            <p:ph type="sldNum" sz="quarter" idx="5"/>
          </p:nvPr>
        </p:nvSpPr>
        <p:spPr/>
        <p:txBody>
          <a:bodyPr/>
          <a:lstStyle/>
          <a:p>
            <a:fld id="{FB0134E8-7696-4F5C-9B29-71456DDB1CC1}" type="slidenum">
              <a:rPr lang="en-GB" smtClean="0"/>
              <a:t>6</a:t>
            </a:fld>
            <a:endParaRPr lang="en-GB"/>
          </a:p>
        </p:txBody>
      </p:sp>
    </p:spTree>
    <p:extLst>
      <p:ext uri="{BB962C8B-B14F-4D97-AF65-F5344CB8AC3E}">
        <p14:creationId xmlns:p14="http://schemas.microsoft.com/office/powerpoint/2010/main" val="297434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cards are based on the 2, 5 and 10 times tables. 10 different cards have been provided, and more can be created if needed using the additional blank template. These can be printed onto card or paper.</a:t>
            </a:r>
          </a:p>
        </p:txBody>
      </p:sp>
      <p:sp>
        <p:nvSpPr>
          <p:cNvPr id="4" name="Slide Number Placeholder 3"/>
          <p:cNvSpPr>
            <a:spLocks noGrp="1"/>
          </p:cNvSpPr>
          <p:nvPr>
            <p:ph type="sldNum" sz="quarter" idx="5"/>
          </p:nvPr>
        </p:nvSpPr>
        <p:spPr/>
        <p:txBody>
          <a:bodyPr/>
          <a:lstStyle/>
          <a:p>
            <a:fld id="{FB0134E8-7696-4F5C-9B29-71456DDB1CC1}" type="slidenum">
              <a:rPr lang="en-GB" smtClean="0"/>
              <a:t>7</a:t>
            </a:fld>
            <a:endParaRPr lang="en-GB"/>
          </a:p>
        </p:txBody>
      </p:sp>
    </p:spTree>
    <p:extLst>
      <p:ext uri="{BB962C8B-B14F-4D97-AF65-F5344CB8AC3E}">
        <p14:creationId xmlns:p14="http://schemas.microsoft.com/office/powerpoint/2010/main" val="138011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cards are based on the 2, 5 and 10 times tables. 10 different cards have been provided, and more can be created if needed using the additional blank template. These can be printed onto card or paper.</a:t>
            </a:r>
          </a:p>
        </p:txBody>
      </p:sp>
      <p:sp>
        <p:nvSpPr>
          <p:cNvPr id="4" name="Slide Number Placeholder 3"/>
          <p:cNvSpPr>
            <a:spLocks noGrp="1"/>
          </p:cNvSpPr>
          <p:nvPr>
            <p:ph type="sldNum" sz="quarter" idx="5"/>
          </p:nvPr>
        </p:nvSpPr>
        <p:spPr/>
        <p:txBody>
          <a:bodyPr/>
          <a:lstStyle/>
          <a:p>
            <a:fld id="{FB0134E8-7696-4F5C-9B29-71456DDB1CC1}" type="slidenum">
              <a:rPr lang="en-GB" smtClean="0"/>
              <a:t>8</a:t>
            </a:fld>
            <a:endParaRPr lang="en-GB"/>
          </a:p>
        </p:txBody>
      </p:sp>
    </p:spTree>
    <p:extLst>
      <p:ext uri="{BB962C8B-B14F-4D97-AF65-F5344CB8AC3E}">
        <p14:creationId xmlns:p14="http://schemas.microsoft.com/office/powerpoint/2010/main" val="141077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cards are based on the 2, 5 and 10 times tables. 10 different cards have been provided, and more can be created if needed using the additional blank template. These can be printed onto card or paper.</a:t>
            </a:r>
          </a:p>
        </p:txBody>
      </p:sp>
      <p:sp>
        <p:nvSpPr>
          <p:cNvPr id="4" name="Slide Number Placeholder 3"/>
          <p:cNvSpPr>
            <a:spLocks noGrp="1"/>
          </p:cNvSpPr>
          <p:nvPr>
            <p:ph type="sldNum" sz="quarter" idx="5"/>
          </p:nvPr>
        </p:nvSpPr>
        <p:spPr/>
        <p:txBody>
          <a:bodyPr/>
          <a:lstStyle/>
          <a:p>
            <a:fld id="{FB0134E8-7696-4F5C-9B29-71456DDB1CC1}" type="slidenum">
              <a:rPr lang="en-GB" smtClean="0"/>
              <a:t>9</a:t>
            </a:fld>
            <a:endParaRPr lang="en-GB"/>
          </a:p>
        </p:txBody>
      </p:sp>
    </p:spTree>
    <p:extLst>
      <p:ext uri="{BB962C8B-B14F-4D97-AF65-F5344CB8AC3E}">
        <p14:creationId xmlns:p14="http://schemas.microsoft.com/office/powerpoint/2010/main" val="62039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cards are based on the 2, 5 and 10 times tables. 10 different cards have been provided, and more can be created if needed using the additional blank template. These can be printed onto card or paper.</a:t>
            </a:r>
          </a:p>
        </p:txBody>
      </p:sp>
      <p:sp>
        <p:nvSpPr>
          <p:cNvPr id="4" name="Slide Number Placeholder 3"/>
          <p:cNvSpPr>
            <a:spLocks noGrp="1"/>
          </p:cNvSpPr>
          <p:nvPr>
            <p:ph type="sldNum" sz="quarter" idx="5"/>
          </p:nvPr>
        </p:nvSpPr>
        <p:spPr/>
        <p:txBody>
          <a:bodyPr/>
          <a:lstStyle/>
          <a:p>
            <a:fld id="{FB0134E8-7696-4F5C-9B29-71456DDB1CC1}" type="slidenum">
              <a:rPr lang="en-GB" smtClean="0"/>
              <a:t>10</a:t>
            </a:fld>
            <a:endParaRPr lang="en-GB"/>
          </a:p>
        </p:txBody>
      </p:sp>
    </p:spTree>
    <p:extLst>
      <p:ext uri="{BB962C8B-B14F-4D97-AF65-F5344CB8AC3E}">
        <p14:creationId xmlns:p14="http://schemas.microsoft.com/office/powerpoint/2010/main" val="97666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8/23/2023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8/23/2023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8/23/2023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8/23/2023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A7B521-3AF6-4F42-BD46-4829B5BF9523}"/>
              </a:ext>
            </a:extLst>
          </p:cNvPr>
          <p:cNvSpPr txBox="1"/>
          <p:nvPr/>
        </p:nvSpPr>
        <p:spPr>
          <a:xfrm>
            <a:off x="1007604" y="1149569"/>
            <a:ext cx="7128792" cy="830997"/>
          </a:xfrm>
          <a:prstGeom prst="rect">
            <a:avLst/>
          </a:prstGeom>
          <a:noFill/>
        </p:spPr>
        <p:txBody>
          <a:bodyPr wrap="square" rtlCol="0">
            <a:spAutoFit/>
          </a:bodyPr>
          <a:lstStyle/>
          <a:p>
            <a:pPr algn="ctr"/>
            <a:r>
              <a:rPr lang="en-GB" sz="4800" b="1" dirty="0">
                <a:solidFill>
                  <a:srgbClr val="0093D3"/>
                </a:solidFill>
                <a:latin typeface="Arial"/>
                <a:cs typeface="Arial"/>
              </a:rPr>
              <a:t>Times table bingo</a:t>
            </a:r>
          </a:p>
        </p:txBody>
      </p:sp>
      <p:sp>
        <p:nvSpPr>
          <p:cNvPr id="3" name="TextBox 2">
            <a:extLst>
              <a:ext uri="{FF2B5EF4-FFF2-40B4-BE49-F238E27FC236}">
                <a16:creationId xmlns:a16="http://schemas.microsoft.com/office/drawing/2014/main" id="{41B4CEC4-F502-4FFA-9412-3D0D1EA35C3A}"/>
              </a:ext>
            </a:extLst>
          </p:cNvPr>
          <p:cNvSpPr txBox="1"/>
          <p:nvPr/>
        </p:nvSpPr>
        <p:spPr>
          <a:xfrm>
            <a:off x="1654905" y="5106304"/>
            <a:ext cx="5834189"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Answer each multiplication problem and see if you can win the game!</a:t>
            </a:r>
          </a:p>
        </p:txBody>
      </p:sp>
      <p:pic>
        <p:nvPicPr>
          <p:cNvPr id="4" name="Picture 3" descr="A close up of a logo&#10;&#10;Description automatically generated">
            <a:extLst>
              <a:ext uri="{FF2B5EF4-FFF2-40B4-BE49-F238E27FC236}">
                <a16:creationId xmlns:a16="http://schemas.microsoft.com/office/drawing/2014/main" id="{24C701C5-4140-42CE-A620-3C56EF08F227}"/>
              </a:ext>
            </a:extLst>
          </p:cNvPr>
          <p:cNvPicPr>
            <a:picLocks noChangeAspect="1"/>
          </p:cNvPicPr>
          <p:nvPr/>
        </p:nvPicPr>
        <p:blipFill>
          <a:blip r:embed="rId3"/>
          <a:stretch>
            <a:fillRect/>
          </a:stretch>
        </p:blipFill>
        <p:spPr>
          <a:xfrm>
            <a:off x="1538651" y="2103748"/>
            <a:ext cx="6066695" cy="2862722"/>
          </a:xfrm>
          <a:prstGeom prst="rect">
            <a:avLst/>
          </a:prstGeom>
        </p:spPr>
      </p:pic>
    </p:spTree>
    <p:extLst>
      <p:ext uri="{BB962C8B-B14F-4D97-AF65-F5344CB8AC3E}">
        <p14:creationId xmlns:p14="http://schemas.microsoft.com/office/powerpoint/2010/main" val="112347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CE221D1-2C9E-4797-B4ED-B48777364F93}"/>
              </a:ext>
            </a:extLst>
          </p:cNvPr>
          <p:cNvGraphicFramePr>
            <a:graphicFrameLocks noGrp="1"/>
          </p:cNvGraphicFramePr>
          <p:nvPr/>
        </p:nvGraphicFramePr>
        <p:xfrm>
          <a:off x="2195736" y="1484784"/>
          <a:ext cx="4320480" cy="4336257"/>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509177565"/>
                    </a:ext>
                  </a:extLst>
                </a:gridCol>
                <a:gridCol w="1440160">
                  <a:extLst>
                    <a:ext uri="{9D8B030D-6E8A-4147-A177-3AD203B41FA5}">
                      <a16:colId xmlns:a16="http://schemas.microsoft.com/office/drawing/2014/main" val="136953594"/>
                    </a:ext>
                  </a:extLst>
                </a:gridCol>
                <a:gridCol w="1440160">
                  <a:extLst>
                    <a:ext uri="{9D8B030D-6E8A-4147-A177-3AD203B41FA5}">
                      <a16:colId xmlns:a16="http://schemas.microsoft.com/office/drawing/2014/main" val="3780619290"/>
                    </a:ext>
                  </a:extLst>
                </a:gridCol>
              </a:tblGrid>
              <a:tr h="1445419">
                <a:tc>
                  <a:txBody>
                    <a:bodyPr/>
                    <a:lstStyle/>
                    <a:p>
                      <a:pPr algn="ctr"/>
                      <a:r>
                        <a:rPr lang="en-GB" sz="6600" dirty="0"/>
                        <a:t>12</a:t>
                      </a:r>
                    </a:p>
                  </a:txBody>
                  <a:tcPr anchor="ctr"/>
                </a:tc>
                <a:tc>
                  <a:txBody>
                    <a:bodyPr/>
                    <a:lstStyle/>
                    <a:p>
                      <a:pPr algn="ctr"/>
                      <a:r>
                        <a:rPr lang="en-GB" sz="6600" dirty="0"/>
                        <a:t>40</a:t>
                      </a:r>
                    </a:p>
                  </a:txBody>
                  <a:tcPr anchor="ctr"/>
                </a:tc>
                <a:tc>
                  <a:txBody>
                    <a:bodyPr/>
                    <a:lstStyle/>
                    <a:p>
                      <a:pPr algn="ctr"/>
                      <a:r>
                        <a:rPr lang="en-GB" sz="6600" dirty="0"/>
                        <a:t>20</a:t>
                      </a:r>
                    </a:p>
                  </a:txBody>
                  <a:tcPr anchor="ctr"/>
                </a:tc>
                <a:extLst>
                  <a:ext uri="{0D108BD9-81ED-4DB2-BD59-A6C34878D82A}">
                    <a16:rowId xmlns:a16="http://schemas.microsoft.com/office/drawing/2014/main" val="2414077619"/>
                  </a:ext>
                </a:extLst>
              </a:tr>
              <a:tr h="1445419">
                <a:tc>
                  <a:txBody>
                    <a:bodyPr/>
                    <a:lstStyle/>
                    <a:p>
                      <a:pPr algn="ctr"/>
                      <a:r>
                        <a:rPr lang="en-GB" sz="6600" dirty="0"/>
                        <a:t>15</a:t>
                      </a:r>
                    </a:p>
                  </a:txBody>
                  <a:tcPr anchor="ctr"/>
                </a:tc>
                <a:tc>
                  <a:txBody>
                    <a:bodyPr/>
                    <a:lstStyle/>
                    <a:p>
                      <a:pPr algn="ctr"/>
                      <a:r>
                        <a:rPr lang="en-GB" sz="6600" dirty="0"/>
                        <a:t>70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6600" dirty="0"/>
                        <a:t>18</a:t>
                      </a:r>
                    </a:p>
                  </a:txBody>
                  <a:tcPr anchor="ctr"/>
                </a:tc>
                <a:extLst>
                  <a:ext uri="{0D108BD9-81ED-4DB2-BD59-A6C34878D82A}">
                    <a16:rowId xmlns:a16="http://schemas.microsoft.com/office/drawing/2014/main" val="1140769393"/>
                  </a:ext>
                </a:extLst>
              </a:tr>
              <a:tr h="1445419">
                <a:tc>
                  <a:txBody>
                    <a:bodyPr/>
                    <a:lstStyle/>
                    <a:p>
                      <a:pPr algn="ctr"/>
                      <a:r>
                        <a:rPr lang="en-GB" sz="6600" dirty="0"/>
                        <a:t>90</a:t>
                      </a:r>
                    </a:p>
                  </a:txBody>
                  <a:tcPr anchor="ctr"/>
                </a:tc>
                <a:tc>
                  <a:txBody>
                    <a:bodyPr/>
                    <a:lstStyle/>
                    <a:p>
                      <a:pPr algn="ctr"/>
                      <a:r>
                        <a:rPr lang="en-GB" sz="6600" dirty="0"/>
                        <a:t>25</a:t>
                      </a:r>
                    </a:p>
                  </a:txBody>
                  <a:tcPr anchor="ctr"/>
                </a:tc>
                <a:tc>
                  <a:txBody>
                    <a:bodyPr/>
                    <a:lstStyle/>
                    <a:p>
                      <a:pPr algn="ctr"/>
                      <a:r>
                        <a:rPr lang="en-GB" sz="6600" dirty="0"/>
                        <a:t>4</a:t>
                      </a:r>
                    </a:p>
                  </a:txBody>
                  <a:tcPr anchor="ctr"/>
                </a:tc>
                <a:extLst>
                  <a:ext uri="{0D108BD9-81ED-4DB2-BD59-A6C34878D82A}">
                    <a16:rowId xmlns:a16="http://schemas.microsoft.com/office/drawing/2014/main" val="3434580"/>
                  </a:ext>
                </a:extLst>
              </a:tr>
            </a:tbl>
          </a:graphicData>
        </a:graphic>
      </p:graphicFrame>
    </p:spTree>
    <p:extLst>
      <p:ext uri="{BB962C8B-B14F-4D97-AF65-F5344CB8AC3E}">
        <p14:creationId xmlns:p14="http://schemas.microsoft.com/office/powerpoint/2010/main" val="20400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D4A1F77-F6D6-470A-9FE0-3FEE3EECAFE7}"/>
              </a:ext>
            </a:extLst>
          </p:cNvPr>
          <p:cNvGraphicFramePr>
            <a:graphicFrameLocks noGrp="1"/>
          </p:cNvGraphicFramePr>
          <p:nvPr/>
        </p:nvGraphicFramePr>
        <p:xfrm>
          <a:off x="2195736" y="1484784"/>
          <a:ext cx="4320480" cy="4336257"/>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509177565"/>
                    </a:ext>
                  </a:extLst>
                </a:gridCol>
                <a:gridCol w="1440160">
                  <a:extLst>
                    <a:ext uri="{9D8B030D-6E8A-4147-A177-3AD203B41FA5}">
                      <a16:colId xmlns:a16="http://schemas.microsoft.com/office/drawing/2014/main" val="136953594"/>
                    </a:ext>
                  </a:extLst>
                </a:gridCol>
                <a:gridCol w="1440160">
                  <a:extLst>
                    <a:ext uri="{9D8B030D-6E8A-4147-A177-3AD203B41FA5}">
                      <a16:colId xmlns:a16="http://schemas.microsoft.com/office/drawing/2014/main" val="3780619290"/>
                    </a:ext>
                  </a:extLst>
                </a:gridCol>
              </a:tblGrid>
              <a:tr h="1445419">
                <a:tc>
                  <a:txBody>
                    <a:bodyPr/>
                    <a:lstStyle/>
                    <a:p>
                      <a:pPr algn="ctr"/>
                      <a:r>
                        <a:rPr lang="en-GB" sz="6600" dirty="0"/>
                        <a:t>14</a:t>
                      </a:r>
                    </a:p>
                  </a:txBody>
                  <a:tcPr anchor="ctr"/>
                </a:tc>
                <a:tc>
                  <a:txBody>
                    <a:bodyPr/>
                    <a:lstStyle/>
                    <a:p>
                      <a:pPr algn="ctr"/>
                      <a:r>
                        <a:rPr lang="en-GB" sz="6600" dirty="0"/>
                        <a:t>30</a:t>
                      </a:r>
                    </a:p>
                  </a:txBody>
                  <a:tcPr anchor="ctr"/>
                </a:tc>
                <a:tc>
                  <a:txBody>
                    <a:bodyPr/>
                    <a:lstStyle/>
                    <a:p>
                      <a:pPr algn="ctr"/>
                      <a:r>
                        <a:rPr lang="en-GB" sz="6600" dirty="0"/>
                        <a:t>5</a:t>
                      </a:r>
                    </a:p>
                  </a:txBody>
                  <a:tcPr anchor="ctr"/>
                </a:tc>
                <a:extLst>
                  <a:ext uri="{0D108BD9-81ED-4DB2-BD59-A6C34878D82A}">
                    <a16:rowId xmlns:a16="http://schemas.microsoft.com/office/drawing/2014/main" val="2414077619"/>
                  </a:ext>
                </a:extLst>
              </a:tr>
              <a:tr h="1445419">
                <a:tc>
                  <a:txBody>
                    <a:bodyPr/>
                    <a:lstStyle/>
                    <a:p>
                      <a:pPr algn="ctr"/>
                      <a:r>
                        <a:rPr lang="en-GB" sz="6600" dirty="0"/>
                        <a:t>8</a:t>
                      </a:r>
                    </a:p>
                  </a:txBody>
                  <a:tcPr anchor="ctr"/>
                </a:tc>
                <a:tc>
                  <a:txBody>
                    <a:bodyPr/>
                    <a:lstStyle/>
                    <a:p>
                      <a:pPr algn="ctr"/>
                      <a:r>
                        <a:rPr lang="en-GB" sz="6600" dirty="0"/>
                        <a:t>40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6600" dirty="0"/>
                        <a:t>22</a:t>
                      </a:r>
                    </a:p>
                  </a:txBody>
                  <a:tcPr anchor="ctr"/>
                </a:tc>
                <a:extLst>
                  <a:ext uri="{0D108BD9-81ED-4DB2-BD59-A6C34878D82A}">
                    <a16:rowId xmlns:a16="http://schemas.microsoft.com/office/drawing/2014/main" val="1140769393"/>
                  </a:ext>
                </a:extLst>
              </a:tr>
              <a:tr h="1445419">
                <a:tc>
                  <a:txBody>
                    <a:bodyPr/>
                    <a:lstStyle/>
                    <a:p>
                      <a:pPr algn="ctr"/>
                      <a:r>
                        <a:rPr lang="en-GB" sz="6000" dirty="0"/>
                        <a:t>120</a:t>
                      </a:r>
                    </a:p>
                  </a:txBody>
                  <a:tcPr anchor="ctr"/>
                </a:tc>
                <a:tc>
                  <a:txBody>
                    <a:bodyPr/>
                    <a:lstStyle/>
                    <a:p>
                      <a:pPr algn="ctr"/>
                      <a:r>
                        <a:rPr lang="en-GB" sz="6600" dirty="0"/>
                        <a:t>15</a:t>
                      </a:r>
                    </a:p>
                  </a:txBody>
                  <a:tcPr anchor="ctr"/>
                </a:tc>
                <a:tc>
                  <a:txBody>
                    <a:bodyPr/>
                    <a:lstStyle/>
                    <a:p>
                      <a:pPr algn="ctr"/>
                      <a:r>
                        <a:rPr lang="en-GB" sz="6600" dirty="0"/>
                        <a:t>35</a:t>
                      </a:r>
                    </a:p>
                  </a:txBody>
                  <a:tcPr anchor="ctr"/>
                </a:tc>
                <a:extLst>
                  <a:ext uri="{0D108BD9-81ED-4DB2-BD59-A6C34878D82A}">
                    <a16:rowId xmlns:a16="http://schemas.microsoft.com/office/drawing/2014/main" val="3434580"/>
                  </a:ext>
                </a:extLst>
              </a:tr>
            </a:tbl>
          </a:graphicData>
        </a:graphic>
      </p:graphicFrame>
    </p:spTree>
    <p:extLst>
      <p:ext uri="{BB962C8B-B14F-4D97-AF65-F5344CB8AC3E}">
        <p14:creationId xmlns:p14="http://schemas.microsoft.com/office/powerpoint/2010/main" val="94889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F89CDB0-C023-469A-A115-E3C0F713EBEC}"/>
              </a:ext>
            </a:extLst>
          </p:cNvPr>
          <p:cNvGraphicFramePr>
            <a:graphicFrameLocks noGrp="1"/>
          </p:cNvGraphicFramePr>
          <p:nvPr/>
        </p:nvGraphicFramePr>
        <p:xfrm>
          <a:off x="2195736" y="1484784"/>
          <a:ext cx="4320480" cy="4336257"/>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509177565"/>
                    </a:ext>
                  </a:extLst>
                </a:gridCol>
                <a:gridCol w="1440160">
                  <a:extLst>
                    <a:ext uri="{9D8B030D-6E8A-4147-A177-3AD203B41FA5}">
                      <a16:colId xmlns:a16="http://schemas.microsoft.com/office/drawing/2014/main" val="136953594"/>
                    </a:ext>
                  </a:extLst>
                </a:gridCol>
                <a:gridCol w="1440160">
                  <a:extLst>
                    <a:ext uri="{9D8B030D-6E8A-4147-A177-3AD203B41FA5}">
                      <a16:colId xmlns:a16="http://schemas.microsoft.com/office/drawing/2014/main" val="3780619290"/>
                    </a:ext>
                  </a:extLst>
                </a:gridCol>
              </a:tblGrid>
              <a:tr h="1445419">
                <a:tc>
                  <a:txBody>
                    <a:bodyPr/>
                    <a:lstStyle/>
                    <a:p>
                      <a:pPr algn="ctr"/>
                      <a:r>
                        <a:rPr lang="en-GB" sz="6600" dirty="0"/>
                        <a:t>55</a:t>
                      </a:r>
                    </a:p>
                  </a:txBody>
                  <a:tcPr anchor="ctr"/>
                </a:tc>
                <a:tc>
                  <a:txBody>
                    <a:bodyPr/>
                    <a:lstStyle/>
                    <a:p>
                      <a:pPr algn="ctr"/>
                      <a:r>
                        <a:rPr lang="en-GB" sz="6600" dirty="0"/>
                        <a:t>30</a:t>
                      </a:r>
                    </a:p>
                  </a:txBody>
                  <a:tcPr anchor="ctr"/>
                </a:tc>
                <a:tc>
                  <a:txBody>
                    <a:bodyPr/>
                    <a:lstStyle/>
                    <a:p>
                      <a:pPr algn="ctr"/>
                      <a:r>
                        <a:rPr lang="en-GB" sz="6600" dirty="0"/>
                        <a:t>4</a:t>
                      </a:r>
                    </a:p>
                  </a:txBody>
                  <a:tcPr anchor="ctr"/>
                </a:tc>
                <a:extLst>
                  <a:ext uri="{0D108BD9-81ED-4DB2-BD59-A6C34878D82A}">
                    <a16:rowId xmlns:a16="http://schemas.microsoft.com/office/drawing/2014/main" val="2414077619"/>
                  </a:ext>
                </a:extLst>
              </a:tr>
              <a:tr h="1445419">
                <a:tc>
                  <a:txBody>
                    <a:bodyPr/>
                    <a:lstStyle/>
                    <a:p>
                      <a:pPr algn="ctr"/>
                      <a:r>
                        <a:rPr lang="en-GB" sz="6600" dirty="0"/>
                        <a:t>2</a:t>
                      </a:r>
                    </a:p>
                  </a:txBody>
                  <a:tcPr anchor="ctr"/>
                </a:tc>
                <a:tc>
                  <a:txBody>
                    <a:bodyPr/>
                    <a:lstStyle/>
                    <a:p>
                      <a:pPr algn="ctr"/>
                      <a:r>
                        <a:rPr lang="en-GB" sz="6000" dirty="0"/>
                        <a:t>100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6600" dirty="0"/>
                        <a:t>25</a:t>
                      </a:r>
                    </a:p>
                  </a:txBody>
                  <a:tcPr anchor="ctr"/>
                </a:tc>
                <a:extLst>
                  <a:ext uri="{0D108BD9-81ED-4DB2-BD59-A6C34878D82A}">
                    <a16:rowId xmlns:a16="http://schemas.microsoft.com/office/drawing/2014/main" val="1140769393"/>
                  </a:ext>
                </a:extLst>
              </a:tr>
              <a:tr h="1445419">
                <a:tc>
                  <a:txBody>
                    <a:bodyPr/>
                    <a:lstStyle/>
                    <a:p>
                      <a:pPr algn="ctr"/>
                      <a:r>
                        <a:rPr lang="en-GB" sz="6600" dirty="0"/>
                        <a:t>60</a:t>
                      </a:r>
                    </a:p>
                  </a:txBody>
                  <a:tcPr anchor="ctr"/>
                </a:tc>
                <a:tc>
                  <a:txBody>
                    <a:bodyPr/>
                    <a:lstStyle/>
                    <a:p>
                      <a:pPr algn="ctr"/>
                      <a:r>
                        <a:rPr lang="en-GB" sz="6600" dirty="0"/>
                        <a:t>90</a:t>
                      </a:r>
                    </a:p>
                  </a:txBody>
                  <a:tcPr anchor="ctr"/>
                </a:tc>
                <a:tc>
                  <a:txBody>
                    <a:bodyPr/>
                    <a:lstStyle/>
                    <a:p>
                      <a:pPr algn="ctr"/>
                      <a:r>
                        <a:rPr lang="en-GB" sz="6600" dirty="0"/>
                        <a:t>14</a:t>
                      </a:r>
                    </a:p>
                  </a:txBody>
                  <a:tcPr anchor="ctr"/>
                </a:tc>
                <a:extLst>
                  <a:ext uri="{0D108BD9-81ED-4DB2-BD59-A6C34878D82A}">
                    <a16:rowId xmlns:a16="http://schemas.microsoft.com/office/drawing/2014/main" val="3434580"/>
                  </a:ext>
                </a:extLst>
              </a:tr>
            </a:tbl>
          </a:graphicData>
        </a:graphic>
      </p:graphicFrame>
    </p:spTree>
    <p:extLst>
      <p:ext uri="{BB962C8B-B14F-4D97-AF65-F5344CB8AC3E}">
        <p14:creationId xmlns:p14="http://schemas.microsoft.com/office/powerpoint/2010/main" val="2852963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B682B95-2279-4950-8980-501D68E45C2E}"/>
              </a:ext>
            </a:extLst>
          </p:cNvPr>
          <p:cNvGraphicFramePr>
            <a:graphicFrameLocks noGrp="1"/>
          </p:cNvGraphicFramePr>
          <p:nvPr/>
        </p:nvGraphicFramePr>
        <p:xfrm>
          <a:off x="2195736" y="1484784"/>
          <a:ext cx="4320480" cy="4336257"/>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509177565"/>
                    </a:ext>
                  </a:extLst>
                </a:gridCol>
                <a:gridCol w="1440160">
                  <a:extLst>
                    <a:ext uri="{9D8B030D-6E8A-4147-A177-3AD203B41FA5}">
                      <a16:colId xmlns:a16="http://schemas.microsoft.com/office/drawing/2014/main" val="136953594"/>
                    </a:ext>
                  </a:extLst>
                </a:gridCol>
                <a:gridCol w="1440160">
                  <a:extLst>
                    <a:ext uri="{9D8B030D-6E8A-4147-A177-3AD203B41FA5}">
                      <a16:colId xmlns:a16="http://schemas.microsoft.com/office/drawing/2014/main" val="3780619290"/>
                    </a:ext>
                  </a:extLst>
                </a:gridCol>
              </a:tblGrid>
              <a:tr h="1445419">
                <a:tc>
                  <a:txBody>
                    <a:bodyPr/>
                    <a:lstStyle/>
                    <a:p>
                      <a:pPr algn="ctr"/>
                      <a:endParaRPr lang="en-GB" sz="6600" dirty="0"/>
                    </a:p>
                  </a:txBody>
                  <a:tcPr anchor="ctr"/>
                </a:tc>
                <a:tc>
                  <a:txBody>
                    <a:bodyPr/>
                    <a:lstStyle/>
                    <a:p>
                      <a:pPr algn="ctr"/>
                      <a:endParaRPr lang="en-GB" sz="6600" dirty="0"/>
                    </a:p>
                  </a:txBody>
                  <a:tcPr anchor="ctr"/>
                </a:tc>
                <a:tc>
                  <a:txBody>
                    <a:bodyPr/>
                    <a:lstStyle/>
                    <a:p>
                      <a:pPr algn="ctr"/>
                      <a:endParaRPr lang="en-GB" sz="6600" dirty="0"/>
                    </a:p>
                  </a:txBody>
                  <a:tcPr anchor="ctr"/>
                </a:tc>
                <a:extLst>
                  <a:ext uri="{0D108BD9-81ED-4DB2-BD59-A6C34878D82A}">
                    <a16:rowId xmlns:a16="http://schemas.microsoft.com/office/drawing/2014/main" val="2414077619"/>
                  </a:ext>
                </a:extLst>
              </a:tr>
              <a:tr h="1445419">
                <a:tc>
                  <a:txBody>
                    <a:bodyPr/>
                    <a:lstStyle/>
                    <a:p>
                      <a:pPr algn="ctr"/>
                      <a:endParaRPr lang="en-GB" sz="6600" dirty="0"/>
                    </a:p>
                  </a:txBody>
                  <a:tcPr anchor="ctr"/>
                </a:tc>
                <a:tc>
                  <a:txBody>
                    <a:bodyPr/>
                    <a:lstStyle/>
                    <a:p>
                      <a:pPr algn="ctr"/>
                      <a:endParaRPr lang="en-GB" sz="66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6600" dirty="0"/>
                    </a:p>
                  </a:txBody>
                  <a:tcPr anchor="ctr"/>
                </a:tc>
                <a:extLst>
                  <a:ext uri="{0D108BD9-81ED-4DB2-BD59-A6C34878D82A}">
                    <a16:rowId xmlns:a16="http://schemas.microsoft.com/office/drawing/2014/main" val="1140769393"/>
                  </a:ext>
                </a:extLst>
              </a:tr>
              <a:tr h="1445419">
                <a:tc>
                  <a:txBody>
                    <a:bodyPr/>
                    <a:lstStyle/>
                    <a:p>
                      <a:pPr algn="ctr"/>
                      <a:endParaRPr lang="en-GB" sz="6600" dirty="0"/>
                    </a:p>
                  </a:txBody>
                  <a:tcPr anchor="ctr"/>
                </a:tc>
                <a:tc>
                  <a:txBody>
                    <a:bodyPr/>
                    <a:lstStyle/>
                    <a:p>
                      <a:pPr algn="ctr"/>
                      <a:endParaRPr lang="en-GB" sz="6600" dirty="0"/>
                    </a:p>
                  </a:txBody>
                  <a:tcPr anchor="ctr"/>
                </a:tc>
                <a:tc>
                  <a:txBody>
                    <a:bodyPr/>
                    <a:lstStyle/>
                    <a:p>
                      <a:pPr algn="ctr"/>
                      <a:endParaRPr lang="en-GB" sz="6600" dirty="0"/>
                    </a:p>
                  </a:txBody>
                  <a:tcPr anchor="ctr"/>
                </a:tc>
                <a:extLst>
                  <a:ext uri="{0D108BD9-81ED-4DB2-BD59-A6C34878D82A}">
                    <a16:rowId xmlns:a16="http://schemas.microsoft.com/office/drawing/2014/main" val="3434580"/>
                  </a:ext>
                </a:extLst>
              </a:tr>
            </a:tbl>
          </a:graphicData>
        </a:graphic>
      </p:graphicFrame>
    </p:spTree>
    <p:extLst>
      <p:ext uri="{BB962C8B-B14F-4D97-AF65-F5344CB8AC3E}">
        <p14:creationId xmlns:p14="http://schemas.microsoft.com/office/powerpoint/2010/main" val="24421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EE92CCF-75FC-4F21-B1BA-37ADFCB65EE4}"/>
              </a:ext>
            </a:extLst>
          </p:cNvPr>
          <p:cNvGraphicFramePr>
            <a:graphicFrameLocks noGrp="1"/>
          </p:cNvGraphicFramePr>
          <p:nvPr>
            <p:extLst>
              <p:ext uri="{D42A27DB-BD31-4B8C-83A1-F6EECF244321}">
                <p14:modId xmlns:p14="http://schemas.microsoft.com/office/powerpoint/2010/main" val="1828515207"/>
              </p:ext>
            </p:extLst>
          </p:nvPr>
        </p:nvGraphicFramePr>
        <p:xfrm>
          <a:off x="287524" y="1447078"/>
          <a:ext cx="8568951" cy="4428242"/>
        </p:xfrm>
        <a:graphic>
          <a:graphicData uri="http://schemas.openxmlformats.org/drawingml/2006/table">
            <a:tbl>
              <a:tblPr firstRow="1" bandRow="1">
                <a:tableStyleId>{5C22544A-7EE6-4342-B048-85BDC9FD1C3A}</a:tableStyleId>
              </a:tblPr>
              <a:tblGrid>
                <a:gridCol w="2856317">
                  <a:extLst>
                    <a:ext uri="{9D8B030D-6E8A-4147-A177-3AD203B41FA5}">
                      <a16:colId xmlns:a16="http://schemas.microsoft.com/office/drawing/2014/main" val="545766915"/>
                    </a:ext>
                  </a:extLst>
                </a:gridCol>
                <a:gridCol w="2856317">
                  <a:extLst>
                    <a:ext uri="{9D8B030D-6E8A-4147-A177-3AD203B41FA5}">
                      <a16:colId xmlns:a16="http://schemas.microsoft.com/office/drawing/2014/main" val="2960549262"/>
                    </a:ext>
                  </a:extLst>
                </a:gridCol>
                <a:gridCol w="2856317">
                  <a:extLst>
                    <a:ext uri="{9D8B030D-6E8A-4147-A177-3AD203B41FA5}">
                      <a16:colId xmlns:a16="http://schemas.microsoft.com/office/drawing/2014/main" val="3261560286"/>
                    </a:ext>
                  </a:extLst>
                </a:gridCol>
              </a:tblGrid>
              <a:tr h="340634">
                <a:tc>
                  <a:txBody>
                    <a:bodyPr/>
                    <a:lstStyle/>
                    <a:p>
                      <a:pPr algn="ctr"/>
                      <a:r>
                        <a:rPr lang="en-GB" sz="1600" dirty="0"/>
                        <a:t>2 times tables</a:t>
                      </a:r>
                    </a:p>
                  </a:txBody>
                  <a:tcPr/>
                </a:tc>
                <a:tc>
                  <a:txBody>
                    <a:bodyPr/>
                    <a:lstStyle/>
                    <a:p>
                      <a:pPr algn="ctr"/>
                      <a:r>
                        <a:rPr lang="en-GB" sz="1600" dirty="0"/>
                        <a:t>5 times tables</a:t>
                      </a:r>
                    </a:p>
                  </a:txBody>
                  <a:tcPr/>
                </a:tc>
                <a:tc>
                  <a:txBody>
                    <a:bodyPr/>
                    <a:lstStyle/>
                    <a:p>
                      <a:pPr algn="ctr"/>
                      <a:r>
                        <a:rPr lang="en-GB" sz="1600" dirty="0"/>
                        <a:t>10 times tables</a:t>
                      </a:r>
                    </a:p>
                  </a:txBody>
                  <a:tcPr/>
                </a:tc>
                <a:extLst>
                  <a:ext uri="{0D108BD9-81ED-4DB2-BD59-A6C34878D82A}">
                    <a16:rowId xmlns:a16="http://schemas.microsoft.com/office/drawing/2014/main" val="1802551278"/>
                  </a:ext>
                </a:extLst>
              </a:tr>
              <a:tr h="340634">
                <a:tc>
                  <a:txBody>
                    <a:bodyPr/>
                    <a:lstStyle/>
                    <a:p>
                      <a:pPr algn="ctr"/>
                      <a:r>
                        <a:rPr lang="en-GB" sz="1600" dirty="0"/>
                        <a:t>2 x 1 = 2</a:t>
                      </a:r>
                    </a:p>
                  </a:txBody>
                  <a:tcPr/>
                </a:tc>
                <a:tc>
                  <a:txBody>
                    <a:bodyPr/>
                    <a:lstStyle/>
                    <a:p>
                      <a:pPr algn="ctr"/>
                      <a:r>
                        <a:rPr lang="en-GB" sz="1600" dirty="0"/>
                        <a:t>5 x 1 = 5</a:t>
                      </a:r>
                    </a:p>
                  </a:txBody>
                  <a:tcPr/>
                </a:tc>
                <a:tc>
                  <a:txBody>
                    <a:bodyPr/>
                    <a:lstStyle/>
                    <a:p>
                      <a:pPr algn="ctr"/>
                      <a:r>
                        <a:rPr lang="en-GB" sz="1600" dirty="0"/>
                        <a:t>10 x 1 = 10</a:t>
                      </a:r>
                    </a:p>
                  </a:txBody>
                  <a:tcPr/>
                </a:tc>
                <a:extLst>
                  <a:ext uri="{0D108BD9-81ED-4DB2-BD59-A6C34878D82A}">
                    <a16:rowId xmlns:a16="http://schemas.microsoft.com/office/drawing/2014/main" val="1049981474"/>
                  </a:ext>
                </a:extLst>
              </a:tr>
              <a:tr h="340634">
                <a:tc>
                  <a:txBody>
                    <a:bodyPr/>
                    <a:lstStyle/>
                    <a:p>
                      <a:pPr algn="ctr"/>
                      <a:r>
                        <a:rPr lang="en-GB" sz="1600" dirty="0"/>
                        <a:t>2 x 2 = 4</a:t>
                      </a:r>
                    </a:p>
                  </a:txBody>
                  <a:tcPr/>
                </a:tc>
                <a:tc>
                  <a:txBody>
                    <a:bodyPr/>
                    <a:lstStyle/>
                    <a:p>
                      <a:pPr algn="ctr"/>
                      <a:r>
                        <a:rPr lang="en-GB" sz="1600" dirty="0"/>
                        <a:t>5 x 2 = 10</a:t>
                      </a:r>
                    </a:p>
                  </a:txBody>
                  <a:tcPr/>
                </a:tc>
                <a:tc>
                  <a:txBody>
                    <a:bodyPr/>
                    <a:lstStyle/>
                    <a:p>
                      <a:pPr algn="ctr"/>
                      <a:r>
                        <a:rPr lang="en-GB" sz="1600" dirty="0"/>
                        <a:t>10 x 2 = 20</a:t>
                      </a:r>
                    </a:p>
                  </a:txBody>
                  <a:tcPr/>
                </a:tc>
                <a:extLst>
                  <a:ext uri="{0D108BD9-81ED-4DB2-BD59-A6C34878D82A}">
                    <a16:rowId xmlns:a16="http://schemas.microsoft.com/office/drawing/2014/main" val="2542293573"/>
                  </a:ext>
                </a:extLst>
              </a:tr>
              <a:tr h="340634">
                <a:tc>
                  <a:txBody>
                    <a:bodyPr/>
                    <a:lstStyle/>
                    <a:p>
                      <a:pPr algn="ctr"/>
                      <a:r>
                        <a:rPr lang="en-GB" sz="1600" dirty="0"/>
                        <a:t>2 x 3 = 6</a:t>
                      </a:r>
                    </a:p>
                  </a:txBody>
                  <a:tcPr/>
                </a:tc>
                <a:tc>
                  <a:txBody>
                    <a:bodyPr/>
                    <a:lstStyle/>
                    <a:p>
                      <a:pPr algn="ctr"/>
                      <a:r>
                        <a:rPr lang="en-GB" sz="1600" dirty="0"/>
                        <a:t>5 x 3 = 15</a:t>
                      </a:r>
                    </a:p>
                  </a:txBody>
                  <a:tcPr/>
                </a:tc>
                <a:tc>
                  <a:txBody>
                    <a:bodyPr/>
                    <a:lstStyle/>
                    <a:p>
                      <a:pPr algn="ctr"/>
                      <a:r>
                        <a:rPr lang="en-GB" sz="1600" dirty="0"/>
                        <a:t>10 x 3 = 30</a:t>
                      </a:r>
                    </a:p>
                  </a:txBody>
                  <a:tcPr/>
                </a:tc>
                <a:extLst>
                  <a:ext uri="{0D108BD9-81ED-4DB2-BD59-A6C34878D82A}">
                    <a16:rowId xmlns:a16="http://schemas.microsoft.com/office/drawing/2014/main" val="1916693533"/>
                  </a:ext>
                </a:extLst>
              </a:tr>
              <a:tr h="340634">
                <a:tc>
                  <a:txBody>
                    <a:bodyPr/>
                    <a:lstStyle/>
                    <a:p>
                      <a:pPr algn="ctr"/>
                      <a:r>
                        <a:rPr lang="en-GB" sz="1600" dirty="0"/>
                        <a:t>2 x 4 = 8</a:t>
                      </a:r>
                    </a:p>
                  </a:txBody>
                  <a:tcPr/>
                </a:tc>
                <a:tc>
                  <a:txBody>
                    <a:bodyPr/>
                    <a:lstStyle/>
                    <a:p>
                      <a:pPr algn="ctr"/>
                      <a:r>
                        <a:rPr lang="en-GB" sz="1600" dirty="0"/>
                        <a:t>5 x 4 = 20</a:t>
                      </a:r>
                    </a:p>
                  </a:txBody>
                  <a:tcPr/>
                </a:tc>
                <a:tc>
                  <a:txBody>
                    <a:bodyPr/>
                    <a:lstStyle/>
                    <a:p>
                      <a:pPr algn="ctr"/>
                      <a:r>
                        <a:rPr lang="en-GB" sz="1600" dirty="0"/>
                        <a:t>10 x 4 = 40</a:t>
                      </a:r>
                    </a:p>
                  </a:txBody>
                  <a:tcPr/>
                </a:tc>
                <a:extLst>
                  <a:ext uri="{0D108BD9-81ED-4DB2-BD59-A6C34878D82A}">
                    <a16:rowId xmlns:a16="http://schemas.microsoft.com/office/drawing/2014/main" val="3100088606"/>
                  </a:ext>
                </a:extLst>
              </a:tr>
              <a:tr h="340634">
                <a:tc>
                  <a:txBody>
                    <a:bodyPr/>
                    <a:lstStyle/>
                    <a:p>
                      <a:pPr algn="ctr"/>
                      <a:r>
                        <a:rPr lang="en-GB" sz="1600" dirty="0"/>
                        <a:t>2 x 5 = 10</a:t>
                      </a:r>
                    </a:p>
                  </a:txBody>
                  <a:tcPr/>
                </a:tc>
                <a:tc>
                  <a:txBody>
                    <a:bodyPr/>
                    <a:lstStyle/>
                    <a:p>
                      <a:pPr algn="ctr"/>
                      <a:r>
                        <a:rPr lang="en-GB" sz="1600" dirty="0"/>
                        <a:t>5 x 5 = 25 </a:t>
                      </a:r>
                    </a:p>
                  </a:txBody>
                  <a:tcPr/>
                </a:tc>
                <a:tc>
                  <a:txBody>
                    <a:bodyPr/>
                    <a:lstStyle/>
                    <a:p>
                      <a:pPr algn="ctr"/>
                      <a:r>
                        <a:rPr lang="en-GB" sz="1600" dirty="0"/>
                        <a:t>10 x 5 = 50</a:t>
                      </a:r>
                    </a:p>
                  </a:txBody>
                  <a:tcPr/>
                </a:tc>
                <a:extLst>
                  <a:ext uri="{0D108BD9-81ED-4DB2-BD59-A6C34878D82A}">
                    <a16:rowId xmlns:a16="http://schemas.microsoft.com/office/drawing/2014/main" val="1293577984"/>
                  </a:ext>
                </a:extLst>
              </a:tr>
              <a:tr h="340634">
                <a:tc>
                  <a:txBody>
                    <a:bodyPr/>
                    <a:lstStyle/>
                    <a:p>
                      <a:pPr algn="ctr"/>
                      <a:r>
                        <a:rPr lang="en-GB" sz="1600" dirty="0"/>
                        <a:t>2 x 6 = 12</a:t>
                      </a:r>
                    </a:p>
                  </a:txBody>
                  <a:tcPr/>
                </a:tc>
                <a:tc>
                  <a:txBody>
                    <a:bodyPr/>
                    <a:lstStyle/>
                    <a:p>
                      <a:pPr algn="ctr"/>
                      <a:r>
                        <a:rPr lang="en-GB" sz="1600" dirty="0"/>
                        <a:t>5 x 6 = 30</a:t>
                      </a:r>
                    </a:p>
                  </a:txBody>
                  <a:tcPr/>
                </a:tc>
                <a:tc>
                  <a:txBody>
                    <a:bodyPr/>
                    <a:lstStyle/>
                    <a:p>
                      <a:pPr algn="ctr"/>
                      <a:r>
                        <a:rPr lang="en-GB" sz="1600" dirty="0"/>
                        <a:t>10 x 6 = 60</a:t>
                      </a:r>
                    </a:p>
                  </a:txBody>
                  <a:tcPr/>
                </a:tc>
                <a:extLst>
                  <a:ext uri="{0D108BD9-81ED-4DB2-BD59-A6C34878D82A}">
                    <a16:rowId xmlns:a16="http://schemas.microsoft.com/office/drawing/2014/main" val="1559652639"/>
                  </a:ext>
                </a:extLst>
              </a:tr>
              <a:tr h="340634">
                <a:tc>
                  <a:txBody>
                    <a:bodyPr/>
                    <a:lstStyle/>
                    <a:p>
                      <a:pPr algn="ctr"/>
                      <a:r>
                        <a:rPr lang="en-GB" sz="1600" dirty="0"/>
                        <a:t>2 x 7 = 14</a:t>
                      </a:r>
                    </a:p>
                  </a:txBody>
                  <a:tcPr/>
                </a:tc>
                <a:tc>
                  <a:txBody>
                    <a:bodyPr/>
                    <a:lstStyle/>
                    <a:p>
                      <a:pPr algn="ctr"/>
                      <a:r>
                        <a:rPr lang="en-GB" sz="1600" dirty="0"/>
                        <a:t>5 x 7 = 35</a:t>
                      </a:r>
                    </a:p>
                  </a:txBody>
                  <a:tcPr/>
                </a:tc>
                <a:tc>
                  <a:txBody>
                    <a:bodyPr/>
                    <a:lstStyle/>
                    <a:p>
                      <a:pPr algn="ctr"/>
                      <a:r>
                        <a:rPr lang="en-GB" sz="1600" dirty="0"/>
                        <a:t>10 x 7 = 70</a:t>
                      </a:r>
                    </a:p>
                  </a:txBody>
                  <a:tcPr/>
                </a:tc>
                <a:extLst>
                  <a:ext uri="{0D108BD9-81ED-4DB2-BD59-A6C34878D82A}">
                    <a16:rowId xmlns:a16="http://schemas.microsoft.com/office/drawing/2014/main" val="3322792015"/>
                  </a:ext>
                </a:extLst>
              </a:tr>
              <a:tr h="340634">
                <a:tc>
                  <a:txBody>
                    <a:bodyPr/>
                    <a:lstStyle/>
                    <a:p>
                      <a:pPr algn="ctr"/>
                      <a:r>
                        <a:rPr lang="en-GB" sz="1600" dirty="0"/>
                        <a:t>2 x 8 = 16</a:t>
                      </a:r>
                    </a:p>
                  </a:txBody>
                  <a:tcPr/>
                </a:tc>
                <a:tc>
                  <a:txBody>
                    <a:bodyPr/>
                    <a:lstStyle/>
                    <a:p>
                      <a:pPr algn="ctr"/>
                      <a:r>
                        <a:rPr lang="en-GB" sz="1600" dirty="0"/>
                        <a:t>5 x 8 = 40</a:t>
                      </a:r>
                    </a:p>
                  </a:txBody>
                  <a:tcPr/>
                </a:tc>
                <a:tc>
                  <a:txBody>
                    <a:bodyPr/>
                    <a:lstStyle/>
                    <a:p>
                      <a:pPr algn="ctr"/>
                      <a:r>
                        <a:rPr lang="en-GB" sz="1600" dirty="0"/>
                        <a:t>10 x 8 = 80</a:t>
                      </a:r>
                    </a:p>
                  </a:txBody>
                  <a:tcPr/>
                </a:tc>
                <a:extLst>
                  <a:ext uri="{0D108BD9-81ED-4DB2-BD59-A6C34878D82A}">
                    <a16:rowId xmlns:a16="http://schemas.microsoft.com/office/drawing/2014/main" val="3167647912"/>
                  </a:ext>
                </a:extLst>
              </a:tr>
              <a:tr h="340634">
                <a:tc>
                  <a:txBody>
                    <a:bodyPr/>
                    <a:lstStyle/>
                    <a:p>
                      <a:pPr algn="ctr"/>
                      <a:r>
                        <a:rPr lang="en-GB" sz="1600" dirty="0"/>
                        <a:t>2 x 9 = 18</a:t>
                      </a:r>
                    </a:p>
                  </a:txBody>
                  <a:tcPr/>
                </a:tc>
                <a:tc>
                  <a:txBody>
                    <a:bodyPr/>
                    <a:lstStyle/>
                    <a:p>
                      <a:pPr algn="ctr"/>
                      <a:r>
                        <a:rPr lang="en-GB" sz="1600" dirty="0"/>
                        <a:t>5 x 9 = 45</a:t>
                      </a:r>
                    </a:p>
                  </a:txBody>
                  <a:tcPr/>
                </a:tc>
                <a:tc>
                  <a:txBody>
                    <a:bodyPr/>
                    <a:lstStyle/>
                    <a:p>
                      <a:pPr algn="ctr"/>
                      <a:r>
                        <a:rPr lang="en-GB" sz="1600" dirty="0"/>
                        <a:t>10 x 9 = 90</a:t>
                      </a:r>
                    </a:p>
                  </a:txBody>
                  <a:tcPr/>
                </a:tc>
                <a:extLst>
                  <a:ext uri="{0D108BD9-81ED-4DB2-BD59-A6C34878D82A}">
                    <a16:rowId xmlns:a16="http://schemas.microsoft.com/office/drawing/2014/main" val="3800365736"/>
                  </a:ext>
                </a:extLst>
              </a:tr>
              <a:tr h="340634">
                <a:tc>
                  <a:txBody>
                    <a:bodyPr/>
                    <a:lstStyle/>
                    <a:p>
                      <a:pPr algn="ctr"/>
                      <a:r>
                        <a:rPr lang="en-GB" sz="1600" dirty="0"/>
                        <a:t>2 x 10 = 20</a:t>
                      </a:r>
                    </a:p>
                  </a:txBody>
                  <a:tcPr/>
                </a:tc>
                <a:tc>
                  <a:txBody>
                    <a:bodyPr/>
                    <a:lstStyle/>
                    <a:p>
                      <a:pPr algn="ctr"/>
                      <a:r>
                        <a:rPr lang="en-GB" sz="1600" dirty="0"/>
                        <a:t>5 x 10 = 50</a:t>
                      </a:r>
                    </a:p>
                  </a:txBody>
                  <a:tcPr/>
                </a:tc>
                <a:tc>
                  <a:txBody>
                    <a:bodyPr/>
                    <a:lstStyle/>
                    <a:p>
                      <a:pPr algn="ctr"/>
                      <a:r>
                        <a:rPr lang="en-GB" sz="1600" dirty="0"/>
                        <a:t>10 x 10 = 100</a:t>
                      </a:r>
                    </a:p>
                  </a:txBody>
                  <a:tcPr/>
                </a:tc>
                <a:extLst>
                  <a:ext uri="{0D108BD9-81ED-4DB2-BD59-A6C34878D82A}">
                    <a16:rowId xmlns:a16="http://schemas.microsoft.com/office/drawing/2014/main" val="614260367"/>
                  </a:ext>
                </a:extLst>
              </a:tr>
              <a:tr h="340634">
                <a:tc>
                  <a:txBody>
                    <a:bodyPr/>
                    <a:lstStyle/>
                    <a:p>
                      <a:pPr algn="ctr"/>
                      <a:r>
                        <a:rPr lang="en-GB" sz="1600" dirty="0"/>
                        <a:t>2 x 11 = 22</a:t>
                      </a:r>
                    </a:p>
                  </a:txBody>
                  <a:tcPr/>
                </a:tc>
                <a:tc>
                  <a:txBody>
                    <a:bodyPr/>
                    <a:lstStyle/>
                    <a:p>
                      <a:pPr algn="ctr"/>
                      <a:r>
                        <a:rPr lang="en-GB" sz="1600" dirty="0"/>
                        <a:t>5 x 11 = 55</a:t>
                      </a:r>
                    </a:p>
                  </a:txBody>
                  <a:tcPr/>
                </a:tc>
                <a:tc>
                  <a:txBody>
                    <a:bodyPr/>
                    <a:lstStyle/>
                    <a:p>
                      <a:pPr algn="ctr"/>
                      <a:r>
                        <a:rPr lang="en-GB" sz="1600" dirty="0"/>
                        <a:t>10 x 11 = 110</a:t>
                      </a:r>
                    </a:p>
                  </a:txBody>
                  <a:tcPr/>
                </a:tc>
                <a:extLst>
                  <a:ext uri="{0D108BD9-81ED-4DB2-BD59-A6C34878D82A}">
                    <a16:rowId xmlns:a16="http://schemas.microsoft.com/office/drawing/2014/main" val="3264058349"/>
                  </a:ext>
                </a:extLst>
              </a:tr>
              <a:tr h="340634">
                <a:tc>
                  <a:txBody>
                    <a:bodyPr/>
                    <a:lstStyle/>
                    <a:p>
                      <a:pPr algn="ctr"/>
                      <a:r>
                        <a:rPr lang="en-GB" sz="1600" dirty="0"/>
                        <a:t>2 x 12 = 24</a:t>
                      </a:r>
                    </a:p>
                  </a:txBody>
                  <a:tcPr/>
                </a:tc>
                <a:tc>
                  <a:txBody>
                    <a:bodyPr/>
                    <a:lstStyle/>
                    <a:p>
                      <a:pPr algn="ctr"/>
                      <a:r>
                        <a:rPr lang="en-GB" sz="1600" dirty="0"/>
                        <a:t>5 x 12 = 60</a:t>
                      </a:r>
                    </a:p>
                  </a:txBody>
                  <a:tcPr/>
                </a:tc>
                <a:tc>
                  <a:txBody>
                    <a:bodyPr/>
                    <a:lstStyle/>
                    <a:p>
                      <a:pPr algn="ctr"/>
                      <a:r>
                        <a:rPr lang="en-GB" sz="1600" dirty="0"/>
                        <a:t>10 x 12 = 120</a:t>
                      </a:r>
                    </a:p>
                  </a:txBody>
                  <a:tcPr/>
                </a:tc>
                <a:extLst>
                  <a:ext uri="{0D108BD9-81ED-4DB2-BD59-A6C34878D82A}">
                    <a16:rowId xmlns:a16="http://schemas.microsoft.com/office/drawing/2014/main" val="2533876410"/>
                  </a:ext>
                </a:extLst>
              </a:tr>
            </a:tbl>
          </a:graphicData>
        </a:graphic>
      </p:graphicFrame>
      <p:sp>
        <p:nvSpPr>
          <p:cNvPr id="4" name="TextBox 3">
            <a:extLst>
              <a:ext uri="{FF2B5EF4-FFF2-40B4-BE49-F238E27FC236}">
                <a16:creationId xmlns:a16="http://schemas.microsoft.com/office/drawing/2014/main" id="{2BDB61A2-B288-42AC-A229-6B3661A13E4B}"/>
              </a:ext>
            </a:extLst>
          </p:cNvPr>
          <p:cNvSpPr txBox="1"/>
          <p:nvPr/>
        </p:nvSpPr>
        <p:spPr>
          <a:xfrm>
            <a:off x="755575" y="985413"/>
            <a:ext cx="7632848" cy="461665"/>
          </a:xfrm>
          <a:prstGeom prst="rect">
            <a:avLst/>
          </a:prstGeom>
          <a:noFill/>
        </p:spPr>
        <p:txBody>
          <a:bodyPr wrap="square" rtlCol="0">
            <a:spAutoFit/>
          </a:bodyPr>
          <a:lstStyle/>
          <a:p>
            <a:pPr algn="ctr"/>
            <a:r>
              <a:rPr lang="en-GB" sz="2400" b="1" dirty="0"/>
              <a:t>2, 5 and 10 times tables</a:t>
            </a:r>
          </a:p>
        </p:txBody>
      </p:sp>
    </p:spTree>
    <p:extLst>
      <p:ext uri="{BB962C8B-B14F-4D97-AF65-F5344CB8AC3E}">
        <p14:creationId xmlns:p14="http://schemas.microsoft.com/office/powerpoint/2010/main" val="54535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59786-7C2B-4354-B2F3-AEBD462FA831}"/>
              </a:ext>
            </a:extLst>
          </p:cNvPr>
          <p:cNvSpPr txBox="1">
            <a:spLocks/>
          </p:cNvSpPr>
          <p:nvPr/>
        </p:nvSpPr>
        <p:spPr>
          <a:xfrm>
            <a:off x="628650" y="1241241"/>
            <a:ext cx="7886700" cy="7414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t>How to play Times table bingo!</a:t>
            </a:r>
          </a:p>
        </p:txBody>
      </p:sp>
      <p:sp>
        <p:nvSpPr>
          <p:cNvPr id="3" name="Content Placeholder 2">
            <a:extLst>
              <a:ext uri="{FF2B5EF4-FFF2-40B4-BE49-F238E27FC236}">
                <a16:creationId xmlns:a16="http://schemas.microsoft.com/office/drawing/2014/main" id="{8DDC6460-D9F2-4D28-8E67-E4E3693DBD0A}"/>
              </a:ext>
            </a:extLst>
          </p:cNvPr>
          <p:cNvSpPr txBox="1">
            <a:spLocks/>
          </p:cNvSpPr>
          <p:nvPr/>
        </p:nvSpPr>
        <p:spPr>
          <a:xfrm>
            <a:off x="628650" y="2222089"/>
            <a:ext cx="7886700" cy="39548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t>Your teacher will read out a </a:t>
            </a:r>
            <a:r>
              <a:rPr lang="en-GB" sz="2800" b="1" dirty="0"/>
              <a:t>multiplication question.</a:t>
            </a:r>
          </a:p>
          <a:p>
            <a:pPr marL="342900" indent="-342900" algn="l">
              <a:buFont typeface="Arial" panose="020B0604020202020204" pitchFamily="34" charset="0"/>
              <a:buChar char="•"/>
            </a:pPr>
            <a:r>
              <a:rPr lang="en-GB" sz="2800" dirty="0"/>
              <a:t>Work out the </a:t>
            </a:r>
            <a:r>
              <a:rPr lang="en-GB" sz="2800" b="1" dirty="0"/>
              <a:t>answer</a:t>
            </a:r>
            <a:r>
              <a:rPr lang="en-GB" sz="2800" dirty="0"/>
              <a:t> and see if you have it on </a:t>
            </a:r>
            <a:r>
              <a:rPr lang="en-GB" sz="2800" b="1" dirty="0"/>
              <a:t>your card.</a:t>
            </a:r>
          </a:p>
          <a:p>
            <a:pPr marL="342900" indent="-342900" algn="l">
              <a:buFont typeface="Arial" panose="020B0604020202020204" pitchFamily="34" charset="0"/>
              <a:buChar char="•"/>
            </a:pPr>
            <a:r>
              <a:rPr lang="en-GB" sz="2800" dirty="0"/>
              <a:t>If the answer is on your card then </a:t>
            </a:r>
            <a:r>
              <a:rPr lang="en-GB" sz="2800" b="1" dirty="0"/>
              <a:t>highlight</a:t>
            </a:r>
            <a:r>
              <a:rPr lang="en-GB" sz="2800" dirty="0"/>
              <a:t> it with your </a:t>
            </a:r>
            <a:r>
              <a:rPr lang="en-GB" sz="2800" b="1" dirty="0"/>
              <a:t>highlighter pen.</a:t>
            </a:r>
          </a:p>
          <a:p>
            <a:pPr marL="342900" indent="-342900" algn="l">
              <a:buFont typeface="Arial" panose="020B0604020202020204" pitchFamily="34" charset="0"/>
              <a:buChar char="•"/>
            </a:pPr>
            <a:r>
              <a:rPr lang="en-GB" sz="2800" dirty="0"/>
              <a:t>Once </a:t>
            </a:r>
            <a:r>
              <a:rPr lang="en-GB" sz="2800" b="1" dirty="0"/>
              <a:t>all your numbers </a:t>
            </a:r>
            <a:r>
              <a:rPr lang="en-GB" sz="2800" dirty="0"/>
              <a:t>are highlighted shout </a:t>
            </a:r>
            <a:r>
              <a:rPr lang="en-GB" sz="2800" b="1" dirty="0"/>
              <a:t>BINGO! </a:t>
            </a:r>
            <a:r>
              <a:rPr lang="en-GB" sz="2800" dirty="0"/>
              <a:t>The first to do this is the </a:t>
            </a:r>
            <a:r>
              <a:rPr lang="en-GB" sz="2800"/>
              <a:t>winner! </a:t>
            </a:r>
            <a:endParaRPr lang="en-GB" sz="2800" dirty="0"/>
          </a:p>
        </p:txBody>
      </p:sp>
    </p:spTree>
    <p:extLst>
      <p:ext uri="{BB962C8B-B14F-4D97-AF65-F5344CB8AC3E}">
        <p14:creationId xmlns:p14="http://schemas.microsoft.com/office/powerpoint/2010/main" val="151259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C6596BE-45A9-430E-8243-A49BB43488FF}"/>
              </a:ext>
            </a:extLst>
          </p:cNvPr>
          <p:cNvGraphicFramePr>
            <a:graphicFrameLocks noGrp="1"/>
          </p:cNvGraphicFramePr>
          <p:nvPr/>
        </p:nvGraphicFramePr>
        <p:xfrm>
          <a:off x="2195736" y="1484784"/>
          <a:ext cx="4320480" cy="4336257"/>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509177565"/>
                    </a:ext>
                  </a:extLst>
                </a:gridCol>
                <a:gridCol w="1440160">
                  <a:extLst>
                    <a:ext uri="{9D8B030D-6E8A-4147-A177-3AD203B41FA5}">
                      <a16:colId xmlns:a16="http://schemas.microsoft.com/office/drawing/2014/main" val="136953594"/>
                    </a:ext>
                  </a:extLst>
                </a:gridCol>
                <a:gridCol w="1440160">
                  <a:extLst>
                    <a:ext uri="{9D8B030D-6E8A-4147-A177-3AD203B41FA5}">
                      <a16:colId xmlns:a16="http://schemas.microsoft.com/office/drawing/2014/main" val="3780619290"/>
                    </a:ext>
                  </a:extLst>
                </a:gridCol>
              </a:tblGrid>
              <a:tr h="1445419">
                <a:tc>
                  <a:txBody>
                    <a:bodyPr/>
                    <a:lstStyle/>
                    <a:p>
                      <a:pPr algn="ctr"/>
                      <a:r>
                        <a:rPr lang="en-GB" sz="6600" dirty="0"/>
                        <a:t>4</a:t>
                      </a:r>
                    </a:p>
                  </a:txBody>
                  <a:tcPr anchor="ctr"/>
                </a:tc>
                <a:tc>
                  <a:txBody>
                    <a:bodyPr/>
                    <a:lstStyle/>
                    <a:p>
                      <a:pPr algn="ctr"/>
                      <a:r>
                        <a:rPr lang="en-GB" sz="6600" dirty="0"/>
                        <a:t>20</a:t>
                      </a:r>
                    </a:p>
                  </a:txBody>
                  <a:tcPr anchor="ctr"/>
                </a:tc>
                <a:tc>
                  <a:txBody>
                    <a:bodyPr/>
                    <a:lstStyle/>
                    <a:p>
                      <a:pPr algn="ctr"/>
                      <a:r>
                        <a:rPr lang="en-GB" sz="6600" dirty="0"/>
                        <a:t>16</a:t>
                      </a:r>
                    </a:p>
                  </a:txBody>
                  <a:tcPr anchor="ctr"/>
                </a:tc>
                <a:extLst>
                  <a:ext uri="{0D108BD9-81ED-4DB2-BD59-A6C34878D82A}">
                    <a16:rowId xmlns:a16="http://schemas.microsoft.com/office/drawing/2014/main" val="2414077619"/>
                  </a:ext>
                </a:extLst>
              </a:tr>
              <a:tr h="1445419">
                <a:tc>
                  <a:txBody>
                    <a:bodyPr/>
                    <a:lstStyle/>
                    <a:p>
                      <a:pPr algn="ctr"/>
                      <a:r>
                        <a:rPr lang="en-GB" sz="6600" dirty="0"/>
                        <a:t>35</a:t>
                      </a:r>
                    </a:p>
                  </a:txBody>
                  <a:tcPr anchor="ctr"/>
                </a:tc>
                <a:tc>
                  <a:txBody>
                    <a:bodyPr/>
                    <a:lstStyle/>
                    <a:p>
                      <a:pPr algn="ctr"/>
                      <a:r>
                        <a:rPr lang="en-GB" sz="6600" dirty="0"/>
                        <a:t>45</a:t>
                      </a:r>
                    </a:p>
                  </a:txBody>
                  <a:tcPr anchor="ctr"/>
                </a:tc>
                <a:tc>
                  <a:txBody>
                    <a:bodyPr/>
                    <a:lstStyle/>
                    <a:p>
                      <a:pPr algn="ctr"/>
                      <a:r>
                        <a:rPr lang="en-GB" sz="6600" dirty="0"/>
                        <a:t>6</a:t>
                      </a:r>
                    </a:p>
                  </a:txBody>
                  <a:tcPr anchor="ctr"/>
                </a:tc>
                <a:extLst>
                  <a:ext uri="{0D108BD9-81ED-4DB2-BD59-A6C34878D82A}">
                    <a16:rowId xmlns:a16="http://schemas.microsoft.com/office/drawing/2014/main" val="1140769393"/>
                  </a:ext>
                </a:extLst>
              </a:tr>
              <a:tr h="1445419">
                <a:tc>
                  <a:txBody>
                    <a:bodyPr/>
                    <a:lstStyle/>
                    <a:p>
                      <a:pPr algn="ctr"/>
                      <a:r>
                        <a:rPr lang="en-GB" sz="6600" dirty="0"/>
                        <a:t>50</a:t>
                      </a:r>
                    </a:p>
                  </a:txBody>
                  <a:tcPr anchor="ctr"/>
                </a:tc>
                <a:tc>
                  <a:txBody>
                    <a:bodyPr/>
                    <a:lstStyle/>
                    <a:p>
                      <a:pPr algn="ctr"/>
                      <a:r>
                        <a:rPr lang="en-GB" sz="6600" dirty="0"/>
                        <a:t>15</a:t>
                      </a:r>
                    </a:p>
                  </a:txBody>
                  <a:tcPr anchor="ctr"/>
                </a:tc>
                <a:tc>
                  <a:txBody>
                    <a:bodyPr/>
                    <a:lstStyle/>
                    <a:p>
                      <a:pPr algn="ctr"/>
                      <a:r>
                        <a:rPr lang="en-GB" sz="6600" dirty="0"/>
                        <a:t>90</a:t>
                      </a:r>
                    </a:p>
                  </a:txBody>
                  <a:tcPr anchor="ctr"/>
                </a:tc>
                <a:extLst>
                  <a:ext uri="{0D108BD9-81ED-4DB2-BD59-A6C34878D82A}">
                    <a16:rowId xmlns:a16="http://schemas.microsoft.com/office/drawing/2014/main" val="3434580"/>
                  </a:ext>
                </a:extLst>
              </a:tr>
            </a:tbl>
          </a:graphicData>
        </a:graphic>
      </p:graphicFrame>
    </p:spTree>
    <p:extLst>
      <p:ext uri="{BB962C8B-B14F-4D97-AF65-F5344CB8AC3E}">
        <p14:creationId xmlns:p14="http://schemas.microsoft.com/office/powerpoint/2010/main" val="65572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DCFF598-07F8-4DEC-B1F6-8E0715043CAC}"/>
              </a:ext>
            </a:extLst>
          </p:cNvPr>
          <p:cNvGraphicFramePr>
            <a:graphicFrameLocks noGrp="1"/>
          </p:cNvGraphicFramePr>
          <p:nvPr/>
        </p:nvGraphicFramePr>
        <p:xfrm>
          <a:off x="2195736" y="1484784"/>
          <a:ext cx="4320480" cy="4336257"/>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509177565"/>
                    </a:ext>
                  </a:extLst>
                </a:gridCol>
                <a:gridCol w="1440160">
                  <a:extLst>
                    <a:ext uri="{9D8B030D-6E8A-4147-A177-3AD203B41FA5}">
                      <a16:colId xmlns:a16="http://schemas.microsoft.com/office/drawing/2014/main" val="136953594"/>
                    </a:ext>
                  </a:extLst>
                </a:gridCol>
                <a:gridCol w="1440160">
                  <a:extLst>
                    <a:ext uri="{9D8B030D-6E8A-4147-A177-3AD203B41FA5}">
                      <a16:colId xmlns:a16="http://schemas.microsoft.com/office/drawing/2014/main" val="3780619290"/>
                    </a:ext>
                  </a:extLst>
                </a:gridCol>
              </a:tblGrid>
              <a:tr h="1445419">
                <a:tc>
                  <a:txBody>
                    <a:bodyPr/>
                    <a:lstStyle/>
                    <a:p>
                      <a:pPr algn="ctr"/>
                      <a:r>
                        <a:rPr lang="en-GB" sz="6600" dirty="0"/>
                        <a:t>30</a:t>
                      </a:r>
                    </a:p>
                  </a:txBody>
                  <a:tcPr anchor="ctr"/>
                </a:tc>
                <a:tc>
                  <a:txBody>
                    <a:bodyPr/>
                    <a:lstStyle/>
                    <a:p>
                      <a:pPr algn="ctr"/>
                      <a:r>
                        <a:rPr lang="en-GB" sz="6600" dirty="0"/>
                        <a:t>6</a:t>
                      </a:r>
                    </a:p>
                  </a:txBody>
                  <a:tcPr anchor="ctr"/>
                </a:tc>
                <a:tc>
                  <a:txBody>
                    <a:bodyPr/>
                    <a:lstStyle/>
                    <a:p>
                      <a:pPr algn="ctr"/>
                      <a:r>
                        <a:rPr lang="en-GB" sz="6600" dirty="0"/>
                        <a:t>14</a:t>
                      </a:r>
                    </a:p>
                  </a:txBody>
                  <a:tcPr anchor="ctr"/>
                </a:tc>
                <a:extLst>
                  <a:ext uri="{0D108BD9-81ED-4DB2-BD59-A6C34878D82A}">
                    <a16:rowId xmlns:a16="http://schemas.microsoft.com/office/drawing/2014/main" val="2414077619"/>
                  </a:ext>
                </a:extLst>
              </a:tr>
              <a:tr h="1445419">
                <a:tc>
                  <a:txBody>
                    <a:bodyPr/>
                    <a:lstStyle/>
                    <a:p>
                      <a:pPr algn="ctr"/>
                      <a:r>
                        <a:rPr lang="en-GB" sz="6600" dirty="0"/>
                        <a:t>25</a:t>
                      </a:r>
                    </a:p>
                  </a:txBody>
                  <a:tcPr anchor="ctr"/>
                </a:tc>
                <a:tc>
                  <a:txBody>
                    <a:bodyPr/>
                    <a:lstStyle/>
                    <a:p>
                      <a:pPr algn="ctr"/>
                      <a:r>
                        <a:rPr lang="en-GB" sz="6600" dirty="0"/>
                        <a:t>22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6000" dirty="0"/>
                        <a:t>120</a:t>
                      </a:r>
                    </a:p>
                  </a:txBody>
                  <a:tcPr anchor="ctr"/>
                </a:tc>
                <a:extLst>
                  <a:ext uri="{0D108BD9-81ED-4DB2-BD59-A6C34878D82A}">
                    <a16:rowId xmlns:a16="http://schemas.microsoft.com/office/drawing/2014/main" val="1140769393"/>
                  </a:ext>
                </a:extLst>
              </a:tr>
              <a:tr h="1445419">
                <a:tc>
                  <a:txBody>
                    <a:bodyPr/>
                    <a:lstStyle/>
                    <a:p>
                      <a:pPr algn="ctr"/>
                      <a:r>
                        <a:rPr lang="en-GB" sz="6600" dirty="0"/>
                        <a:t>40</a:t>
                      </a:r>
                    </a:p>
                  </a:txBody>
                  <a:tcPr anchor="ctr"/>
                </a:tc>
                <a:tc>
                  <a:txBody>
                    <a:bodyPr/>
                    <a:lstStyle/>
                    <a:p>
                      <a:pPr algn="ctr"/>
                      <a:r>
                        <a:rPr lang="en-GB" sz="6600" dirty="0"/>
                        <a:t>15</a:t>
                      </a:r>
                    </a:p>
                  </a:txBody>
                  <a:tcPr anchor="ctr"/>
                </a:tc>
                <a:tc>
                  <a:txBody>
                    <a:bodyPr/>
                    <a:lstStyle/>
                    <a:p>
                      <a:pPr algn="ctr"/>
                      <a:r>
                        <a:rPr lang="en-GB" sz="6600" dirty="0"/>
                        <a:t>55</a:t>
                      </a:r>
                    </a:p>
                  </a:txBody>
                  <a:tcPr anchor="ctr"/>
                </a:tc>
                <a:extLst>
                  <a:ext uri="{0D108BD9-81ED-4DB2-BD59-A6C34878D82A}">
                    <a16:rowId xmlns:a16="http://schemas.microsoft.com/office/drawing/2014/main" val="3434580"/>
                  </a:ext>
                </a:extLst>
              </a:tr>
            </a:tbl>
          </a:graphicData>
        </a:graphic>
      </p:graphicFrame>
    </p:spTree>
    <p:extLst>
      <p:ext uri="{BB962C8B-B14F-4D97-AF65-F5344CB8AC3E}">
        <p14:creationId xmlns:p14="http://schemas.microsoft.com/office/powerpoint/2010/main" val="383619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EF0E700-A810-4D07-8A48-A778A3A202B7}"/>
              </a:ext>
            </a:extLst>
          </p:cNvPr>
          <p:cNvGraphicFramePr>
            <a:graphicFrameLocks noGrp="1"/>
          </p:cNvGraphicFramePr>
          <p:nvPr/>
        </p:nvGraphicFramePr>
        <p:xfrm>
          <a:off x="2195736" y="1484784"/>
          <a:ext cx="4320480" cy="4336257"/>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509177565"/>
                    </a:ext>
                  </a:extLst>
                </a:gridCol>
                <a:gridCol w="1440160">
                  <a:extLst>
                    <a:ext uri="{9D8B030D-6E8A-4147-A177-3AD203B41FA5}">
                      <a16:colId xmlns:a16="http://schemas.microsoft.com/office/drawing/2014/main" val="136953594"/>
                    </a:ext>
                  </a:extLst>
                </a:gridCol>
                <a:gridCol w="1440160">
                  <a:extLst>
                    <a:ext uri="{9D8B030D-6E8A-4147-A177-3AD203B41FA5}">
                      <a16:colId xmlns:a16="http://schemas.microsoft.com/office/drawing/2014/main" val="3780619290"/>
                    </a:ext>
                  </a:extLst>
                </a:gridCol>
              </a:tblGrid>
              <a:tr h="1445419">
                <a:tc>
                  <a:txBody>
                    <a:bodyPr/>
                    <a:lstStyle/>
                    <a:p>
                      <a:pPr algn="ctr"/>
                      <a:r>
                        <a:rPr lang="en-GB" sz="6600" dirty="0"/>
                        <a:t>18</a:t>
                      </a:r>
                    </a:p>
                  </a:txBody>
                  <a:tcPr anchor="ctr"/>
                </a:tc>
                <a:tc>
                  <a:txBody>
                    <a:bodyPr/>
                    <a:lstStyle/>
                    <a:p>
                      <a:pPr algn="ctr"/>
                      <a:r>
                        <a:rPr lang="en-GB" sz="6600" dirty="0"/>
                        <a:t>45</a:t>
                      </a:r>
                    </a:p>
                  </a:txBody>
                  <a:tcPr anchor="ctr"/>
                </a:tc>
                <a:tc>
                  <a:txBody>
                    <a:bodyPr/>
                    <a:lstStyle/>
                    <a:p>
                      <a:pPr algn="ctr"/>
                      <a:r>
                        <a:rPr lang="en-GB" sz="6600" dirty="0"/>
                        <a:t>8</a:t>
                      </a:r>
                    </a:p>
                  </a:txBody>
                  <a:tcPr anchor="ctr"/>
                </a:tc>
                <a:extLst>
                  <a:ext uri="{0D108BD9-81ED-4DB2-BD59-A6C34878D82A}">
                    <a16:rowId xmlns:a16="http://schemas.microsoft.com/office/drawing/2014/main" val="2414077619"/>
                  </a:ext>
                </a:extLst>
              </a:tr>
              <a:tr h="1445419">
                <a:tc>
                  <a:txBody>
                    <a:bodyPr/>
                    <a:lstStyle/>
                    <a:p>
                      <a:pPr algn="ctr"/>
                      <a:r>
                        <a:rPr lang="en-GB" sz="6600" dirty="0"/>
                        <a:t>50</a:t>
                      </a:r>
                    </a:p>
                  </a:txBody>
                  <a:tcPr anchor="ctr"/>
                </a:tc>
                <a:tc>
                  <a:txBody>
                    <a:bodyPr/>
                    <a:lstStyle/>
                    <a:p>
                      <a:pPr algn="ctr"/>
                      <a:r>
                        <a:rPr lang="en-GB" sz="6600" dirty="0"/>
                        <a:t>4</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6000" dirty="0"/>
                        <a:t>100</a:t>
                      </a:r>
                    </a:p>
                  </a:txBody>
                  <a:tcPr anchor="ctr"/>
                </a:tc>
                <a:extLst>
                  <a:ext uri="{0D108BD9-81ED-4DB2-BD59-A6C34878D82A}">
                    <a16:rowId xmlns:a16="http://schemas.microsoft.com/office/drawing/2014/main" val="1140769393"/>
                  </a:ext>
                </a:extLst>
              </a:tr>
              <a:tr h="1445419">
                <a:tc>
                  <a:txBody>
                    <a:bodyPr/>
                    <a:lstStyle/>
                    <a:p>
                      <a:pPr algn="ctr"/>
                      <a:r>
                        <a:rPr lang="en-GB" sz="6600" dirty="0"/>
                        <a:t>25</a:t>
                      </a:r>
                    </a:p>
                  </a:txBody>
                  <a:tcPr anchor="ctr"/>
                </a:tc>
                <a:tc>
                  <a:txBody>
                    <a:bodyPr/>
                    <a:lstStyle/>
                    <a:p>
                      <a:pPr algn="ctr"/>
                      <a:r>
                        <a:rPr lang="en-GB" sz="6600" dirty="0"/>
                        <a:t>30</a:t>
                      </a:r>
                    </a:p>
                  </a:txBody>
                  <a:tcPr anchor="ctr"/>
                </a:tc>
                <a:tc>
                  <a:txBody>
                    <a:bodyPr/>
                    <a:lstStyle/>
                    <a:p>
                      <a:pPr algn="ctr"/>
                      <a:r>
                        <a:rPr lang="en-GB" sz="6600" dirty="0"/>
                        <a:t>10</a:t>
                      </a:r>
                    </a:p>
                  </a:txBody>
                  <a:tcPr anchor="ctr"/>
                </a:tc>
                <a:extLst>
                  <a:ext uri="{0D108BD9-81ED-4DB2-BD59-A6C34878D82A}">
                    <a16:rowId xmlns:a16="http://schemas.microsoft.com/office/drawing/2014/main" val="3434580"/>
                  </a:ext>
                </a:extLst>
              </a:tr>
            </a:tbl>
          </a:graphicData>
        </a:graphic>
      </p:graphicFrame>
    </p:spTree>
    <p:extLst>
      <p:ext uri="{BB962C8B-B14F-4D97-AF65-F5344CB8AC3E}">
        <p14:creationId xmlns:p14="http://schemas.microsoft.com/office/powerpoint/2010/main" val="296450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CBD0011-D898-4B68-8CE0-D77644161E88}"/>
              </a:ext>
            </a:extLst>
          </p:cNvPr>
          <p:cNvGraphicFramePr>
            <a:graphicFrameLocks noGrp="1"/>
          </p:cNvGraphicFramePr>
          <p:nvPr/>
        </p:nvGraphicFramePr>
        <p:xfrm>
          <a:off x="2195736" y="1484784"/>
          <a:ext cx="4320480" cy="4336257"/>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509177565"/>
                    </a:ext>
                  </a:extLst>
                </a:gridCol>
                <a:gridCol w="1440160">
                  <a:extLst>
                    <a:ext uri="{9D8B030D-6E8A-4147-A177-3AD203B41FA5}">
                      <a16:colId xmlns:a16="http://schemas.microsoft.com/office/drawing/2014/main" val="136953594"/>
                    </a:ext>
                  </a:extLst>
                </a:gridCol>
                <a:gridCol w="1440160">
                  <a:extLst>
                    <a:ext uri="{9D8B030D-6E8A-4147-A177-3AD203B41FA5}">
                      <a16:colId xmlns:a16="http://schemas.microsoft.com/office/drawing/2014/main" val="3780619290"/>
                    </a:ext>
                  </a:extLst>
                </a:gridCol>
              </a:tblGrid>
              <a:tr h="1445419">
                <a:tc>
                  <a:txBody>
                    <a:bodyPr/>
                    <a:lstStyle/>
                    <a:p>
                      <a:pPr algn="ctr"/>
                      <a:r>
                        <a:rPr lang="en-GB" sz="6600" dirty="0"/>
                        <a:t>24</a:t>
                      </a:r>
                    </a:p>
                  </a:txBody>
                  <a:tcPr anchor="ctr"/>
                </a:tc>
                <a:tc>
                  <a:txBody>
                    <a:bodyPr/>
                    <a:lstStyle/>
                    <a:p>
                      <a:pPr algn="ctr"/>
                      <a:r>
                        <a:rPr lang="en-GB" sz="6600" dirty="0"/>
                        <a:t>30</a:t>
                      </a:r>
                    </a:p>
                  </a:txBody>
                  <a:tcPr anchor="ctr"/>
                </a:tc>
                <a:tc>
                  <a:txBody>
                    <a:bodyPr/>
                    <a:lstStyle/>
                    <a:p>
                      <a:pPr algn="ctr"/>
                      <a:r>
                        <a:rPr lang="en-GB" sz="6600" dirty="0"/>
                        <a:t>2</a:t>
                      </a:r>
                    </a:p>
                  </a:txBody>
                  <a:tcPr anchor="ctr"/>
                </a:tc>
                <a:extLst>
                  <a:ext uri="{0D108BD9-81ED-4DB2-BD59-A6C34878D82A}">
                    <a16:rowId xmlns:a16="http://schemas.microsoft.com/office/drawing/2014/main" val="2414077619"/>
                  </a:ext>
                </a:extLst>
              </a:tr>
              <a:tr h="1445419">
                <a:tc>
                  <a:txBody>
                    <a:bodyPr/>
                    <a:lstStyle/>
                    <a:p>
                      <a:pPr algn="ctr"/>
                      <a:r>
                        <a:rPr lang="en-GB" sz="6600" dirty="0"/>
                        <a:t>8</a:t>
                      </a:r>
                    </a:p>
                  </a:txBody>
                  <a:tcPr anchor="ctr"/>
                </a:tc>
                <a:tc>
                  <a:txBody>
                    <a:bodyPr/>
                    <a:lstStyle/>
                    <a:p>
                      <a:pPr algn="ctr"/>
                      <a:r>
                        <a:rPr lang="en-GB" sz="6600" dirty="0"/>
                        <a:t>80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6600" dirty="0"/>
                        <a:t>14</a:t>
                      </a:r>
                    </a:p>
                  </a:txBody>
                  <a:tcPr anchor="ctr"/>
                </a:tc>
                <a:extLst>
                  <a:ext uri="{0D108BD9-81ED-4DB2-BD59-A6C34878D82A}">
                    <a16:rowId xmlns:a16="http://schemas.microsoft.com/office/drawing/2014/main" val="1140769393"/>
                  </a:ext>
                </a:extLst>
              </a:tr>
              <a:tr h="1445419">
                <a:tc>
                  <a:txBody>
                    <a:bodyPr/>
                    <a:lstStyle/>
                    <a:p>
                      <a:pPr algn="ctr"/>
                      <a:r>
                        <a:rPr lang="en-GB" sz="6600" dirty="0"/>
                        <a:t>60</a:t>
                      </a:r>
                    </a:p>
                  </a:txBody>
                  <a:tcPr anchor="ctr"/>
                </a:tc>
                <a:tc>
                  <a:txBody>
                    <a:bodyPr/>
                    <a:lstStyle/>
                    <a:p>
                      <a:pPr algn="ctr"/>
                      <a:r>
                        <a:rPr lang="en-GB" sz="6600" dirty="0"/>
                        <a:t>35</a:t>
                      </a:r>
                    </a:p>
                  </a:txBody>
                  <a:tcPr anchor="ctr"/>
                </a:tc>
                <a:tc>
                  <a:txBody>
                    <a:bodyPr/>
                    <a:lstStyle/>
                    <a:p>
                      <a:pPr algn="ctr"/>
                      <a:r>
                        <a:rPr lang="en-GB" sz="6600" dirty="0"/>
                        <a:t>4</a:t>
                      </a:r>
                    </a:p>
                  </a:txBody>
                  <a:tcPr anchor="ctr"/>
                </a:tc>
                <a:extLst>
                  <a:ext uri="{0D108BD9-81ED-4DB2-BD59-A6C34878D82A}">
                    <a16:rowId xmlns:a16="http://schemas.microsoft.com/office/drawing/2014/main" val="3434580"/>
                  </a:ext>
                </a:extLst>
              </a:tr>
            </a:tbl>
          </a:graphicData>
        </a:graphic>
      </p:graphicFrame>
    </p:spTree>
    <p:extLst>
      <p:ext uri="{BB962C8B-B14F-4D97-AF65-F5344CB8AC3E}">
        <p14:creationId xmlns:p14="http://schemas.microsoft.com/office/powerpoint/2010/main" val="290296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A00EC0-E71B-4407-85C3-256BEF0F9C29}"/>
              </a:ext>
            </a:extLst>
          </p:cNvPr>
          <p:cNvGraphicFramePr>
            <a:graphicFrameLocks noGrp="1"/>
          </p:cNvGraphicFramePr>
          <p:nvPr/>
        </p:nvGraphicFramePr>
        <p:xfrm>
          <a:off x="2195736" y="1484784"/>
          <a:ext cx="4320480" cy="4336257"/>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509177565"/>
                    </a:ext>
                  </a:extLst>
                </a:gridCol>
                <a:gridCol w="1440160">
                  <a:extLst>
                    <a:ext uri="{9D8B030D-6E8A-4147-A177-3AD203B41FA5}">
                      <a16:colId xmlns:a16="http://schemas.microsoft.com/office/drawing/2014/main" val="136953594"/>
                    </a:ext>
                  </a:extLst>
                </a:gridCol>
                <a:gridCol w="1440160">
                  <a:extLst>
                    <a:ext uri="{9D8B030D-6E8A-4147-A177-3AD203B41FA5}">
                      <a16:colId xmlns:a16="http://schemas.microsoft.com/office/drawing/2014/main" val="3780619290"/>
                    </a:ext>
                  </a:extLst>
                </a:gridCol>
              </a:tblGrid>
              <a:tr h="1445419">
                <a:tc>
                  <a:txBody>
                    <a:bodyPr/>
                    <a:lstStyle/>
                    <a:p>
                      <a:pPr algn="ctr"/>
                      <a:r>
                        <a:rPr lang="en-GB" sz="6600" dirty="0"/>
                        <a:t>50</a:t>
                      </a:r>
                    </a:p>
                  </a:txBody>
                  <a:tcPr anchor="ctr"/>
                </a:tc>
                <a:tc>
                  <a:txBody>
                    <a:bodyPr/>
                    <a:lstStyle/>
                    <a:p>
                      <a:pPr algn="ctr"/>
                      <a:r>
                        <a:rPr lang="en-GB" sz="6600" dirty="0"/>
                        <a:t>4</a:t>
                      </a:r>
                    </a:p>
                  </a:txBody>
                  <a:tcPr anchor="ctr"/>
                </a:tc>
                <a:tc>
                  <a:txBody>
                    <a:bodyPr/>
                    <a:lstStyle/>
                    <a:p>
                      <a:pPr algn="ctr"/>
                      <a:r>
                        <a:rPr lang="en-GB" sz="6600" dirty="0"/>
                        <a:t>12</a:t>
                      </a:r>
                    </a:p>
                  </a:txBody>
                  <a:tcPr anchor="ctr"/>
                </a:tc>
                <a:extLst>
                  <a:ext uri="{0D108BD9-81ED-4DB2-BD59-A6C34878D82A}">
                    <a16:rowId xmlns:a16="http://schemas.microsoft.com/office/drawing/2014/main" val="2414077619"/>
                  </a:ext>
                </a:extLst>
              </a:tr>
              <a:tr h="1445419">
                <a:tc>
                  <a:txBody>
                    <a:bodyPr/>
                    <a:lstStyle/>
                    <a:p>
                      <a:pPr algn="ctr"/>
                      <a:r>
                        <a:rPr lang="en-GB" sz="6600" dirty="0"/>
                        <a:t>10</a:t>
                      </a:r>
                    </a:p>
                  </a:txBody>
                  <a:tcPr anchor="ctr"/>
                </a:tc>
                <a:tc>
                  <a:txBody>
                    <a:bodyPr/>
                    <a:lstStyle/>
                    <a:p>
                      <a:pPr algn="ctr"/>
                      <a:r>
                        <a:rPr lang="en-GB" sz="6600" dirty="0"/>
                        <a:t>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6600" dirty="0"/>
                        <a:t>60</a:t>
                      </a:r>
                    </a:p>
                  </a:txBody>
                  <a:tcPr anchor="ctr"/>
                </a:tc>
                <a:extLst>
                  <a:ext uri="{0D108BD9-81ED-4DB2-BD59-A6C34878D82A}">
                    <a16:rowId xmlns:a16="http://schemas.microsoft.com/office/drawing/2014/main" val="1140769393"/>
                  </a:ext>
                </a:extLst>
              </a:tr>
              <a:tr h="1445419">
                <a:tc>
                  <a:txBody>
                    <a:bodyPr/>
                    <a:lstStyle/>
                    <a:p>
                      <a:pPr algn="ctr"/>
                      <a:r>
                        <a:rPr lang="en-GB" sz="6600" dirty="0"/>
                        <a:t>22</a:t>
                      </a:r>
                    </a:p>
                  </a:txBody>
                  <a:tcPr anchor="ctr"/>
                </a:tc>
                <a:tc>
                  <a:txBody>
                    <a:bodyPr/>
                    <a:lstStyle/>
                    <a:p>
                      <a:pPr algn="ctr"/>
                      <a:r>
                        <a:rPr lang="en-GB" sz="6600" dirty="0"/>
                        <a:t>55</a:t>
                      </a:r>
                    </a:p>
                  </a:txBody>
                  <a:tcPr anchor="ctr"/>
                </a:tc>
                <a:tc>
                  <a:txBody>
                    <a:bodyPr/>
                    <a:lstStyle/>
                    <a:p>
                      <a:pPr algn="ctr"/>
                      <a:r>
                        <a:rPr lang="en-GB" sz="6600" dirty="0"/>
                        <a:t>70</a:t>
                      </a:r>
                    </a:p>
                  </a:txBody>
                  <a:tcPr anchor="ctr"/>
                </a:tc>
                <a:extLst>
                  <a:ext uri="{0D108BD9-81ED-4DB2-BD59-A6C34878D82A}">
                    <a16:rowId xmlns:a16="http://schemas.microsoft.com/office/drawing/2014/main" val="3434580"/>
                  </a:ext>
                </a:extLst>
              </a:tr>
            </a:tbl>
          </a:graphicData>
        </a:graphic>
      </p:graphicFrame>
    </p:spTree>
    <p:extLst>
      <p:ext uri="{BB962C8B-B14F-4D97-AF65-F5344CB8AC3E}">
        <p14:creationId xmlns:p14="http://schemas.microsoft.com/office/powerpoint/2010/main" val="1370688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725A1D9-5A4A-4E64-BC84-11C6B6491F51}"/>
              </a:ext>
            </a:extLst>
          </p:cNvPr>
          <p:cNvGraphicFramePr>
            <a:graphicFrameLocks noGrp="1"/>
          </p:cNvGraphicFramePr>
          <p:nvPr/>
        </p:nvGraphicFramePr>
        <p:xfrm>
          <a:off x="2195736" y="1484784"/>
          <a:ext cx="4320480" cy="4336257"/>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509177565"/>
                    </a:ext>
                  </a:extLst>
                </a:gridCol>
                <a:gridCol w="1440160">
                  <a:extLst>
                    <a:ext uri="{9D8B030D-6E8A-4147-A177-3AD203B41FA5}">
                      <a16:colId xmlns:a16="http://schemas.microsoft.com/office/drawing/2014/main" val="136953594"/>
                    </a:ext>
                  </a:extLst>
                </a:gridCol>
                <a:gridCol w="1440160">
                  <a:extLst>
                    <a:ext uri="{9D8B030D-6E8A-4147-A177-3AD203B41FA5}">
                      <a16:colId xmlns:a16="http://schemas.microsoft.com/office/drawing/2014/main" val="3780619290"/>
                    </a:ext>
                  </a:extLst>
                </a:gridCol>
              </a:tblGrid>
              <a:tr h="1445419">
                <a:tc>
                  <a:txBody>
                    <a:bodyPr/>
                    <a:lstStyle/>
                    <a:p>
                      <a:pPr algn="ctr"/>
                      <a:r>
                        <a:rPr lang="en-GB" sz="6600" dirty="0"/>
                        <a:t>15</a:t>
                      </a:r>
                    </a:p>
                  </a:txBody>
                  <a:tcPr anchor="ctr"/>
                </a:tc>
                <a:tc>
                  <a:txBody>
                    <a:bodyPr/>
                    <a:lstStyle/>
                    <a:p>
                      <a:pPr algn="ctr"/>
                      <a:r>
                        <a:rPr lang="en-GB" sz="6600" dirty="0"/>
                        <a:t>90</a:t>
                      </a:r>
                    </a:p>
                  </a:txBody>
                  <a:tcPr anchor="ctr"/>
                </a:tc>
                <a:tc>
                  <a:txBody>
                    <a:bodyPr/>
                    <a:lstStyle/>
                    <a:p>
                      <a:pPr algn="ctr"/>
                      <a:r>
                        <a:rPr lang="en-GB" sz="6600" dirty="0"/>
                        <a:t>40</a:t>
                      </a:r>
                    </a:p>
                  </a:txBody>
                  <a:tcPr anchor="ctr"/>
                </a:tc>
                <a:extLst>
                  <a:ext uri="{0D108BD9-81ED-4DB2-BD59-A6C34878D82A}">
                    <a16:rowId xmlns:a16="http://schemas.microsoft.com/office/drawing/2014/main" val="2414077619"/>
                  </a:ext>
                </a:extLst>
              </a:tr>
              <a:tr h="1445419">
                <a:tc>
                  <a:txBody>
                    <a:bodyPr/>
                    <a:lstStyle/>
                    <a:p>
                      <a:pPr algn="ctr"/>
                      <a:r>
                        <a:rPr lang="en-GB" sz="6600" dirty="0"/>
                        <a:t>2</a:t>
                      </a:r>
                    </a:p>
                  </a:txBody>
                  <a:tcPr anchor="ctr"/>
                </a:tc>
                <a:tc>
                  <a:txBody>
                    <a:bodyPr/>
                    <a:lstStyle/>
                    <a:p>
                      <a:pPr algn="ctr"/>
                      <a:r>
                        <a:rPr lang="en-GB" sz="6600" dirty="0"/>
                        <a:t>18</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6600" dirty="0"/>
                        <a:t>6</a:t>
                      </a:r>
                    </a:p>
                  </a:txBody>
                  <a:tcPr anchor="ctr"/>
                </a:tc>
                <a:extLst>
                  <a:ext uri="{0D108BD9-81ED-4DB2-BD59-A6C34878D82A}">
                    <a16:rowId xmlns:a16="http://schemas.microsoft.com/office/drawing/2014/main" val="1140769393"/>
                  </a:ext>
                </a:extLst>
              </a:tr>
              <a:tr h="1445419">
                <a:tc>
                  <a:txBody>
                    <a:bodyPr/>
                    <a:lstStyle/>
                    <a:p>
                      <a:pPr algn="ctr"/>
                      <a:r>
                        <a:rPr lang="en-GB" sz="6600" dirty="0"/>
                        <a:t>30</a:t>
                      </a:r>
                    </a:p>
                  </a:txBody>
                  <a:tcPr anchor="ctr"/>
                </a:tc>
                <a:tc>
                  <a:txBody>
                    <a:bodyPr/>
                    <a:lstStyle/>
                    <a:p>
                      <a:pPr algn="ctr"/>
                      <a:r>
                        <a:rPr lang="en-GB" sz="6600" dirty="0"/>
                        <a:t>35</a:t>
                      </a:r>
                    </a:p>
                  </a:txBody>
                  <a:tcPr anchor="ctr"/>
                </a:tc>
                <a:tc>
                  <a:txBody>
                    <a:bodyPr/>
                    <a:lstStyle/>
                    <a:p>
                      <a:pPr algn="ctr"/>
                      <a:r>
                        <a:rPr lang="en-GB" sz="6600" dirty="0"/>
                        <a:t>14</a:t>
                      </a:r>
                    </a:p>
                  </a:txBody>
                  <a:tcPr anchor="ctr"/>
                </a:tc>
                <a:extLst>
                  <a:ext uri="{0D108BD9-81ED-4DB2-BD59-A6C34878D82A}">
                    <a16:rowId xmlns:a16="http://schemas.microsoft.com/office/drawing/2014/main" val="3434580"/>
                  </a:ext>
                </a:extLst>
              </a:tr>
            </a:tbl>
          </a:graphicData>
        </a:graphic>
      </p:graphicFrame>
    </p:spTree>
    <p:extLst>
      <p:ext uri="{BB962C8B-B14F-4D97-AF65-F5344CB8AC3E}">
        <p14:creationId xmlns:p14="http://schemas.microsoft.com/office/powerpoint/2010/main" val="85440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80AF6C-1EED-4164-8677-94192800F038}"/>
              </a:ext>
            </a:extLst>
          </p:cNvPr>
          <p:cNvGraphicFramePr>
            <a:graphicFrameLocks noGrp="1"/>
          </p:cNvGraphicFramePr>
          <p:nvPr/>
        </p:nvGraphicFramePr>
        <p:xfrm>
          <a:off x="2195736" y="1484784"/>
          <a:ext cx="4320480" cy="4336257"/>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509177565"/>
                    </a:ext>
                  </a:extLst>
                </a:gridCol>
                <a:gridCol w="1440160">
                  <a:extLst>
                    <a:ext uri="{9D8B030D-6E8A-4147-A177-3AD203B41FA5}">
                      <a16:colId xmlns:a16="http://schemas.microsoft.com/office/drawing/2014/main" val="136953594"/>
                    </a:ext>
                  </a:extLst>
                </a:gridCol>
                <a:gridCol w="1440160">
                  <a:extLst>
                    <a:ext uri="{9D8B030D-6E8A-4147-A177-3AD203B41FA5}">
                      <a16:colId xmlns:a16="http://schemas.microsoft.com/office/drawing/2014/main" val="3780619290"/>
                    </a:ext>
                  </a:extLst>
                </a:gridCol>
              </a:tblGrid>
              <a:tr h="1445419">
                <a:tc>
                  <a:txBody>
                    <a:bodyPr/>
                    <a:lstStyle/>
                    <a:p>
                      <a:pPr algn="ctr"/>
                      <a:r>
                        <a:rPr lang="en-GB" sz="6600" dirty="0"/>
                        <a:t>8</a:t>
                      </a:r>
                    </a:p>
                  </a:txBody>
                  <a:tcPr anchor="ctr"/>
                </a:tc>
                <a:tc>
                  <a:txBody>
                    <a:bodyPr/>
                    <a:lstStyle/>
                    <a:p>
                      <a:pPr algn="ctr"/>
                      <a:r>
                        <a:rPr lang="en-GB" sz="6000" dirty="0"/>
                        <a:t>110</a:t>
                      </a:r>
                    </a:p>
                  </a:txBody>
                  <a:tcPr anchor="ctr"/>
                </a:tc>
                <a:tc>
                  <a:txBody>
                    <a:bodyPr/>
                    <a:lstStyle/>
                    <a:p>
                      <a:pPr algn="ctr"/>
                      <a:r>
                        <a:rPr lang="en-GB" sz="6600" dirty="0"/>
                        <a:t>20</a:t>
                      </a:r>
                    </a:p>
                  </a:txBody>
                  <a:tcPr anchor="ctr"/>
                </a:tc>
                <a:extLst>
                  <a:ext uri="{0D108BD9-81ED-4DB2-BD59-A6C34878D82A}">
                    <a16:rowId xmlns:a16="http://schemas.microsoft.com/office/drawing/2014/main" val="2414077619"/>
                  </a:ext>
                </a:extLst>
              </a:tr>
              <a:tr h="1445419">
                <a:tc>
                  <a:txBody>
                    <a:bodyPr/>
                    <a:lstStyle/>
                    <a:p>
                      <a:pPr algn="ctr"/>
                      <a:r>
                        <a:rPr lang="en-GB" sz="6600" dirty="0"/>
                        <a:t>45</a:t>
                      </a:r>
                    </a:p>
                  </a:txBody>
                  <a:tcPr anchor="ctr"/>
                </a:tc>
                <a:tc>
                  <a:txBody>
                    <a:bodyPr/>
                    <a:lstStyle/>
                    <a:p>
                      <a:pPr algn="ctr"/>
                      <a:r>
                        <a:rPr lang="en-GB" sz="6600" dirty="0"/>
                        <a:t>24</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6600" dirty="0"/>
                        <a:t>12</a:t>
                      </a:r>
                    </a:p>
                  </a:txBody>
                  <a:tcPr anchor="ctr"/>
                </a:tc>
                <a:extLst>
                  <a:ext uri="{0D108BD9-81ED-4DB2-BD59-A6C34878D82A}">
                    <a16:rowId xmlns:a16="http://schemas.microsoft.com/office/drawing/2014/main" val="1140769393"/>
                  </a:ext>
                </a:extLst>
              </a:tr>
              <a:tr h="1445419">
                <a:tc>
                  <a:txBody>
                    <a:bodyPr/>
                    <a:lstStyle/>
                    <a:p>
                      <a:pPr algn="ctr"/>
                      <a:r>
                        <a:rPr lang="en-GB" sz="6600" dirty="0"/>
                        <a:t>80</a:t>
                      </a:r>
                    </a:p>
                  </a:txBody>
                  <a:tcPr anchor="ctr"/>
                </a:tc>
                <a:tc>
                  <a:txBody>
                    <a:bodyPr/>
                    <a:lstStyle/>
                    <a:p>
                      <a:pPr algn="ctr"/>
                      <a:r>
                        <a:rPr lang="en-GB" sz="6600" dirty="0"/>
                        <a:t>16</a:t>
                      </a:r>
                    </a:p>
                  </a:txBody>
                  <a:tcPr anchor="ctr"/>
                </a:tc>
                <a:tc>
                  <a:txBody>
                    <a:bodyPr/>
                    <a:lstStyle/>
                    <a:p>
                      <a:pPr algn="ctr"/>
                      <a:r>
                        <a:rPr lang="en-GB" sz="6600" dirty="0"/>
                        <a:t>14</a:t>
                      </a:r>
                    </a:p>
                  </a:txBody>
                  <a:tcPr anchor="ctr"/>
                </a:tc>
                <a:extLst>
                  <a:ext uri="{0D108BD9-81ED-4DB2-BD59-A6C34878D82A}">
                    <a16:rowId xmlns:a16="http://schemas.microsoft.com/office/drawing/2014/main" val="3434580"/>
                  </a:ext>
                </a:extLst>
              </a:tr>
            </a:tbl>
          </a:graphicData>
        </a:graphic>
      </p:graphicFrame>
    </p:spTree>
    <p:extLst>
      <p:ext uri="{BB962C8B-B14F-4D97-AF65-F5344CB8AC3E}">
        <p14:creationId xmlns:p14="http://schemas.microsoft.com/office/powerpoint/2010/main" val="567063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TotalTime>
  <Words>1040</Words>
  <Application>Microsoft Office PowerPoint</Application>
  <PresentationFormat>On-screen Show (4:3)</PresentationFormat>
  <Paragraphs>163</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Times table bingo presentation</dc:title>
  <dc:subject>Maths multiplication game</dc:subject>
  <dc:creator>Attainment in Education</dc:creator>
  <cp:keywords>times table bingo, multiplication bingo, times table bingo game, multiplication bingo game, multiplication bingo printable, times table bingo printable, multiplication bingo ks1, ks1 maths</cp:keywords>
  <cp:lastModifiedBy>Marie Neighbour</cp:lastModifiedBy>
  <cp:revision>14</cp:revision>
  <dcterms:created xsi:type="dcterms:W3CDTF">2017-06-28T15:11:57Z</dcterms:created>
  <dcterms:modified xsi:type="dcterms:W3CDTF">2023-08-23T11:51:32Z</dcterms:modified>
</cp:coreProperties>
</file>