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9" r:id="rId2"/>
    <p:sldId id="268" r:id="rId3"/>
    <p:sldId id="275" r:id="rId4"/>
    <p:sldId id="27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86996" autoAdjust="0"/>
  </p:normalViewPr>
  <p:slideViewPr>
    <p:cSldViewPr snapToGrid="0" snapToObjects="1">
      <p:cViewPr varScale="1">
        <p:scale>
          <a:sx n="101" d="100"/>
          <a:sy n="101" d="100"/>
        </p:scale>
        <p:origin x="108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5A6A2-D1CF-4E22-B6F9-C48F0F16B29A}" type="datetimeFigureOut">
              <a:rPr lang="en-GB" smtClean="0"/>
              <a:t>24/08/2023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7E84F-45E6-4385-A61E-2A903B5C237C}" type="slidenum">
              <a:rPr lang="en-GB" smtClean="0"/>
              <a:t>‹#›</a:t>
            </a:fld>
            <a:endParaRPr lang="en-GB"/>
          </a:p>
        </p:txBody>
      </p:sp>
    </p:spTree>
    <p:extLst>
      <p:ext uri="{BB962C8B-B14F-4D97-AF65-F5344CB8AC3E}">
        <p14:creationId xmlns:p14="http://schemas.microsoft.com/office/powerpoint/2010/main" val="97063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can be used to introduce learners to what is meant by a tally chart and explain why they are used. Teacher could draw an example on the whiteboard to illustrate e.g. using hair colour, hand size etc. </a:t>
            </a:r>
          </a:p>
        </p:txBody>
      </p:sp>
      <p:sp>
        <p:nvSpPr>
          <p:cNvPr id="4" name="Slide Number Placeholder 3"/>
          <p:cNvSpPr>
            <a:spLocks noGrp="1"/>
          </p:cNvSpPr>
          <p:nvPr>
            <p:ph type="sldNum" sz="quarter" idx="5"/>
          </p:nvPr>
        </p:nvSpPr>
        <p:spPr/>
        <p:txBody>
          <a:bodyPr/>
          <a:lstStyle/>
          <a:p>
            <a:fld id="{A207E84F-45E6-4385-A61E-2A903B5C237C}" type="slidenum">
              <a:rPr lang="en-GB" smtClean="0"/>
              <a:t>2</a:t>
            </a:fld>
            <a:endParaRPr lang="en-GB"/>
          </a:p>
        </p:txBody>
      </p:sp>
    </p:spTree>
    <p:extLst>
      <p:ext uri="{BB962C8B-B14F-4D97-AF65-F5344CB8AC3E}">
        <p14:creationId xmlns:p14="http://schemas.microsoft.com/office/powerpoint/2010/main" val="1158120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Learners could be placed into groups of three or four. The teacher may wish to create a set order in which the learners go round to each other group, or only allow one group to go round at a time (whilst other learners are completing a separate activity). Groups could discuss and rank their responses in terms of most to least popular colour in the class. Teacher should recap how to fill in the numbers of each row of the tally chart e.g. writing four lines and then crossing through them for each group of five recorded.</a:t>
            </a:r>
          </a:p>
        </p:txBody>
      </p:sp>
      <p:sp>
        <p:nvSpPr>
          <p:cNvPr id="4" name="Slide Number Placeholder 3"/>
          <p:cNvSpPr>
            <a:spLocks noGrp="1"/>
          </p:cNvSpPr>
          <p:nvPr>
            <p:ph type="sldNum" sz="quarter" idx="5"/>
          </p:nvPr>
        </p:nvSpPr>
        <p:spPr/>
        <p:txBody>
          <a:bodyPr/>
          <a:lstStyle/>
          <a:p>
            <a:fld id="{A207E84F-45E6-4385-A61E-2A903B5C237C}" type="slidenum">
              <a:rPr lang="en-GB" smtClean="0"/>
              <a:t>3</a:t>
            </a:fld>
            <a:endParaRPr lang="en-GB"/>
          </a:p>
        </p:txBody>
      </p:sp>
    </p:spTree>
    <p:extLst>
      <p:ext uri="{BB962C8B-B14F-4D97-AF65-F5344CB8AC3E}">
        <p14:creationId xmlns:p14="http://schemas.microsoft.com/office/powerpoint/2010/main" val="880888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could be printed and used as a handout for lower ability learners to record a tally and total of the favourite colours of each member of the class, or as an example to show how to complete a tally chart. Higher ability leaners could create their own template to use. If any colour does not fall into one of the given categories it can be classified under ‘other’, or the sheet could be edited to include </a:t>
            </a:r>
            <a:r>
              <a:rPr lang="en-GB" sz="1200" kern="1200">
                <a:solidFill>
                  <a:schemeClr val="tx1"/>
                </a:solidFill>
                <a:effectLst/>
                <a:latin typeface="+mn-lt"/>
                <a:ea typeface="+mn-ea"/>
                <a:cs typeface="+mn-cs"/>
              </a:rPr>
              <a:t>additional colours. </a:t>
            </a:r>
            <a:r>
              <a:rPr lang="en-GB" sz="1200" kern="1200" dirty="0">
                <a:solidFill>
                  <a:schemeClr val="tx1"/>
                </a:solidFill>
                <a:effectLst/>
                <a:latin typeface="+mn-lt"/>
                <a:ea typeface="+mn-ea"/>
                <a:cs typeface="+mn-cs"/>
              </a:rPr>
              <a:t>Once the tally has been completed for each colour, the total number of each should be added up and recorded under the ‘total’ column. Go through how to complete this in advance of learners doing so.</a:t>
            </a:r>
          </a:p>
        </p:txBody>
      </p:sp>
      <p:sp>
        <p:nvSpPr>
          <p:cNvPr id="4" name="Slide Number Placeholder 3"/>
          <p:cNvSpPr>
            <a:spLocks noGrp="1"/>
          </p:cNvSpPr>
          <p:nvPr>
            <p:ph type="sldNum" sz="quarter" idx="5"/>
          </p:nvPr>
        </p:nvSpPr>
        <p:spPr/>
        <p:txBody>
          <a:bodyPr/>
          <a:lstStyle/>
          <a:p>
            <a:fld id="{A207E84F-45E6-4385-A61E-2A903B5C237C}" type="slidenum">
              <a:rPr lang="en-GB" smtClean="0"/>
              <a:t>4</a:t>
            </a:fld>
            <a:endParaRPr lang="en-GB"/>
          </a:p>
        </p:txBody>
      </p:sp>
    </p:spTree>
    <p:extLst>
      <p:ext uri="{BB962C8B-B14F-4D97-AF65-F5344CB8AC3E}">
        <p14:creationId xmlns:p14="http://schemas.microsoft.com/office/powerpoint/2010/main" val="122771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8/24/2023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278B7-95B6-4F4B-8579-C61CB55F93EE}"/>
              </a:ext>
            </a:extLst>
          </p:cNvPr>
          <p:cNvSpPr txBox="1"/>
          <p:nvPr/>
        </p:nvSpPr>
        <p:spPr>
          <a:xfrm>
            <a:off x="390525" y="1163663"/>
            <a:ext cx="8258175" cy="830997"/>
          </a:xfrm>
          <a:prstGeom prst="rect">
            <a:avLst/>
          </a:prstGeom>
          <a:noFill/>
        </p:spPr>
        <p:txBody>
          <a:bodyPr wrap="square" rtlCol="0">
            <a:spAutoFit/>
          </a:bodyPr>
          <a:lstStyle/>
          <a:p>
            <a:pPr algn="ctr"/>
            <a:r>
              <a:rPr lang="en-GB" sz="4800" b="1" dirty="0">
                <a:solidFill>
                  <a:srgbClr val="0093D3"/>
                </a:solidFill>
                <a:latin typeface="Arial"/>
                <a:cs typeface="Arial"/>
              </a:rPr>
              <a:t>Favourite colour tally chart</a:t>
            </a:r>
          </a:p>
        </p:txBody>
      </p:sp>
      <p:sp>
        <p:nvSpPr>
          <p:cNvPr id="3" name="TextBox 2">
            <a:extLst>
              <a:ext uri="{FF2B5EF4-FFF2-40B4-BE49-F238E27FC236}">
                <a16:creationId xmlns:a16="http://schemas.microsoft.com/office/drawing/2014/main" id="{B02D9146-B32D-4498-BA59-6585B694DA5E}"/>
              </a:ext>
            </a:extLst>
          </p:cNvPr>
          <p:cNvSpPr txBox="1"/>
          <p:nvPr/>
        </p:nvSpPr>
        <p:spPr>
          <a:xfrm>
            <a:off x="1263015" y="4974560"/>
            <a:ext cx="6617970"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Working in teams to produce a tally chart of favourite colours</a:t>
            </a:r>
          </a:p>
        </p:txBody>
      </p:sp>
      <p:grpSp>
        <p:nvGrpSpPr>
          <p:cNvPr id="10" name="Group 9">
            <a:extLst>
              <a:ext uri="{FF2B5EF4-FFF2-40B4-BE49-F238E27FC236}">
                <a16:creationId xmlns:a16="http://schemas.microsoft.com/office/drawing/2014/main" id="{E0653D48-E73E-4640-9A09-8D578A8A2D1E}"/>
              </a:ext>
            </a:extLst>
          </p:cNvPr>
          <p:cNvGrpSpPr/>
          <p:nvPr/>
        </p:nvGrpSpPr>
        <p:grpSpPr>
          <a:xfrm>
            <a:off x="1290467" y="2553161"/>
            <a:ext cx="6563065" cy="1840654"/>
            <a:chOff x="1309704" y="2519795"/>
            <a:chExt cx="6563065" cy="1840654"/>
          </a:xfrm>
        </p:grpSpPr>
        <p:grpSp>
          <p:nvGrpSpPr>
            <p:cNvPr id="5" name="Group 4">
              <a:extLst>
                <a:ext uri="{FF2B5EF4-FFF2-40B4-BE49-F238E27FC236}">
                  <a16:creationId xmlns:a16="http://schemas.microsoft.com/office/drawing/2014/main" id="{28403F9F-F0A3-46AF-87AD-E1FD44A3FD6D}"/>
                </a:ext>
              </a:extLst>
            </p:cNvPr>
            <p:cNvGrpSpPr/>
            <p:nvPr/>
          </p:nvGrpSpPr>
          <p:grpSpPr>
            <a:xfrm>
              <a:off x="1309704" y="2519795"/>
              <a:ext cx="2447507" cy="1829532"/>
              <a:chOff x="2482303" y="2508673"/>
              <a:chExt cx="2447507" cy="1829532"/>
            </a:xfrm>
          </p:grpSpPr>
          <p:sp>
            <p:nvSpPr>
              <p:cNvPr id="4" name="Rectangle 3">
                <a:extLst>
                  <a:ext uri="{FF2B5EF4-FFF2-40B4-BE49-F238E27FC236}">
                    <a16:creationId xmlns:a16="http://schemas.microsoft.com/office/drawing/2014/main" id="{792059FD-8C8A-412E-BF6C-8A19FCD4540E}"/>
                  </a:ext>
                </a:extLst>
              </p:cNvPr>
              <p:cNvSpPr/>
              <p:nvPr/>
            </p:nvSpPr>
            <p:spPr>
              <a:xfrm>
                <a:off x="2857500"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8A4F9783-3B20-46AC-B410-41D46B89B0C6}"/>
                  </a:ext>
                </a:extLst>
              </p:cNvPr>
              <p:cNvSpPr/>
              <p:nvPr/>
            </p:nvSpPr>
            <p:spPr>
              <a:xfrm>
                <a:off x="3320760"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4DFC928-9C99-4CC2-9C71-97A823649C09}"/>
                  </a:ext>
                </a:extLst>
              </p:cNvPr>
              <p:cNvSpPr/>
              <p:nvPr/>
            </p:nvSpPr>
            <p:spPr>
              <a:xfrm>
                <a:off x="4261142" y="2519795"/>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64BA975-C443-40D1-BEA2-BD2101DAF5CB}"/>
                  </a:ext>
                </a:extLst>
              </p:cNvPr>
              <p:cNvSpPr/>
              <p:nvPr/>
            </p:nvSpPr>
            <p:spPr>
              <a:xfrm>
                <a:off x="3790951"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96F671C9-6669-48ED-AB3C-308DB75EE324}"/>
                  </a:ext>
                </a:extLst>
              </p:cNvPr>
              <p:cNvSpPr/>
              <p:nvPr/>
            </p:nvSpPr>
            <p:spPr>
              <a:xfrm rot="4486848">
                <a:off x="3520200" y="2201685"/>
                <a:ext cx="371713" cy="244750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grpSp>
        <p:grpSp>
          <p:nvGrpSpPr>
            <p:cNvPr id="11" name="Group 10">
              <a:extLst>
                <a:ext uri="{FF2B5EF4-FFF2-40B4-BE49-F238E27FC236}">
                  <a16:creationId xmlns:a16="http://schemas.microsoft.com/office/drawing/2014/main" id="{2B3DAB10-A494-4673-A4DE-E33DDC23BB7E}"/>
                </a:ext>
              </a:extLst>
            </p:cNvPr>
            <p:cNvGrpSpPr/>
            <p:nvPr/>
          </p:nvGrpSpPr>
          <p:grpSpPr>
            <a:xfrm>
              <a:off x="4028925" y="2530917"/>
              <a:ext cx="2447507" cy="1829532"/>
              <a:chOff x="2482303" y="2508673"/>
              <a:chExt cx="2447507" cy="1829532"/>
            </a:xfrm>
          </p:grpSpPr>
          <p:sp>
            <p:nvSpPr>
              <p:cNvPr id="12" name="Rectangle 11">
                <a:extLst>
                  <a:ext uri="{FF2B5EF4-FFF2-40B4-BE49-F238E27FC236}">
                    <a16:creationId xmlns:a16="http://schemas.microsoft.com/office/drawing/2014/main" id="{CC286B09-B9B5-4455-85D7-20A566E3F641}"/>
                  </a:ext>
                </a:extLst>
              </p:cNvPr>
              <p:cNvSpPr/>
              <p:nvPr/>
            </p:nvSpPr>
            <p:spPr>
              <a:xfrm>
                <a:off x="2857500"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8FB3653-4C32-4919-84A8-570F25DC3906}"/>
                  </a:ext>
                </a:extLst>
              </p:cNvPr>
              <p:cNvSpPr/>
              <p:nvPr/>
            </p:nvSpPr>
            <p:spPr>
              <a:xfrm>
                <a:off x="3320760"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256B4B5-9DEC-48DB-8C94-1DFBEDF568C5}"/>
                  </a:ext>
                </a:extLst>
              </p:cNvPr>
              <p:cNvSpPr/>
              <p:nvPr/>
            </p:nvSpPr>
            <p:spPr>
              <a:xfrm>
                <a:off x="4261142" y="2519795"/>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D7693C2-7C8A-4BBE-BF46-F5566340CC4F}"/>
                  </a:ext>
                </a:extLst>
              </p:cNvPr>
              <p:cNvSpPr/>
              <p:nvPr/>
            </p:nvSpPr>
            <p:spPr>
              <a:xfrm>
                <a:off x="3790951" y="2508673"/>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FE5C47B-884E-4BB1-A0F6-D36009AB8BD2}"/>
                  </a:ext>
                </a:extLst>
              </p:cNvPr>
              <p:cNvSpPr/>
              <p:nvPr/>
            </p:nvSpPr>
            <p:spPr>
              <a:xfrm rot="4486848">
                <a:off x="3520200" y="2201685"/>
                <a:ext cx="371713" cy="244750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grpSp>
        <p:sp>
          <p:nvSpPr>
            <p:cNvPr id="18" name="Rectangle 17">
              <a:extLst>
                <a:ext uri="{FF2B5EF4-FFF2-40B4-BE49-F238E27FC236}">
                  <a16:creationId xmlns:a16="http://schemas.microsoft.com/office/drawing/2014/main" id="{C7C500A6-AD66-4625-B6E4-0106AA07F25C}"/>
                </a:ext>
              </a:extLst>
            </p:cNvPr>
            <p:cNvSpPr/>
            <p:nvPr/>
          </p:nvSpPr>
          <p:spPr>
            <a:xfrm>
              <a:off x="7128954" y="2542039"/>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83F88999-DFE7-488F-A795-EB812538CCB7}"/>
                </a:ext>
              </a:extLst>
            </p:cNvPr>
            <p:cNvSpPr/>
            <p:nvPr/>
          </p:nvSpPr>
          <p:spPr>
            <a:xfrm>
              <a:off x="7592214" y="2542039"/>
              <a:ext cx="280555" cy="181841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8787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140858"/>
            <a:ext cx="7886700" cy="926933"/>
          </a:xfrm>
        </p:spPr>
        <p:txBody>
          <a:bodyPr/>
          <a:lstStyle/>
          <a:p>
            <a:r>
              <a:rPr lang="en-GB" b="1" dirty="0"/>
              <a:t>Why do we use tally charts?</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0" y="2078182"/>
            <a:ext cx="7886700" cy="3440140"/>
          </a:xfrm>
        </p:spPr>
        <p:txBody>
          <a:bodyPr>
            <a:noAutofit/>
          </a:bodyPr>
          <a:lstStyle/>
          <a:p>
            <a:r>
              <a:rPr lang="en-GB" sz="3400" dirty="0"/>
              <a:t>A tally chart is a quick and easy way of </a:t>
            </a:r>
            <a:r>
              <a:rPr lang="en-GB" sz="3400" b="1" dirty="0"/>
              <a:t>writing down </a:t>
            </a:r>
            <a:r>
              <a:rPr lang="en-GB" sz="3400" dirty="0"/>
              <a:t>and </a:t>
            </a:r>
            <a:r>
              <a:rPr lang="en-GB" sz="3400" b="1" dirty="0"/>
              <a:t>showing data.</a:t>
            </a:r>
          </a:p>
          <a:p>
            <a:r>
              <a:rPr lang="en-GB" sz="3400" dirty="0"/>
              <a:t>Tally </a:t>
            </a:r>
            <a:r>
              <a:rPr lang="en-GB" sz="3400" b="1" dirty="0"/>
              <a:t>‘marks’ </a:t>
            </a:r>
            <a:r>
              <a:rPr lang="en-GB" sz="3400" dirty="0"/>
              <a:t>are used </a:t>
            </a:r>
            <a:r>
              <a:rPr lang="en-GB" sz="3400" b="1" dirty="0"/>
              <a:t>instead</a:t>
            </a:r>
            <a:r>
              <a:rPr lang="en-GB" sz="3400" dirty="0"/>
              <a:t> of numbers or words. The</a:t>
            </a:r>
            <a:r>
              <a:rPr lang="en-GB" sz="3400" b="1" dirty="0"/>
              <a:t> totals </a:t>
            </a:r>
            <a:r>
              <a:rPr lang="en-GB" sz="3400" dirty="0"/>
              <a:t>are then added up.</a:t>
            </a:r>
          </a:p>
          <a:p>
            <a:r>
              <a:rPr lang="en-GB" sz="3400" dirty="0"/>
              <a:t>This makes them very </a:t>
            </a:r>
            <a:r>
              <a:rPr lang="en-GB" sz="3400" b="1" dirty="0"/>
              <a:t>easy</a:t>
            </a:r>
            <a:r>
              <a:rPr lang="en-GB" sz="3400" dirty="0"/>
              <a:t> and </a:t>
            </a:r>
            <a:r>
              <a:rPr lang="en-GB" sz="3400" b="1" dirty="0"/>
              <a:t>fast to produce!</a:t>
            </a:r>
          </a:p>
        </p:txBody>
      </p:sp>
    </p:spTree>
    <p:extLst>
      <p:ext uri="{BB962C8B-B14F-4D97-AF65-F5344CB8AC3E}">
        <p14:creationId xmlns:p14="http://schemas.microsoft.com/office/powerpoint/2010/main" val="111892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036949"/>
            <a:ext cx="7886700" cy="1030812"/>
          </a:xfrm>
        </p:spPr>
        <p:txBody>
          <a:bodyPr/>
          <a:lstStyle/>
          <a:p>
            <a:r>
              <a:rPr lang="en-GB" b="1" dirty="0"/>
              <a:t>Collecting your data</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1" y="1984634"/>
            <a:ext cx="7886699" cy="3512907"/>
          </a:xfrm>
        </p:spPr>
        <p:txBody>
          <a:bodyPr>
            <a:noAutofit/>
          </a:bodyPr>
          <a:lstStyle/>
          <a:p>
            <a:r>
              <a:rPr lang="en-GB" sz="3200" dirty="0"/>
              <a:t>Get into </a:t>
            </a:r>
            <a:r>
              <a:rPr lang="en-GB" sz="3200" b="1" dirty="0"/>
              <a:t>groups</a:t>
            </a:r>
            <a:r>
              <a:rPr lang="en-GB" sz="3200" dirty="0"/>
              <a:t> of </a:t>
            </a:r>
            <a:r>
              <a:rPr lang="en-GB" sz="3200" b="1" dirty="0"/>
              <a:t>three.</a:t>
            </a:r>
          </a:p>
          <a:p>
            <a:r>
              <a:rPr lang="en-GB" sz="3200" dirty="0"/>
              <a:t>Go round to each other group and ask each person what their </a:t>
            </a:r>
            <a:r>
              <a:rPr lang="en-GB" sz="3200" b="1" dirty="0"/>
              <a:t>favourite colour </a:t>
            </a:r>
            <a:r>
              <a:rPr lang="en-GB" sz="3200" dirty="0"/>
              <a:t>is.</a:t>
            </a:r>
          </a:p>
          <a:p>
            <a:r>
              <a:rPr lang="en-GB" sz="3200" b="1" dirty="0"/>
              <a:t>Record </a:t>
            </a:r>
            <a:r>
              <a:rPr lang="en-GB" sz="3200" dirty="0"/>
              <a:t>what they tell you in your </a:t>
            </a:r>
            <a:r>
              <a:rPr lang="en-GB" sz="3200" b="1" dirty="0"/>
              <a:t>tally chart.</a:t>
            </a:r>
          </a:p>
          <a:p>
            <a:r>
              <a:rPr lang="en-GB" sz="3200" dirty="0"/>
              <a:t>Add up the </a:t>
            </a:r>
            <a:r>
              <a:rPr lang="en-GB" sz="3200" b="1" dirty="0"/>
              <a:t>totals </a:t>
            </a:r>
            <a:r>
              <a:rPr lang="en-GB" sz="3200" dirty="0"/>
              <a:t>in the </a:t>
            </a:r>
            <a:r>
              <a:rPr lang="en-GB" sz="3200" b="1" dirty="0"/>
              <a:t>totals column.</a:t>
            </a:r>
          </a:p>
          <a:p>
            <a:r>
              <a:rPr lang="en-GB" sz="3200" dirty="0"/>
              <a:t>Which were the </a:t>
            </a:r>
            <a:r>
              <a:rPr lang="en-GB" sz="3200" b="1" dirty="0"/>
              <a:t>most</a:t>
            </a:r>
            <a:r>
              <a:rPr lang="en-GB" sz="3200" dirty="0"/>
              <a:t> and </a:t>
            </a:r>
            <a:r>
              <a:rPr lang="en-GB" sz="3200" b="1" dirty="0"/>
              <a:t>least favourite </a:t>
            </a:r>
            <a:r>
              <a:rPr lang="en-GB" sz="3200" dirty="0"/>
              <a:t>colours in the class?</a:t>
            </a:r>
          </a:p>
          <a:p>
            <a:endParaRPr lang="en-GB" sz="3200" b="1" dirty="0"/>
          </a:p>
        </p:txBody>
      </p:sp>
    </p:spTree>
    <p:extLst>
      <p:ext uri="{BB962C8B-B14F-4D97-AF65-F5344CB8AC3E}">
        <p14:creationId xmlns:p14="http://schemas.microsoft.com/office/powerpoint/2010/main" val="213633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460317" y="951680"/>
            <a:ext cx="7975023" cy="847102"/>
          </a:xfrm>
        </p:spPr>
        <p:txBody>
          <a:bodyPr>
            <a:normAutofit/>
          </a:bodyPr>
          <a:lstStyle/>
          <a:p>
            <a:r>
              <a:rPr lang="en-GB" b="1" dirty="0"/>
              <a:t>Favourite colour tally chart</a:t>
            </a:r>
          </a:p>
        </p:txBody>
      </p:sp>
      <p:graphicFrame>
        <p:nvGraphicFramePr>
          <p:cNvPr id="6" name="Table 8">
            <a:extLst>
              <a:ext uri="{FF2B5EF4-FFF2-40B4-BE49-F238E27FC236}">
                <a16:creationId xmlns:a16="http://schemas.microsoft.com/office/drawing/2014/main" id="{8EA475E3-1128-4AFC-A2F4-B740E5436DF3}"/>
              </a:ext>
            </a:extLst>
          </p:cNvPr>
          <p:cNvGraphicFramePr>
            <a:graphicFrameLocks noGrp="1"/>
          </p:cNvGraphicFramePr>
          <p:nvPr>
            <p:ph idx="1"/>
            <p:extLst>
              <p:ext uri="{D42A27DB-BD31-4B8C-83A1-F6EECF244321}">
                <p14:modId xmlns:p14="http://schemas.microsoft.com/office/powerpoint/2010/main" val="237668987"/>
              </p:ext>
            </p:extLst>
          </p:nvPr>
        </p:nvGraphicFramePr>
        <p:xfrm>
          <a:off x="540327" y="1704108"/>
          <a:ext cx="8063345" cy="4326186"/>
        </p:xfrm>
        <a:graphic>
          <a:graphicData uri="http://schemas.openxmlformats.org/drawingml/2006/table">
            <a:tbl>
              <a:tblPr firstRow="1" bandRow="1">
                <a:tableStyleId>{5940675A-B579-460E-94D1-54222C63F5DA}</a:tableStyleId>
              </a:tblPr>
              <a:tblGrid>
                <a:gridCol w="1423555">
                  <a:extLst>
                    <a:ext uri="{9D8B030D-6E8A-4147-A177-3AD203B41FA5}">
                      <a16:colId xmlns:a16="http://schemas.microsoft.com/office/drawing/2014/main" val="2584157874"/>
                    </a:ext>
                  </a:extLst>
                </a:gridCol>
                <a:gridCol w="5340927">
                  <a:extLst>
                    <a:ext uri="{9D8B030D-6E8A-4147-A177-3AD203B41FA5}">
                      <a16:colId xmlns:a16="http://schemas.microsoft.com/office/drawing/2014/main" val="2030456676"/>
                    </a:ext>
                  </a:extLst>
                </a:gridCol>
                <a:gridCol w="1298863">
                  <a:extLst>
                    <a:ext uri="{9D8B030D-6E8A-4147-A177-3AD203B41FA5}">
                      <a16:colId xmlns:a16="http://schemas.microsoft.com/office/drawing/2014/main" val="310750274"/>
                    </a:ext>
                  </a:extLst>
                </a:gridCol>
              </a:tblGrid>
              <a:tr h="552986">
                <a:tc>
                  <a:txBody>
                    <a:bodyPr/>
                    <a:lstStyle/>
                    <a:p>
                      <a:pPr algn="ctr"/>
                      <a:r>
                        <a:rPr lang="en-GB" sz="2400" b="1" dirty="0"/>
                        <a:t>Colour</a:t>
                      </a:r>
                    </a:p>
                  </a:txBody>
                  <a:tcPr/>
                </a:tc>
                <a:tc>
                  <a:txBody>
                    <a:bodyPr/>
                    <a:lstStyle/>
                    <a:p>
                      <a:pPr algn="ctr"/>
                      <a:r>
                        <a:rPr lang="en-GB" sz="2400" b="1" dirty="0"/>
                        <a:t>Tally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t>Total</a:t>
                      </a:r>
                    </a:p>
                  </a:txBody>
                  <a:tcPr/>
                </a:tc>
                <a:extLst>
                  <a:ext uri="{0D108BD9-81ED-4DB2-BD59-A6C34878D82A}">
                    <a16:rowId xmlns:a16="http://schemas.microsoft.com/office/drawing/2014/main" val="3482800980"/>
                  </a:ext>
                </a:extLst>
              </a:tr>
              <a:tr h="471650">
                <a:tc>
                  <a:txBody>
                    <a:bodyPr/>
                    <a:lstStyle/>
                    <a:p>
                      <a:pPr algn="ctr"/>
                      <a:r>
                        <a:rPr lang="en-GB" sz="2000" dirty="0"/>
                        <a:t>Red</a:t>
                      </a:r>
                    </a:p>
                  </a:txBody>
                  <a:tcPr/>
                </a:tc>
                <a:tc>
                  <a:txBody>
                    <a:bodyPr/>
                    <a:lstStyle/>
                    <a:p>
                      <a:endParaRPr lang="en-GB" sz="2000" dirty="0"/>
                    </a:p>
                  </a:txBody>
                  <a:tcPr/>
                </a:tc>
                <a:tc>
                  <a:txBody>
                    <a:bodyPr/>
                    <a:lstStyle/>
                    <a:p>
                      <a:endParaRPr lang="en-GB" sz="2000" dirty="0"/>
                    </a:p>
                  </a:txBody>
                  <a:tcPr/>
                </a:tc>
                <a:extLst>
                  <a:ext uri="{0D108BD9-81ED-4DB2-BD59-A6C34878D82A}">
                    <a16:rowId xmlns:a16="http://schemas.microsoft.com/office/drawing/2014/main" val="3573981217"/>
                  </a:ext>
                </a:extLst>
              </a:tr>
              <a:tr h="471650">
                <a:tc>
                  <a:txBody>
                    <a:bodyPr/>
                    <a:lstStyle/>
                    <a:p>
                      <a:pPr algn="ctr"/>
                      <a:r>
                        <a:rPr lang="en-GB" sz="2000" dirty="0"/>
                        <a:t>Blue</a:t>
                      </a:r>
                    </a:p>
                  </a:txBody>
                  <a:tcPr/>
                </a:tc>
                <a:tc>
                  <a:txBody>
                    <a:bodyPr/>
                    <a:lstStyle/>
                    <a:p>
                      <a:endParaRPr lang="en-GB" sz="2000" dirty="0"/>
                    </a:p>
                  </a:txBody>
                  <a:tcPr/>
                </a:tc>
                <a:tc>
                  <a:txBody>
                    <a:bodyPr/>
                    <a:lstStyle/>
                    <a:p>
                      <a:endParaRPr lang="en-GB" sz="2000"/>
                    </a:p>
                  </a:txBody>
                  <a:tcPr/>
                </a:tc>
                <a:extLst>
                  <a:ext uri="{0D108BD9-81ED-4DB2-BD59-A6C34878D82A}">
                    <a16:rowId xmlns:a16="http://schemas.microsoft.com/office/drawing/2014/main" val="2858330146"/>
                  </a:ext>
                </a:extLst>
              </a:tr>
              <a:tr h="471650">
                <a:tc>
                  <a:txBody>
                    <a:bodyPr/>
                    <a:lstStyle/>
                    <a:p>
                      <a:pPr algn="ctr"/>
                      <a:r>
                        <a:rPr lang="en-GB" sz="2000" dirty="0"/>
                        <a:t>Green</a:t>
                      </a:r>
                    </a:p>
                  </a:txBody>
                  <a:tcPr/>
                </a:tc>
                <a:tc>
                  <a:txBody>
                    <a:bodyPr/>
                    <a:lstStyle/>
                    <a:p>
                      <a:endParaRPr lang="en-GB" sz="2000" dirty="0"/>
                    </a:p>
                  </a:txBody>
                  <a:tcPr/>
                </a:tc>
                <a:tc>
                  <a:txBody>
                    <a:bodyPr/>
                    <a:lstStyle/>
                    <a:p>
                      <a:endParaRPr lang="en-GB" sz="2000" dirty="0"/>
                    </a:p>
                  </a:txBody>
                  <a:tcPr/>
                </a:tc>
                <a:extLst>
                  <a:ext uri="{0D108BD9-81ED-4DB2-BD59-A6C34878D82A}">
                    <a16:rowId xmlns:a16="http://schemas.microsoft.com/office/drawing/2014/main" val="2806329486"/>
                  </a:ext>
                </a:extLst>
              </a:tr>
              <a:tr h="471650">
                <a:tc>
                  <a:txBody>
                    <a:bodyPr/>
                    <a:lstStyle/>
                    <a:p>
                      <a:pPr algn="ctr"/>
                      <a:r>
                        <a:rPr lang="en-GB" sz="2000" dirty="0"/>
                        <a:t>Yellow</a:t>
                      </a:r>
                    </a:p>
                  </a:txBody>
                  <a:tcPr/>
                </a:tc>
                <a:tc>
                  <a:txBody>
                    <a:bodyPr/>
                    <a:lstStyle/>
                    <a:p>
                      <a:endParaRPr lang="en-GB" sz="2000"/>
                    </a:p>
                  </a:txBody>
                  <a:tcPr/>
                </a:tc>
                <a:tc>
                  <a:txBody>
                    <a:bodyPr/>
                    <a:lstStyle/>
                    <a:p>
                      <a:endParaRPr lang="en-GB" sz="2000" dirty="0"/>
                    </a:p>
                  </a:txBody>
                  <a:tcPr/>
                </a:tc>
                <a:extLst>
                  <a:ext uri="{0D108BD9-81ED-4DB2-BD59-A6C34878D82A}">
                    <a16:rowId xmlns:a16="http://schemas.microsoft.com/office/drawing/2014/main" val="4238417808"/>
                  </a:ext>
                </a:extLst>
              </a:tr>
              <a:tr h="471650">
                <a:tc>
                  <a:txBody>
                    <a:bodyPr/>
                    <a:lstStyle/>
                    <a:p>
                      <a:pPr algn="ctr"/>
                      <a:r>
                        <a:rPr lang="en-GB" sz="2000" dirty="0"/>
                        <a:t>Purple</a:t>
                      </a:r>
                    </a:p>
                  </a:txBody>
                  <a:tcPr/>
                </a:tc>
                <a:tc>
                  <a:txBody>
                    <a:bodyPr/>
                    <a:lstStyle/>
                    <a:p>
                      <a:endParaRPr lang="en-GB" sz="2000" dirty="0"/>
                    </a:p>
                  </a:txBody>
                  <a:tcPr/>
                </a:tc>
                <a:tc>
                  <a:txBody>
                    <a:bodyPr/>
                    <a:lstStyle/>
                    <a:p>
                      <a:endParaRPr lang="en-GB" sz="2000" dirty="0"/>
                    </a:p>
                  </a:txBody>
                  <a:tcPr/>
                </a:tc>
                <a:extLst>
                  <a:ext uri="{0D108BD9-81ED-4DB2-BD59-A6C34878D82A}">
                    <a16:rowId xmlns:a16="http://schemas.microsoft.com/office/drawing/2014/main" val="1723307821"/>
                  </a:ext>
                </a:extLst>
              </a:tr>
              <a:tr h="471650">
                <a:tc>
                  <a:txBody>
                    <a:bodyPr/>
                    <a:lstStyle/>
                    <a:p>
                      <a:pPr algn="ctr"/>
                      <a:r>
                        <a:rPr lang="en-GB" sz="2000" dirty="0"/>
                        <a:t>Pink</a:t>
                      </a:r>
                    </a:p>
                  </a:txBody>
                  <a:tcPr/>
                </a:tc>
                <a:tc>
                  <a:txBody>
                    <a:bodyPr/>
                    <a:lstStyle/>
                    <a:p>
                      <a:endParaRPr lang="en-GB" sz="2000"/>
                    </a:p>
                  </a:txBody>
                  <a:tcPr/>
                </a:tc>
                <a:tc>
                  <a:txBody>
                    <a:bodyPr/>
                    <a:lstStyle/>
                    <a:p>
                      <a:endParaRPr lang="en-GB" sz="2000" dirty="0"/>
                    </a:p>
                  </a:txBody>
                  <a:tcPr/>
                </a:tc>
                <a:extLst>
                  <a:ext uri="{0D108BD9-81ED-4DB2-BD59-A6C34878D82A}">
                    <a16:rowId xmlns:a16="http://schemas.microsoft.com/office/drawing/2014/main" val="2671326939"/>
                  </a:ext>
                </a:extLst>
              </a:tr>
              <a:tr h="471650">
                <a:tc>
                  <a:txBody>
                    <a:bodyPr/>
                    <a:lstStyle/>
                    <a:p>
                      <a:pPr algn="ctr"/>
                      <a:r>
                        <a:rPr lang="en-GB" sz="2000" dirty="0"/>
                        <a:t>Orange</a:t>
                      </a:r>
                    </a:p>
                  </a:txBody>
                  <a:tcPr/>
                </a:tc>
                <a:tc>
                  <a:txBody>
                    <a:bodyPr/>
                    <a:lstStyle/>
                    <a:p>
                      <a:endParaRPr lang="en-GB" sz="2000"/>
                    </a:p>
                  </a:txBody>
                  <a:tcPr/>
                </a:tc>
                <a:tc>
                  <a:txBody>
                    <a:bodyPr/>
                    <a:lstStyle/>
                    <a:p>
                      <a:endParaRPr lang="en-GB" sz="2000" dirty="0"/>
                    </a:p>
                  </a:txBody>
                  <a:tcPr/>
                </a:tc>
                <a:extLst>
                  <a:ext uri="{0D108BD9-81ED-4DB2-BD59-A6C34878D82A}">
                    <a16:rowId xmlns:a16="http://schemas.microsoft.com/office/drawing/2014/main" val="2335065694"/>
                  </a:ext>
                </a:extLst>
              </a:tr>
              <a:tr h="471650">
                <a:tc>
                  <a:txBody>
                    <a:bodyPr/>
                    <a:lstStyle/>
                    <a:p>
                      <a:pPr algn="ctr"/>
                      <a:r>
                        <a:rPr lang="en-GB" sz="2000" dirty="0"/>
                        <a:t>Other</a:t>
                      </a:r>
                    </a:p>
                  </a:txBody>
                  <a:tcPr/>
                </a:tc>
                <a:tc>
                  <a:txBody>
                    <a:bodyPr/>
                    <a:lstStyle/>
                    <a:p>
                      <a:endParaRPr lang="en-GB" sz="2000"/>
                    </a:p>
                  </a:txBody>
                  <a:tcPr/>
                </a:tc>
                <a:tc>
                  <a:txBody>
                    <a:bodyPr/>
                    <a:lstStyle/>
                    <a:p>
                      <a:endParaRPr lang="en-GB" sz="2000" dirty="0"/>
                    </a:p>
                  </a:txBody>
                  <a:tcPr/>
                </a:tc>
                <a:extLst>
                  <a:ext uri="{0D108BD9-81ED-4DB2-BD59-A6C34878D82A}">
                    <a16:rowId xmlns:a16="http://schemas.microsoft.com/office/drawing/2014/main" val="3278990773"/>
                  </a:ext>
                </a:extLst>
              </a:tr>
            </a:tbl>
          </a:graphicData>
        </a:graphic>
      </p:graphicFrame>
    </p:spTree>
    <p:extLst>
      <p:ext uri="{BB962C8B-B14F-4D97-AF65-F5344CB8AC3E}">
        <p14:creationId xmlns:p14="http://schemas.microsoft.com/office/powerpoint/2010/main" val="1194060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2217</TotalTime>
  <Words>419</Words>
  <Application>Microsoft Office PowerPoint</Application>
  <PresentationFormat>On-screen Show (4:3)</PresentationFormat>
  <Paragraphs>30</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Why do we use tally charts?</vt:lpstr>
      <vt:lpstr>Collecting your data</vt:lpstr>
      <vt:lpstr>Favourite colour tally 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favourite colour tally chart  presentation</dc:title>
  <dc:subject>Maths, charts and graphs</dc:subject>
  <dc:creator>Attainment in Education</dc:creator>
  <cp:keywords>tally chart, tally charts ks1, tally graph, create a tally chart, make a tally chart, favourite colour, my favourite colour, ks1 maths, ks1 data</cp:keywords>
  <cp:lastModifiedBy>Marie Neighbour</cp:lastModifiedBy>
  <cp:revision>91</cp:revision>
  <dcterms:created xsi:type="dcterms:W3CDTF">2017-06-28T15:11:57Z</dcterms:created>
  <dcterms:modified xsi:type="dcterms:W3CDTF">2023-08-24T07:39:27Z</dcterms:modified>
</cp:coreProperties>
</file>