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65"/>
    <p:restoredTop sz="94674"/>
  </p:normalViewPr>
  <p:slideViewPr>
    <p:cSldViewPr snapToGrid="0" snapToObjects="1">
      <p:cViewPr varScale="1">
        <p:scale>
          <a:sx n="110" d="100"/>
          <a:sy n="110" d="100"/>
        </p:scale>
        <p:origin x="72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8/24/2023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8/24/2023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8/24/2023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8/24/2023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8/24/2023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8/24/2023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8/24/2023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8/24/2023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8/24/2023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8/24/2023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8/24/2023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96BADE3F-E5E9-DA06-C22A-E5C724BCBBAD}"/>
              </a:ext>
            </a:extLst>
          </p:cNvPr>
          <p:cNvSpPr/>
          <p:nvPr userDrawn="1"/>
        </p:nvSpPr>
        <p:spPr>
          <a:xfrm>
            <a:off x="7228573" y="6277510"/>
            <a:ext cx="1638025" cy="4006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for a company&#10;&#10;Description automatically generated">
            <a:extLst>
              <a:ext uri="{FF2B5EF4-FFF2-40B4-BE49-F238E27FC236}">
                <a16:creationId xmlns:a16="http://schemas.microsoft.com/office/drawing/2014/main" id="{94115CB9-5DEC-83A7-C5F8-85DD9A09F6CA}"/>
              </a:ext>
            </a:extLst>
          </p:cNvPr>
          <p:cNvPicPr>
            <a:picLocks noChangeAspect="1"/>
          </p:cNvPicPr>
          <p:nvPr/>
        </p:nvPicPr>
        <p:blipFill>
          <a:blip r:embed="rId2"/>
          <a:stretch>
            <a:fillRect/>
          </a:stretch>
        </p:blipFill>
        <p:spPr>
          <a:xfrm>
            <a:off x="7228115" y="6233715"/>
            <a:ext cx="1654629" cy="441034"/>
          </a:xfrm>
          <a:prstGeom prst="rect">
            <a:avLst/>
          </a:prstGeom>
        </p:spPr>
      </p:pic>
      <p:sp>
        <p:nvSpPr>
          <p:cNvPr id="4" name="TextBox 2">
            <a:extLst>
              <a:ext uri="{FF2B5EF4-FFF2-40B4-BE49-F238E27FC236}">
                <a16:creationId xmlns:a16="http://schemas.microsoft.com/office/drawing/2014/main" id="{E19FD85E-D01E-3F8E-A8AE-F92CF821FFC2}"/>
              </a:ext>
            </a:extLst>
          </p:cNvPr>
          <p:cNvSpPr txBox="1"/>
          <p:nvPr/>
        </p:nvSpPr>
        <p:spPr>
          <a:xfrm>
            <a:off x="3608388" y="1158875"/>
            <a:ext cx="1482725" cy="585788"/>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3200" b="1" dirty="0">
                <a:solidFill>
                  <a:schemeClr val="accent1">
                    <a:lumMod val="75000"/>
                  </a:schemeClr>
                </a:solidFill>
              </a:rPr>
              <a:t>Queues</a:t>
            </a:r>
          </a:p>
        </p:txBody>
      </p:sp>
      <p:sp>
        <p:nvSpPr>
          <p:cNvPr id="5" name="TextBox 2">
            <a:extLst>
              <a:ext uri="{FF2B5EF4-FFF2-40B4-BE49-F238E27FC236}">
                <a16:creationId xmlns:a16="http://schemas.microsoft.com/office/drawing/2014/main" id="{100A07D1-801C-6263-5B77-A6B15C8322FA}"/>
              </a:ext>
            </a:extLst>
          </p:cNvPr>
          <p:cNvSpPr txBox="1">
            <a:spLocks noChangeArrowheads="1"/>
          </p:cNvSpPr>
          <p:nvPr/>
        </p:nvSpPr>
        <p:spPr bwMode="auto">
          <a:xfrm>
            <a:off x="136525" y="1836738"/>
            <a:ext cx="374173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800" dirty="0"/>
              <a:t>You are in a shop, about to pay for something.</a:t>
            </a:r>
          </a:p>
          <a:p>
            <a:pPr eaLnBrk="1" hangingPunct="1">
              <a:lnSpc>
                <a:spcPct val="100000"/>
              </a:lnSpc>
              <a:spcBef>
                <a:spcPct val="0"/>
              </a:spcBef>
              <a:buFontTx/>
              <a:buNone/>
            </a:pPr>
            <a:endParaRPr lang="en-GB" altLang="en-US" sz="1800" dirty="0"/>
          </a:p>
          <a:p>
            <a:pPr eaLnBrk="1" hangingPunct="1">
              <a:lnSpc>
                <a:spcPct val="100000"/>
              </a:lnSpc>
              <a:spcBef>
                <a:spcPct val="0"/>
              </a:spcBef>
              <a:buFontTx/>
              <a:buNone/>
            </a:pPr>
            <a:r>
              <a:rPr lang="en-GB" altLang="en-US" sz="1800" dirty="0"/>
              <a:t>Which till queue would you join? </a:t>
            </a:r>
          </a:p>
          <a:p>
            <a:pPr eaLnBrk="1" hangingPunct="1">
              <a:lnSpc>
                <a:spcPct val="100000"/>
              </a:lnSpc>
              <a:spcBef>
                <a:spcPct val="0"/>
              </a:spcBef>
              <a:buFontTx/>
              <a:buNone/>
            </a:pPr>
            <a:endParaRPr lang="en-GB" altLang="en-US" sz="1800" dirty="0"/>
          </a:p>
          <a:p>
            <a:pPr eaLnBrk="1" hangingPunct="1">
              <a:lnSpc>
                <a:spcPct val="100000"/>
              </a:lnSpc>
              <a:spcBef>
                <a:spcPct val="0"/>
              </a:spcBef>
              <a:buFontTx/>
              <a:buNone/>
            </a:pPr>
            <a:r>
              <a:rPr lang="en-GB" altLang="en-US" sz="1800" dirty="0"/>
              <a:t>Why? </a:t>
            </a:r>
          </a:p>
        </p:txBody>
      </p:sp>
      <p:sp>
        <p:nvSpPr>
          <p:cNvPr id="7" name="Rectangle 6">
            <a:extLst>
              <a:ext uri="{FF2B5EF4-FFF2-40B4-BE49-F238E27FC236}">
                <a16:creationId xmlns:a16="http://schemas.microsoft.com/office/drawing/2014/main" id="{90276B99-8E30-2D59-02C3-9FAD2426FC15}"/>
              </a:ext>
            </a:extLst>
          </p:cNvPr>
          <p:cNvSpPr/>
          <p:nvPr/>
        </p:nvSpPr>
        <p:spPr>
          <a:xfrm>
            <a:off x="3878263" y="1790700"/>
            <a:ext cx="942975" cy="48895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GB" dirty="0"/>
              <a:t>Till 1</a:t>
            </a:r>
          </a:p>
        </p:txBody>
      </p:sp>
      <p:sp>
        <p:nvSpPr>
          <p:cNvPr id="8" name="Rectangle 7">
            <a:extLst>
              <a:ext uri="{FF2B5EF4-FFF2-40B4-BE49-F238E27FC236}">
                <a16:creationId xmlns:a16="http://schemas.microsoft.com/office/drawing/2014/main" id="{53779792-ED2C-03F9-9EAA-A113A330AC81}"/>
              </a:ext>
            </a:extLst>
          </p:cNvPr>
          <p:cNvSpPr/>
          <p:nvPr/>
        </p:nvSpPr>
        <p:spPr>
          <a:xfrm>
            <a:off x="5137061" y="1807210"/>
            <a:ext cx="942975" cy="48895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GB" dirty="0"/>
              <a:t>Till 2</a:t>
            </a:r>
          </a:p>
        </p:txBody>
      </p:sp>
      <p:sp>
        <p:nvSpPr>
          <p:cNvPr id="9" name="Rectangle 8">
            <a:extLst>
              <a:ext uri="{FF2B5EF4-FFF2-40B4-BE49-F238E27FC236}">
                <a16:creationId xmlns:a16="http://schemas.microsoft.com/office/drawing/2014/main" id="{CE49FC12-FB0A-DFA0-3E17-4C3F7B456837}"/>
              </a:ext>
            </a:extLst>
          </p:cNvPr>
          <p:cNvSpPr/>
          <p:nvPr/>
        </p:nvSpPr>
        <p:spPr>
          <a:xfrm>
            <a:off x="6464300" y="1804851"/>
            <a:ext cx="942975" cy="48895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GB" dirty="0"/>
              <a:t>Till 3</a:t>
            </a:r>
          </a:p>
        </p:txBody>
      </p:sp>
      <p:sp>
        <p:nvSpPr>
          <p:cNvPr id="10" name="Rectangle 9">
            <a:extLst>
              <a:ext uri="{FF2B5EF4-FFF2-40B4-BE49-F238E27FC236}">
                <a16:creationId xmlns:a16="http://schemas.microsoft.com/office/drawing/2014/main" id="{5FE2FCB2-AF7C-C592-9A8B-6C297B59A46A}"/>
              </a:ext>
            </a:extLst>
          </p:cNvPr>
          <p:cNvSpPr/>
          <p:nvPr/>
        </p:nvSpPr>
        <p:spPr>
          <a:xfrm>
            <a:off x="7723098" y="1806121"/>
            <a:ext cx="942975" cy="48895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GB" dirty="0"/>
              <a:t>Till 4</a:t>
            </a:r>
          </a:p>
        </p:txBody>
      </p:sp>
      <p:sp>
        <p:nvSpPr>
          <p:cNvPr id="12" name="Rounded Rectangle 7">
            <a:extLst>
              <a:ext uri="{FF2B5EF4-FFF2-40B4-BE49-F238E27FC236}">
                <a16:creationId xmlns:a16="http://schemas.microsoft.com/office/drawing/2014/main" id="{EA992A97-9698-E40E-33F1-45BEF572FD0B}"/>
              </a:ext>
            </a:extLst>
          </p:cNvPr>
          <p:cNvSpPr/>
          <p:nvPr/>
        </p:nvSpPr>
        <p:spPr>
          <a:xfrm>
            <a:off x="3930514" y="2415631"/>
            <a:ext cx="838200" cy="788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10 items</a:t>
            </a:r>
          </a:p>
        </p:txBody>
      </p:sp>
      <p:sp>
        <p:nvSpPr>
          <p:cNvPr id="13" name="Rounded Rectangle 7">
            <a:extLst>
              <a:ext uri="{FF2B5EF4-FFF2-40B4-BE49-F238E27FC236}">
                <a16:creationId xmlns:a16="http://schemas.microsoft.com/office/drawing/2014/main" id="{99ACE01A-FD99-1DCB-F052-711A1997D0D7}"/>
              </a:ext>
            </a:extLst>
          </p:cNvPr>
          <p:cNvSpPr/>
          <p:nvPr/>
        </p:nvSpPr>
        <p:spPr>
          <a:xfrm>
            <a:off x="3927815" y="3345112"/>
            <a:ext cx="838200" cy="788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10 items</a:t>
            </a:r>
          </a:p>
        </p:txBody>
      </p:sp>
      <p:sp>
        <p:nvSpPr>
          <p:cNvPr id="14" name="Rounded Rectangle 5">
            <a:extLst>
              <a:ext uri="{FF2B5EF4-FFF2-40B4-BE49-F238E27FC236}">
                <a16:creationId xmlns:a16="http://schemas.microsoft.com/office/drawing/2014/main" id="{FDDC585B-B369-CE48-94B5-44EB3A469BB5}"/>
              </a:ext>
            </a:extLst>
          </p:cNvPr>
          <p:cNvSpPr/>
          <p:nvPr/>
        </p:nvSpPr>
        <p:spPr>
          <a:xfrm>
            <a:off x="5199766" y="2397125"/>
            <a:ext cx="817563" cy="788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20 items</a:t>
            </a:r>
          </a:p>
        </p:txBody>
      </p:sp>
      <p:sp>
        <p:nvSpPr>
          <p:cNvPr id="15" name="Rounded Rectangle 18">
            <a:extLst>
              <a:ext uri="{FF2B5EF4-FFF2-40B4-BE49-F238E27FC236}">
                <a16:creationId xmlns:a16="http://schemas.microsoft.com/office/drawing/2014/main" id="{AD7757F3-1475-2D49-20C1-21D6BDED2D44}"/>
              </a:ext>
            </a:extLst>
          </p:cNvPr>
          <p:cNvSpPr/>
          <p:nvPr/>
        </p:nvSpPr>
        <p:spPr>
          <a:xfrm>
            <a:off x="6521813" y="2397125"/>
            <a:ext cx="838200" cy="788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8 items</a:t>
            </a:r>
          </a:p>
        </p:txBody>
      </p:sp>
      <p:sp>
        <p:nvSpPr>
          <p:cNvPr id="16" name="Rounded Rectangle 18">
            <a:extLst>
              <a:ext uri="{FF2B5EF4-FFF2-40B4-BE49-F238E27FC236}">
                <a16:creationId xmlns:a16="http://schemas.microsoft.com/office/drawing/2014/main" id="{8E82ABD6-4515-B024-2C16-512D947ACF41}"/>
              </a:ext>
            </a:extLst>
          </p:cNvPr>
          <p:cNvSpPr/>
          <p:nvPr/>
        </p:nvSpPr>
        <p:spPr>
          <a:xfrm>
            <a:off x="6525577" y="3345112"/>
            <a:ext cx="838200" cy="788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8 items</a:t>
            </a:r>
          </a:p>
        </p:txBody>
      </p:sp>
      <p:sp>
        <p:nvSpPr>
          <p:cNvPr id="17" name="Rounded Rectangle 20">
            <a:extLst>
              <a:ext uri="{FF2B5EF4-FFF2-40B4-BE49-F238E27FC236}">
                <a16:creationId xmlns:a16="http://schemas.microsoft.com/office/drawing/2014/main" id="{BA7B93CD-3B51-585F-26C4-53F055366C65}"/>
              </a:ext>
            </a:extLst>
          </p:cNvPr>
          <p:cNvSpPr/>
          <p:nvPr/>
        </p:nvSpPr>
        <p:spPr>
          <a:xfrm>
            <a:off x="6523400" y="4292872"/>
            <a:ext cx="836613" cy="790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7 items</a:t>
            </a:r>
          </a:p>
        </p:txBody>
      </p:sp>
      <p:sp>
        <p:nvSpPr>
          <p:cNvPr id="18" name="Rounded Rectangle 21">
            <a:extLst>
              <a:ext uri="{FF2B5EF4-FFF2-40B4-BE49-F238E27FC236}">
                <a16:creationId xmlns:a16="http://schemas.microsoft.com/office/drawing/2014/main" id="{85DEB231-6EED-4864-4002-95967FBA2DC9}"/>
              </a:ext>
            </a:extLst>
          </p:cNvPr>
          <p:cNvSpPr/>
          <p:nvPr/>
        </p:nvSpPr>
        <p:spPr>
          <a:xfrm>
            <a:off x="7776279" y="2397125"/>
            <a:ext cx="836612" cy="788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2 items</a:t>
            </a:r>
          </a:p>
        </p:txBody>
      </p:sp>
      <p:sp>
        <p:nvSpPr>
          <p:cNvPr id="19" name="Rounded Rectangle 22">
            <a:extLst>
              <a:ext uri="{FF2B5EF4-FFF2-40B4-BE49-F238E27FC236}">
                <a16:creationId xmlns:a16="http://schemas.microsoft.com/office/drawing/2014/main" id="{67920CE3-9CBC-D8A6-7A4D-55DCCF533629}"/>
              </a:ext>
            </a:extLst>
          </p:cNvPr>
          <p:cNvSpPr/>
          <p:nvPr/>
        </p:nvSpPr>
        <p:spPr>
          <a:xfrm>
            <a:off x="7776279" y="3341983"/>
            <a:ext cx="836612" cy="7889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5 items</a:t>
            </a:r>
          </a:p>
        </p:txBody>
      </p:sp>
      <p:sp>
        <p:nvSpPr>
          <p:cNvPr id="20" name="Rounded Rectangle 23">
            <a:extLst>
              <a:ext uri="{FF2B5EF4-FFF2-40B4-BE49-F238E27FC236}">
                <a16:creationId xmlns:a16="http://schemas.microsoft.com/office/drawing/2014/main" id="{69BF2B05-FC9A-F840-69D1-7A0E98194E39}"/>
              </a:ext>
            </a:extLst>
          </p:cNvPr>
          <p:cNvSpPr/>
          <p:nvPr/>
        </p:nvSpPr>
        <p:spPr>
          <a:xfrm>
            <a:off x="7776279" y="4292871"/>
            <a:ext cx="836612" cy="790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3 items</a:t>
            </a:r>
          </a:p>
        </p:txBody>
      </p:sp>
      <p:sp>
        <p:nvSpPr>
          <p:cNvPr id="21" name="Rounded Rectangle 24">
            <a:extLst>
              <a:ext uri="{FF2B5EF4-FFF2-40B4-BE49-F238E27FC236}">
                <a16:creationId xmlns:a16="http://schemas.microsoft.com/office/drawing/2014/main" id="{4DB3A476-97E5-CA53-5E5C-7B78DC875503}"/>
              </a:ext>
            </a:extLst>
          </p:cNvPr>
          <p:cNvSpPr/>
          <p:nvPr/>
        </p:nvSpPr>
        <p:spPr>
          <a:xfrm>
            <a:off x="7776279" y="5237163"/>
            <a:ext cx="836612" cy="7889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1 item</a:t>
            </a:r>
          </a:p>
        </p:txBody>
      </p:sp>
    </p:spTree>
    <p:extLst>
      <p:ext uri="{BB962C8B-B14F-4D97-AF65-F5344CB8AC3E}">
        <p14:creationId xmlns:p14="http://schemas.microsoft.com/office/powerpoint/2010/main" val="1123473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ogo for a company&#10;&#10;Description automatically generated">
            <a:extLst>
              <a:ext uri="{FF2B5EF4-FFF2-40B4-BE49-F238E27FC236}">
                <a16:creationId xmlns:a16="http://schemas.microsoft.com/office/drawing/2014/main" id="{7D62B29D-4FE1-B3D7-7525-E88EC377B971}"/>
              </a:ext>
            </a:extLst>
          </p:cNvPr>
          <p:cNvPicPr>
            <a:picLocks noGrp="1" noChangeAspect="1"/>
          </p:cNvPicPr>
          <p:nvPr>
            <p:ph idx="1"/>
          </p:nvPr>
        </p:nvPicPr>
        <p:blipFill>
          <a:blip r:embed="rId2"/>
          <a:stretch>
            <a:fillRect/>
          </a:stretch>
        </p:blipFill>
        <p:spPr>
          <a:xfrm>
            <a:off x="7229747" y="6207219"/>
            <a:ext cx="1641076" cy="437421"/>
          </a:xfrm>
        </p:spPr>
      </p:pic>
      <p:sp>
        <p:nvSpPr>
          <p:cNvPr id="7" name="TextBox 3">
            <a:extLst>
              <a:ext uri="{FF2B5EF4-FFF2-40B4-BE49-F238E27FC236}">
                <a16:creationId xmlns:a16="http://schemas.microsoft.com/office/drawing/2014/main" id="{36C7C8EC-75FA-63E0-5773-8F76C9D94F4A}"/>
              </a:ext>
            </a:extLst>
          </p:cNvPr>
          <p:cNvSpPr txBox="1">
            <a:spLocks noChangeArrowheads="1"/>
          </p:cNvSpPr>
          <p:nvPr/>
        </p:nvSpPr>
        <p:spPr bwMode="auto">
          <a:xfrm>
            <a:off x="321559" y="1315494"/>
            <a:ext cx="8500881"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800" b="1" dirty="0"/>
              <a:t>Queuing theory </a:t>
            </a:r>
            <a:r>
              <a:rPr lang="en-GB" altLang="en-US" sz="1800" dirty="0"/>
              <a:t>is an area of maths which has many applications.</a:t>
            </a:r>
          </a:p>
          <a:p>
            <a:pPr eaLnBrk="1" hangingPunct="1">
              <a:lnSpc>
                <a:spcPct val="100000"/>
              </a:lnSpc>
              <a:spcBef>
                <a:spcPct val="0"/>
              </a:spcBef>
              <a:buFontTx/>
              <a:buNone/>
            </a:pPr>
            <a:endParaRPr lang="en-GB" altLang="en-US" sz="1800" dirty="0"/>
          </a:p>
          <a:p>
            <a:pPr eaLnBrk="1" hangingPunct="1">
              <a:lnSpc>
                <a:spcPct val="100000"/>
              </a:lnSpc>
              <a:spcBef>
                <a:spcPct val="0"/>
              </a:spcBef>
              <a:buFontTx/>
              <a:buNone/>
            </a:pPr>
            <a:r>
              <a:rPr lang="en-GB" altLang="en-US" sz="1800" dirty="0"/>
              <a:t>When you log onto the internet you join a queue for a server. </a:t>
            </a:r>
          </a:p>
          <a:p>
            <a:pPr eaLnBrk="1" hangingPunct="1">
              <a:lnSpc>
                <a:spcPct val="100000"/>
              </a:lnSpc>
              <a:spcBef>
                <a:spcPct val="0"/>
              </a:spcBef>
              <a:buFontTx/>
              <a:buNone/>
            </a:pPr>
            <a:r>
              <a:rPr lang="en-GB" altLang="en-US" sz="1800" dirty="0"/>
              <a:t>Computer engineers and systems designers study queues to help them </a:t>
            </a:r>
          </a:p>
          <a:p>
            <a:pPr eaLnBrk="1" hangingPunct="1">
              <a:lnSpc>
                <a:spcPct val="100000"/>
              </a:lnSpc>
              <a:spcBef>
                <a:spcPct val="0"/>
              </a:spcBef>
              <a:buFontTx/>
              <a:buNone/>
            </a:pPr>
            <a:r>
              <a:rPr lang="en-GB" altLang="en-US" sz="1800" dirty="0"/>
              <a:t>make systems work more efficiently. </a:t>
            </a:r>
          </a:p>
          <a:p>
            <a:pPr eaLnBrk="1" hangingPunct="1">
              <a:lnSpc>
                <a:spcPct val="100000"/>
              </a:lnSpc>
              <a:spcBef>
                <a:spcPct val="0"/>
              </a:spcBef>
              <a:buFontTx/>
              <a:buNone/>
            </a:pPr>
            <a:endParaRPr lang="en-GB" altLang="en-US" sz="1800" dirty="0"/>
          </a:p>
          <a:p>
            <a:pPr eaLnBrk="1" hangingPunct="1">
              <a:lnSpc>
                <a:spcPct val="100000"/>
              </a:lnSpc>
              <a:spcBef>
                <a:spcPct val="0"/>
              </a:spcBef>
              <a:buFontTx/>
              <a:buNone/>
            </a:pPr>
            <a:endParaRPr lang="en-GB" altLang="en-US" sz="1800" dirty="0"/>
          </a:p>
          <a:p>
            <a:pPr eaLnBrk="1" hangingPunct="1">
              <a:lnSpc>
                <a:spcPct val="100000"/>
              </a:lnSpc>
              <a:spcBef>
                <a:spcPct val="0"/>
              </a:spcBef>
              <a:buFontTx/>
              <a:buNone/>
            </a:pPr>
            <a:endParaRPr lang="en-GB" altLang="en-US" sz="1800" dirty="0"/>
          </a:p>
          <a:p>
            <a:pPr lvl="3" eaLnBrk="1" hangingPunct="1">
              <a:lnSpc>
                <a:spcPct val="100000"/>
              </a:lnSpc>
              <a:spcBef>
                <a:spcPct val="0"/>
              </a:spcBef>
              <a:buFontTx/>
              <a:buNone/>
            </a:pPr>
            <a:r>
              <a:rPr lang="en-GB" altLang="en-US" dirty="0"/>
              <a:t>Civil engineers use it for traffic lights and retailers use queuing theory to reduce your wait time.</a:t>
            </a:r>
          </a:p>
          <a:p>
            <a:pPr eaLnBrk="1" hangingPunct="1">
              <a:lnSpc>
                <a:spcPct val="100000"/>
              </a:lnSpc>
              <a:spcBef>
                <a:spcPct val="0"/>
              </a:spcBef>
              <a:buFontTx/>
              <a:buNone/>
            </a:pPr>
            <a:endParaRPr lang="en-GB" altLang="en-US" sz="1800" dirty="0"/>
          </a:p>
          <a:p>
            <a:pPr eaLnBrk="1" hangingPunct="1">
              <a:lnSpc>
                <a:spcPct val="100000"/>
              </a:lnSpc>
              <a:spcBef>
                <a:spcPct val="0"/>
              </a:spcBef>
              <a:buFontTx/>
              <a:buNone/>
            </a:pPr>
            <a:endParaRPr lang="en-GB" altLang="en-US" sz="1800" dirty="0"/>
          </a:p>
          <a:p>
            <a:pPr eaLnBrk="1" hangingPunct="1">
              <a:lnSpc>
                <a:spcPct val="100000"/>
              </a:lnSpc>
              <a:spcBef>
                <a:spcPct val="0"/>
              </a:spcBef>
              <a:buFontTx/>
              <a:buNone/>
            </a:pPr>
            <a:endParaRPr lang="en-GB" altLang="en-US" sz="1800" dirty="0"/>
          </a:p>
          <a:p>
            <a:pPr eaLnBrk="1" hangingPunct="1">
              <a:lnSpc>
                <a:spcPct val="100000"/>
              </a:lnSpc>
              <a:spcBef>
                <a:spcPct val="0"/>
              </a:spcBef>
              <a:buFontTx/>
              <a:buNone/>
            </a:pPr>
            <a:endParaRPr lang="en-GB" altLang="en-US" sz="1800" dirty="0"/>
          </a:p>
          <a:p>
            <a:pPr eaLnBrk="1" hangingPunct="1">
              <a:lnSpc>
                <a:spcPct val="100000"/>
              </a:lnSpc>
              <a:spcBef>
                <a:spcPct val="0"/>
              </a:spcBef>
              <a:buFontTx/>
              <a:buNone/>
            </a:pPr>
            <a:r>
              <a:rPr lang="en-GB" altLang="en-US" sz="1800" dirty="0"/>
              <a:t>In the following task you will examine data from two queuing systems. Both systems have three service points (checkouts) but the queues have different rules.</a:t>
            </a:r>
          </a:p>
        </p:txBody>
      </p:sp>
      <p:pic>
        <p:nvPicPr>
          <p:cNvPr id="8" name="Picture 2" descr="C:\Users\terry.dawson\AppData\Local\Microsoft\Windows\INetCache\IE\6EP584CJ\Custer-Of-Servers-6009-large[1].png">
            <a:extLst>
              <a:ext uri="{FF2B5EF4-FFF2-40B4-BE49-F238E27FC236}">
                <a16:creationId xmlns:a16="http://schemas.microsoft.com/office/drawing/2014/main" id="{5C148AA6-06BB-148C-8463-FA0801F18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026" y="1681798"/>
            <a:ext cx="790575"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terry.dawson\AppData\Local\Microsoft\Windows\INetCache\IE\ERMA54VW\traffic_signal_2[1].gif">
            <a:extLst>
              <a:ext uri="{FF2B5EF4-FFF2-40B4-BE49-F238E27FC236}">
                <a16:creationId xmlns:a16="http://schemas.microsoft.com/office/drawing/2014/main" id="{ECC036D1-8DD9-5978-1CCD-67D390605E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942" y="3435804"/>
            <a:ext cx="98425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C:\Users\terry.dawson\AppData\Local\Microsoft\Windows\INetCache\IE\ERMA54VW\checkout2[1].jpg">
            <a:extLst>
              <a:ext uri="{FF2B5EF4-FFF2-40B4-BE49-F238E27FC236}">
                <a16:creationId xmlns:a16="http://schemas.microsoft.com/office/drawing/2014/main" id="{265DC84D-C322-DD17-D5DC-783534CFEC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0988" y="4008483"/>
            <a:ext cx="134461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542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for a company&#10;&#10;Description automatically generated">
            <a:extLst>
              <a:ext uri="{FF2B5EF4-FFF2-40B4-BE49-F238E27FC236}">
                <a16:creationId xmlns:a16="http://schemas.microsoft.com/office/drawing/2014/main" id="{04A533E9-FA99-2AD2-2B86-58011D4C8F12}"/>
              </a:ext>
            </a:extLst>
          </p:cNvPr>
          <p:cNvPicPr>
            <a:picLocks noChangeAspect="1"/>
          </p:cNvPicPr>
          <p:nvPr/>
        </p:nvPicPr>
        <p:blipFill>
          <a:blip r:embed="rId2"/>
          <a:stretch>
            <a:fillRect/>
          </a:stretch>
        </p:blipFill>
        <p:spPr>
          <a:xfrm>
            <a:off x="7228115" y="6233715"/>
            <a:ext cx="1654629" cy="441034"/>
          </a:xfrm>
          <a:prstGeom prst="rect">
            <a:avLst/>
          </a:prstGeom>
        </p:spPr>
      </p:pic>
      <p:sp>
        <p:nvSpPr>
          <p:cNvPr id="5" name="Rounded Rectangle 11">
            <a:extLst>
              <a:ext uri="{FF2B5EF4-FFF2-40B4-BE49-F238E27FC236}">
                <a16:creationId xmlns:a16="http://schemas.microsoft.com/office/drawing/2014/main" id="{B5048CB5-CA8C-CD19-9FC3-98360F950C6A}"/>
              </a:ext>
            </a:extLst>
          </p:cNvPr>
          <p:cNvSpPr/>
          <p:nvPr/>
        </p:nvSpPr>
        <p:spPr>
          <a:xfrm>
            <a:off x="376238" y="1158332"/>
            <a:ext cx="4167187" cy="47371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ounded Rectangle 11">
            <a:extLst>
              <a:ext uri="{FF2B5EF4-FFF2-40B4-BE49-F238E27FC236}">
                <a16:creationId xmlns:a16="http://schemas.microsoft.com/office/drawing/2014/main" id="{E87C0194-69C1-37E2-64AB-6DFBE314CE25}"/>
              </a:ext>
            </a:extLst>
          </p:cNvPr>
          <p:cNvSpPr/>
          <p:nvPr/>
        </p:nvSpPr>
        <p:spPr>
          <a:xfrm>
            <a:off x="4715557" y="1151755"/>
            <a:ext cx="4167187" cy="47371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5">
            <a:extLst>
              <a:ext uri="{FF2B5EF4-FFF2-40B4-BE49-F238E27FC236}">
                <a16:creationId xmlns:a16="http://schemas.microsoft.com/office/drawing/2014/main" id="{EA0B7C58-2196-465E-6631-3E4677F0360E}"/>
              </a:ext>
            </a:extLst>
          </p:cNvPr>
          <p:cNvSpPr>
            <a:spLocks noChangeArrowheads="1"/>
          </p:cNvSpPr>
          <p:nvPr/>
        </p:nvSpPr>
        <p:spPr bwMode="auto">
          <a:xfrm>
            <a:off x="415131" y="1386569"/>
            <a:ext cx="40894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800" b="1" dirty="0"/>
              <a:t>System 1 </a:t>
            </a:r>
            <a:r>
              <a:rPr lang="en-GB" altLang="en-US" sz="1800" dirty="0"/>
              <a:t>Separate Queues</a:t>
            </a:r>
          </a:p>
          <a:p>
            <a:pPr eaLnBrk="1" hangingPunct="1">
              <a:lnSpc>
                <a:spcPct val="100000"/>
              </a:lnSpc>
              <a:spcBef>
                <a:spcPct val="0"/>
              </a:spcBef>
              <a:buFontTx/>
              <a:buNone/>
            </a:pPr>
            <a:r>
              <a:rPr lang="en-GB" altLang="en-US" sz="1800" b="1" dirty="0"/>
              <a:t>Rule</a:t>
            </a:r>
          </a:p>
          <a:p>
            <a:pPr eaLnBrk="1" hangingPunct="1">
              <a:lnSpc>
                <a:spcPct val="100000"/>
              </a:lnSpc>
              <a:spcBef>
                <a:spcPct val="0"/>
              </a:spcBef>
              <a:buFontTx/>
              <a:buNone/>
            </a:pPr>
            <a:r>
              <a:rPr lang="en-GB" altLang="en-US" sz="1800" dirty="0"/>
              <a:t>People join whichever queue they think will serve them the quickest. This is normally the shortest queue when they arrive, which means the people are shared out equally between the queues. </a:t>
            </a:r>
          </a:p>
        </p:txBody>
      </p:sp>
      <p:sp>
        <p:nvSpPr>
          <p:cNvPr id="8" name="Rectangle 10">
            <a:extLst>
              <a:ext uri="{FF2B5EF4-FFF2-40B4-BE49-F238E27FC236}">
                <a16:creationId xmlns:a16="http://schemas.microsoft.com/office/drawing/2014/main" id="{C5348F25-B6F1-7C15-3BA2-D26C1A55B583}"/>
              </a:ext>
            </a:extLst>
          </p:cNvPr>
          <p:cNvSpPr>
            <a:spLocks noChangeArrowheads="1"/>
          </p:cNvSpPr>
          <p:nvPr/>
        </p:nvSpPr>
        <p:spPr bwMode="auto">
          <a:xfrm>
            <a:off x="4948919" y="1386569"/>
            <a:ext cx="37004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800" b="1" dirty="0"/>
              <a:t>System 2 </a:t>
            </a:r>
            <a:r>
              <a:rPr lang="en-GB" altLang="en-US" sz="1800" dirty="0"/>
              <a:t>Single Queue</a:t>
            </a:r>
          </a:p>
          <a:p>
            <a:pPr eaLnBrk="1" hangingPunct="1">
              <a:lnSpc>
                <a:spcPct val="100000"/>
              </a:lnSpc>
              <a:spcBef>
                <a:spcPct val="0"/>
              </a:spcBef>
              <a:buFontTx/>
              <a:buNone/>
            </a:pPr>
            <a:r>
              <a:rPr lang="en-GB" altLang="en-US" sz="1800" b="1" dirty="0"/>
              <a:t>Rule</a:t>
            </a:r>
            <a:r>
              <a:rPr lang="en-GB" altLang="en-US" sz="1800" dirty="0"/>
              <a:t> </a:t>
            </a:r>
          </a:p>
          <a:p>
            <a:pPr eaLnBrk="1" hangingPunct="1">
              <a:lnSpc>
                <a:spcPct val="100000"/>
              </a:lnSpc>
              <a:spcBef>
                <a:spcPct val="0"/>
              </a:spcBef>
              <a:buFontTx/>
              <a:buNone/>
            </a:pPr>
            <a:r>
              <a:rPr lang="en-GB" altLang="en-US" sz="1800" dirty="0"/>
              <a:t>Everyone waits in one queue, and moves to the first available checkout when it becomes free.</a:t>
            </a:r>
          </a:p>
        </p:txBody>
      </p:sp>
      <p:grpSp>
        <p:nvGrpSpPr>
          <p:cNvPr id="9" name="Group 3">
            <a:extLst>
              <a:ext uri="{FF2B5EF4-FFF2-40B4-BE49-F238E27FC236}">
                <a16:creationId xmlns:a16="http://schemas.microsoft.com/office/drawing/2014/main" id="{0418B9C2-77F4-F4AF-E69E-732FBEF673E3}"/>
              </a:ext>
            </a:extLst>
          </p:cNvPr>
          <p:cNvGrpSpPr>
            <a:grpSpLocks/>
          </p:cNvGrpSpPr>
          <p:nvPr/>
        </p:nvGrpSpPr>
        <p:grpSpPr bwMode="auto">
          <a:xfrm>
            <a:off x="1790699" y="3407592"/>
            <a:ext cx="1338263" cy="2481263"/>
            <a:chOff x="345689" y="1817649"/>
            <a:chExt cx="2295074" cy="4332205"/>
          </a:xfrm>
        </p:grpSpPr>
        <p:pic>
          <p:nvPicPr>
            <p:cNvPr id="10" name="Picture 15" descr="C:\Users\terry.dawson\AppData\Local\Microsoft\Windows\INetCache\IE\6EP584CJ\filadebanco[1].jpg">
              <a:extLst>
                <a:ext uri="{FF2B5EF4-FFF2-40B4-BE49-F238E27FC236}">
                  <a16:creationId xmlns:a16="http://schemas.microsoft.com/office/drawing/2014/main" id="{80D4BC88-73E5-BC3A-DB7F-F81D22057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6573"/>
            <a:stretch>
              <a:fillRect/>
            </a:stretch>
          </p:blipFill>
          <p:spPr bwMode="auto">
            <a:xfrm>
              <a:off x="1683007" y="2237677"/>
              <a:ext cx="957756" cy="101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descr="C:\Users\terry.dawson\AppData\Local\Microsoft\Windows\INetCache\IE\6EP584CJ\filadebanco[1].jpg">
              <a:extLst>
                <a:ext uri="{FF2B5EF4-FFF2-40B4-BE49-F238E27FC236}">
                  <a16:creationId xmlns:a16="http://schemas.microsoft.com/office/drawing/2014/main" id="{2567F233-CA17-31B2-4334-E09C98B34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427" r="28287"/>
            <a:stretch>
              <a:fillRect/>
            </a:stretch>
          </p:blipFill>
          <p:spPr bwMode="auto">
            <a:xfrm>
              <a:off x="1683007" y="3490368"/>
              <a:ext cx="623843" cy="101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C:\Users\terry.dawson\AppData\Local\Microsoft\Windows\INetCache\IE\6EP584CJ\filadebanco[1].jpg">
              <a:extLst>
                <a:ext uri="{FF2B5EF4-FFF2-40B4-BE49-F238E27FC236}">
                  <a16:creationId xmlns:a16="http://schemas.microsoft.com/office/drawing/2014/main" id="{452EABE6-E58F-1B5C-0D9B-C9AE27CD7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9794"/>
            <a:stretch>
              <a:fillRect/>
            </a:stretch>
          </p:blipFill>
          <p:spPr bwMode="auto">
            <a:xfrm>
              <a:off x="1828799" y="5095953"/>
              <a:ext cx="666172" cy="101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2">
              <a:extLst>
                <a:ext uri="{FF2B5EF4-FFF2-40B4-BE49-F238E27FC236}">
                  <a16:creationId xmlns:a16="http://schemas.microsoft.com/office/drawing/2014/main" id="{A9C7AD59-1F5A-7E20-2B82-81DBB42D5540}"/>
                </a:ext>
              </a:extLst>
            </p:cNvPr>
            <p:cNvGrpSpPr>
              <a:grpSpLocks/>
            </p:cNvGrpSpPr>
            <p:nvPr/>
          </p:nvGrpSpPr>
          <p:grpSpPr bwMode="auto">
            <a:xfrm>
              <a:off x="345689" y="1817649"/>
              <a:ext cx="1075079" cy="4332205"/>
              <a:chOff x="345689" y="1817649"/>
              <a:chExt cx="1075079" cy="4332205"/>
            </a:xfrm>
          </p:grpSpPr>
          <p:pic>
            <p:nvPicPr>
              <p:cNvPr id="14" name="Picture 49" descr="C:\Users\terry.dawson\AppData\Local\Microsoft\Windows\INetCache\IE\ERMA54VW\checkout2[1].jpg">
                <a:extLst>
                  <a:ext uri="{FF2B5EF4-FFF2-40B4-BE49-F238E27FC236}">
                    <a16:creationId xmlns:a16="http://schemas.microsoft.com/office/drawing/2014/main" id="{B0C70301-52D8-B70F-2938-7DCEEA9264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894" t="5042" r="44576"/>
              <a:stretch>
                <a:fillRect/>
              </a:stretch>
            </p:blipFill>
            <p:spPr bwMode="auto">
              <a:xfrm>
                <a:off x="345689" y="1817649"/>
                <a:ext cx="1036837" cy="143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9" descr="C:\Users\terry.dawson\AppData\Local\Microsoft\Windows\INetCache\IE\ERMA54VW\checkout2[1].jpg">
                <a:extLst>
                  <a:ext uri="{FF2B5EF4-FFF2-40B4-BE49-F238E27FC236}">
                    <a16:creationId xmlns:a16="http://schemas.microsoft.com/office/drawing/2014/main" id="{55E5F203-51FC-4760-9867-F7C8C7E282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894" t="5042" r="44576"/>
              <a:stretch>
                <a:fillRect/>
              </a:stretch>
            </p:blipFill>
            <p:spPr bwMode="auto">
              <a:xfrm>
                <a:off x="371259" y="3193003"/>
                <a:ext cx="1036837" cy="143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C:\Users\terry.dawson\AppData\Local\Microsoft\Windows\INetCache\IE\ERMA54VW\checkout2[1].jpg">
                <a:extLst>
                  <a:ext uri="{FF2B5EF4-FFF2-40B4-BE49-F238E27FC236}">
                    <a16:creationId xmlns:a16="http://schemas.microsoft.com/office/drawing/2014/main" id="{69F8AE84-8343-7E50-DD50-386879C98A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894" t="5042" r="44576"/>
              <a:stretch>
                <a:fillRect/>
              </a:stretch>
            </p:blipFill>
            <p:spPr bwMode="auto">
              <a:xfrm>
                <a:off x="383931" y="4718708"/>
                <a:ext cx="1036837" cy="143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7" name="Group 4">
            <a:extLst>
              <a:ext uri="{FF2B5EF4-FFF2-40B4-BE49-F238E27FC236}">
                <a16:creationId xmlns:a16="http://schemas.microsoft.com/office/drawing/2014/main" id="{16B735AE-4FEC-08B6-23ED-937BD8351E2C}"/>
              </a:ext>
            </a:extLst>
          </p:cNvPr>
          <p:cNvGrpSpPr>
            <a:grpSpLocks/>
          </p:cNvGrpSpPr>
          <p:nvPr/>
        </p:nvGrpSpPr>
        <p:grpSpPr bwMode="auto">
          <a:xfrm>
            <a:off x="5543550" y="3386138"/>
            <a:ext cx="2498725" cy="2325687"/>
            <a:chOff x="4858216" y="1774866"/>
            <a:chExt cx="3895900" cy="4332205"/>
          </a:xfrm>
        </p:grpSpPr>
        <p:pic>
          <p:nvPicPr>
            <p:cNvPr id="18" name="Picture 15" descr="C:\Users\terry.dawson\AppData\Local\Microsoft\Windows\INetCache\IE\6EP584CJ\filadebanco[1].jpg">
              <a:extLst>
                <a:ext uri="{FF2B5EF4-FFF2-40B4-BE49-F238E27FC236}">
                  <a16:creationId xmlns:a16="http://schemas.microsoft.com/office/drawing/2014/main" id="{02903AED-4362-CCA5-FF32-D4FA6584F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673" y="5075428"/>
              <a:ext cx="2205443" cy="101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62">
              <a:extLst>
                <a:ext uri="{FF2B5EF4-FFF2-40B4-BE49-F238E27FC236}">
                  <a16:creationId xmlns:a16="http://schemas.microsoft.com/office/drawing/2014/main" id="{7DB1AA62-C701-C712-A6A4-6C2A489AAFD6}"/>
                </a:ext>
              </a:extLst>
            </p:cNvPr>
            <p:cNvGrpSpPr>
              <a:grpSpLocks/>
            </p:cNvGrpSpPr>
            <p:nvPr/>
          </p:nvGrpSpPr>
          <p:grpSpPr bwMode="auto">
            <a:xfrm>
              <a:off x="4858216" y="1774866"/>
              <a:ext cx="1075079" cy="4332205"/>
              <a:chOff x="345689" y="1817649"/>
              <a:chExt cx="1075079" cy="4332205"/>
            </a:xfrm>
          </p:grpSpPr>
          <p:pic>
            <p:nvPicPr>
              <p:cNvPr id="20" name="Picture 49" descr="C:\Users\terry.dawson\AppData\Local\Microsoft\Windows\INetCache\IE\ERMA54VW\checkout2[1].jpg">
                <a:extLst>
                  <a:ext uri="{FF2B5EF4-FFF2-40B4-BE49-F238E27FC236}">
                    <a16:creationId xmlns:a16="http://schemas.microsoft.com/office/drawing/2014/main" id="{24AB2427-EEC1-C9DA-74AB-7E587F7395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894" t="5042" r="44576"/>
              <a:stretch>
                <a:fillRect/>
              </a:stretch>
            </p:blipFill>
            <p:spPr bwMode="auto">
              <a:xfrm>
                <a:off x="345689" y="1817649"/>
                <a:ext cx="1036837" cy="143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9" descr="C:\Users\terry.dawson\AppData\Local\Microsoft\Windows\INetCache\IE\ERMA54VW\checkout2[1].jpg">
                <a:extLst>
                  <a:ext uri="{FF2B5EF4-FFF2-40B4-BE49-F238E27FC236}">
                    <a16:creationId xmlns:a16="http://schemas.microsoft.com/office/drawing/2014/main" id="{5342C56B-4E75-FB06-AE8F-390A608CB3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894" t="5042" r="44576"/>
              <a:stretch>
                <a:fillRect/>
              </a:stretch>
            </p:blipFill>
            <p:spPr bwMode="auto">
              <a:xfrm>
                <a:off x="371259" y="3193003"/>
                <a:ext cx="1036837" cy="143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9" descr="C:\Users\terry.dawson\AppData\Local\Microsoft\Windows\INetCache\IE\ERMA54VW\checkout2[1].jpg">
                <a:extLst>
                  <a:ext uri="{FF2B5EF4-FFF2-40B4-BE49-F238E27FC236}">
                    <a16:creationId xmlns:a16="http://schemas.microsoft.com/office/drawing/2014/main" id="{217F661E-5F1F-80F2-3462-2E2CA80AAC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894" t="5042" r="44576"/>
              <a:stretch>
                <a:fillRect/>
              </a:stretch>
            </p:blipFill>
            <p:spPr bwMode="auto">
              <a:xfrm>
                <a:off x="383931" y="4718708"/>
                <a:ext cx="1036837" cy="143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532423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for a company&#10;&#10;Description automatically generated">
            <a:extLst>
              <a:ext uri="{FF2B5EF4-FFF2-40B4-BE49-F238E27FC236}">
                <a16:creationId xmlns:a16="http://schemas.microsoft.com/office/drawing/2014/main" id="{2A6A2E21-5777-A7A6-F2B5-F11B21357BC4}"/>
              </a:ext>
            </a:extLst>
          </p:cNvPr>
          <p:cNvPicPr>
            <a:picLocks noChangeAspect="1"/>
          </p:cNvPicPr>
          <p:nvPr/>
        </p:nvPicPr>
        <p:blipFill>
          <a:blip r:embed="rId2"/>
          <a:stretch>
            <a:fillRect/>
          </a:stretch>
        </p:blipFill>
        <p:spPr>
          <a:xfrm>
            <a:off x="7228115" y="6233715"/>
            <a:ext cx="1654629" cy="441034"/>
          </a:xfrm>
          <a:prstGeom prst="rect">
            <a:avLst/>
          </a:prstGeom>
        </p:spPr>
      </p:pic>
      <p:sp>
        <p:nvSpPr>
          <p:cNvPr id="11" name="Rectangle 5">
            <a:extLst>
              <a:ext uri="{FF2B5EF4-FFF2-40B4-BE49-F238E27FC236}">
                <a16:creationId xmlns:a16="http://schemas.microsoft.com/office/drawing/2014/main" id="{793F3BD2-1203-B345-A878-84F106A0A97A}"/>
              </a:ext>
            </a:extLst>
          </p:cNvPr>
          <p:cNvSpPr>
            <a:spLocks noChangeArrowheads="1"/>
          </p:cNvSpPr>
          <p:nvPr/>
        </p:nvSpPr>
        <p:spPr bwMode="auto">
          <a:xfrm>
            <a:off x="1076325" y="1426120"/>
            <a:ext cx="2689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800" b="1" dirty="0"/>
              <a:t>System 1 </a:t>
            </a:r>
            <a:r>
              <a:rPr lang="en-GB" altLang="en-US" sz="1800" dirty="0"/>
              <a:t>Separate Queues</a:t>
            </a:r>
          </a:p>
        </p:txBody>
      </p:sp>
      <p:sp>
        <p:nvSpPr>
          <p:cNvPr id="12" name="Rectangle 6">
            <a:extLst>
              <a:ext uri="{FF2B5EF4-FFF2-40B4-BE49-F238E27FC236}">
                <a16:creationId xmlns:a16="http://schemas.microsoft.com/office/drawing/2014/main" id="{07E84351-3328-0C14-F4BA-30F2C028A80E}"/>
              </a:ext>
            </a:extLst>
          </p:cNvPr>
          <p:cNvSpPr>
            <a:spLocks noChangeArrowheads="1"/>
          </p:cNvSpPr>
          <p:nvPr/>
        </p:nvSpPr>
        <p:spPr bwMode="auto">
          <a:xfrm>
            <a:off x="5557044" y="1425077"/>
            <a:ext cx="2330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800" b="1" dirty="0"/>
              <a:t>System 2 </a:t>
            </a:r>
            <a:r>
              <a:rPr lang="en-GB" altLang="en-US" sz="1800" dirty="0"/>
              <a:t>Single Queue</a:t>
            </a:r>
          </a:p>
        </p:txBody>
      </p:sp>
      <p:graphicFrame>
        <p:nvGraphicFramePr>
          <p:cNvPr id="13" name="Table 12">
            <a:extLst>
              <a:ext uri="{FF2B5EF4-FFF2-40B4-BE49-F238E27FC236}">
                <a16:creationId xmlns:a16="http://schemas.microsoft.com/office/drawing/2014/main" id="{3152F8FA-3F18-CA19-9FE9-A6EA07006213}"/>
              </a:ext>
            </a:extLst>
          </p:cNvPr>
          <p:cNvGraphicFramePr>
            <a:graphicFrameLocks noGrp="1"/>
          </p:cNvGraphicFramePr>
          <p:nvPr>
            <p:extLst>
              <p:ext uri="{D42A27DB-BD31-4B8C-83A1-F6EECF244321}">
                <p14:modId xmlns:p14="http://schemas.microsoft.com/office/powerpoint/2010/main" val="1781048951"/>
              </p:ext>
            </p:extLst>
          </p:nvPr>
        </p:nvGraphicFramePr>
        <p:xfrm>
          <a:off x="823912" y="1892392"/>
          <a:ext cx="3194050" cy="2828925"/>
        </p:xfrm>
        <a:graphic>
          <a:graphicData uri="http://schemas.openxmlformats.org/drawingml/2006/table">
            <a:tbl>
              <a:tblPr>
                <a:tableStyleId>{BDBED569-4797-4DF1-A0F4-6AAB3CD982D8}</a:tableStyleId>
              </a:tblPr>
              <a:tblGrid>
                <a:gridCol w="1511586">
                  <a:extLst>
                    <a:ext uri="{9D8B030D-6E8A-4147-A177-3AD203B41FA5}">
                      <a16:colId xmlns:a16="http://schemas.microsoft.com/office/drawing/2014/main" val="20000"/>
                    </a:ext>
                  </a:extLst>
                </a:gridCol>
                <a:gridCol w="1682464">
                  <a:extLst>
                    <a:ext uri="{9D8B030D-6E8A-4147-A177-3AD203B41FA5}">
                      <a16:colId xmlns:a16="http://schemas.microsoft.com/office/drawing/2014/main" val="20001"/>
                    </a:ext>
                  </a:extLst>
                </a:gridCol>
              </a:tblGrid>
              <a:tr h="190500">
                <a:tc gridSpan="2">
                  <a:txBody>
                    <a:bodyPr/>
                    <a:lstStyle/>
                    <a:p>
                      <a:pPr algn="ctr" fontAlgn="b"/>
                      <a:r>
                        <a:rPr lang="en-GB" sz="2000" u="none" strike="noStrike" dirty="0">
                          <a:effectLst/>
                        </a:rPr>
                        <a:t>Waiting times for 25 People</a:t>
                      </a:r>
                      <a:endParaRPr lang="en-GB" sz="2000" b="0" i="0" u="none" strike="noStrike" dirty="0">
                        <a:solidFill>
                          <a:srgbClr val="000000"/>
                        </a:solidFill>
                        <a:effectLst/>
                        <a:latin typeface="Calibri"/>
                      </a:endParaRPr>
                    </a:p>
                  </a:txBody>
                  <a:tcPr marL="9523" marR="9523" marT="9525" marB="0" anchor="b">
                    <a:solidFill>
                      <a:schemeClr val="bg2"/>
                    </a:solidFill>
                  </a:tcPr>
                </a:tc>
                <a:tc hMerge="1">
                  <a:txBody>
                    <a:bodyPr/>
                    <a:lstStyle/>
                    <a:p>
                      <a:endParaRPr lang="en-GB"/>
                    </a:p>
                  </a:txBody>
                  <a:tcPr/>
                </a:tc>
                <a:extLst>
                  <a:ext uri="{0D108BD9-81ED-4DB2-BD59-A6C34878D82A}">
                    <a16:rowId xmlns:a16="http://schemas.microsoft.com/office/drawing/2014/main" val="10000"/>
                  </a:ext>
                </a:extLst>
              </a:tr>
              <a:tr h="190500">
                <a:tc>
                  <a:txBody>
                    <a:bodyPr/>
                    <a:lstStyle/>
                    <a:p>
                      <a:pPr algn="ctr" fontAlgn="b"/>
                      <a:r>
                        <a:rPr lang="en-GB" sz="2000" u="none" strike="noStrike" dirty="0">
                          <a:effectLst/>
                        </a:rPr>
                        <a:t>Time (</a:t>
                      </a:r>
                      <a:r>
                        <a:rPr lang="en-GB" sz="2000" u="none" strike="noStrike" dirty="0" err="1">
                          <a:effectLst/>
                        </a:rPr>
                        <a:t>mins</a:t>
                      </a:r>
                      <a:r>
                        <a:rPr lang="en-GB" sz="2000" u="none" strike="noStrike" dirty="0">
                          <a:effectLst/>
                        </a:rPr>
                        <a:t>)</a:t>
                      </a:r>
                      <a:endParaRPr lang="en-GB" sz="2000" b="0" i="0" u="none" strike="noStrike" dirty="0">
                        <a:solidFill>
                          <a:srgbClr val="000000"/>
                        </a:solidFill>
                        <a:effectLst/>
                        <a:latin typeface="Calibri"/>
                      </a:endParaRPr>
                    </a:p>
                  </a:txBody>
                  <a:tcPr marL="9523" marR="9523" marT="9525" marB="0" anchor="b">
                    <a:solidFill>
                      <a:schemeClr val="accent1">
                        <a:lumMod val="40000"/>
                        <a:lumOff val="60000"/>
                      </a:schemeClr>
                    </a:solidFill>
                  </a:tcPr>
                </a:tc>
                <a:tc>
                  <a:txBody>
                    <a:bodyPr/>
                    <a:lstStyle/>
                    <a:p>
                      <a:pPr algn="ctr" fontAlgn="b"/>
                      <a:r>
                        <a:rPr lang="en-GB" sz="2000" u="none" strike="noStrike" dirty="0">
                          <a:effectLst/>
                        </a:rPr>
                        <a:t>Frequency</a:t>
                      </a:r>
                      <a:endParaRPr lang="en-GB" sz="2000" b="0" i="0" u="none" strike="noStrike" dirty="0">
                        <a:solidFill>
                          <a:srgbClr val="000000"/>
                        </a:solidFill>
                        <a:effectLst/>
                        <a:latin typeface="Calibri"/>
                      </a:endParaRPr>
                    </a:p>
                  </a:txBody>
                  <a:tcPr marL="9523" marR="9523" marT="9525" marB="0" anchor="b">
                    <a:solidFill>
                      <a:schemeClr val="accent1">
                        <a:lumMod val="40000"/>
                        <a:lumOff val="60000"/>
                      </a:schemeClr>
                    </a:solidFill>
                  </a:tcPr>
                </a:tc>
                <a:extLst>
                  <a:ext uri="{0D108BD9-81ED-4DB2-BD59-A6C34878D82A}">
                    <a16:rowId xmlns:a16="http://schemas.microsoft.com/office/drawing/2014/main" val="10001"/>
                  </a:ext>
                </a:extLst>
              </a:tr>
              <a:tr h="190500">
                <a:tc>
                  <a:txBody>
                    <a:bodyPr/>
                    <a:lstStyle/>
                    <a:p>
                      <a:pPr algn="ctr" fontAlgn="b"/>
                      <a:r>
                        <a:rPr lang="en-GB" sz="2000" u="none" strike="noStrike" dirty="0">
                          <a:effectLst/>
                        </a:rPr>
                        <a:t>0</a:t>
                      </a:r>
                      <a:endParaRPr lang="en-GB" sz="2000" b="0" i="0" u="none" strike="noStrike" dirty="0">
                        <a:solidFill>
                          <a:srgbClr val="000000"/>
                        </a:solidFill>
                        <a:effectLst/>
                        <a:latin typeface="Calibri"/>
                      </a:endParaRPr>
                    </a:p>
                  </a:txBody>
                  <a:tcPr marL="9523" marR="9523" marT="9525" marB="0" anchor="b"/>
                </a:tc>
                <a:tc>
                  <a:txBody>
                    <a:bodyPr/>
                    <a:lstStyle/>
                    <a:p>
                      <a:pPr algn="ctr" fontAlgn="b"/>
                      <a:r>
                        <a:rPr lang="en-GB" sz="2000" u="none" strike="noStrike" dirty="0">
                          <a:effectLst/>
                        </a:rPr>
                        <a:t>5</a:t>
                      </a:r>
                      <a:endParaRPr lang="en-GB" sz="2000" b="0" i="0" u="none" strike="noStrike" dirty="0">
                        <a:solidFill>
                          <a:srgbClr val="000000"/>
                        </a:solidFill>
                        <a:effectLst/>
                        <a:latin typeface="Calibri"/>
                      </a:endParaRPr>
                    </a:p>
                  </a:txBody>
                  <a:tcPr marL="9523" marR="9523" marT="9525" marB="0" anchor="b"/>
                </a:tc>
                <a:extLst>
                  <a:ext uri="{0D108BD9-81ED-4DB2-BD59-A6C34878D82A}">
                    <a16:rowId xmlns:a16="http://schemas.microsoft.com/office/drawing/2014/main" val="10002"/>
                  </a:ext>
                </a:extLst>
              </a:tr>
              <a:tr h="190500">
                <a:tc>
                  <a:txBody>
                    <a:bodyPr/>
                    <a:lstStyle/>
                    <a:p>
                      <a:pPr algn="ctr" fontAlgn="b"/>
                      <a:r>
                        <a:rPr lang="en-GB" sz="2000" u="none" strike="noStrike" dirty="0">
                          <a:effectLst/>
                        </a:rPr>
                        <a:t>1</a:t>
                      </a:r>
                      <a:endParaRPr lang="en-GB" sz="2000" b="0" i="0" u="none" strike="noStrike" dirty="0">
                        <a:solidFill>
                          <a:srgbClr val="000000"/>
                        </a:solidFill>
                        <a:effectLst/>
                        <a:latin typeface="Calibri"/>
                      </a:endParaRPr>
                    </a:p>
                  </a:txBody>
                  <a:tcPr marL="9523" marR="9523" marT="9525" marB="0" anchor="b"/>
                </a:tc>
                <a:tc>
                  <a:txBody>
                    <a:bodyPr/>
                    <a:lstStyle/>
                    <a:p>
                      <a:pPr algn="ctr" fontAlgn="b"/>
                      <a:r>
                        <a:rPr lang="en-GB" sz="2000" u="none" strike="noStrike" dirty="0">
                          <a:effectLst/>
                        </a:rPr>
                        <a:t>5</a:t>
                      </a:r>
                      <a:endParaRPr lang="en-GB" sz="2000" b="0" i="0" u="none" strike="noStrike" dirty="0">
                        <a:solidFill>
                          <a:srgbClr val="000000"/>
                        </a:solidFill>
                        <a:effectLst/>
                        <a:latin typeface="Calibri"/>
                      </a:endParaRPr>
                    </a:p>
                  </a:txBody>
                  <a:tcPr marL="9523" marR="9523" marT="9525" marB="0" anchor="b"/>
                </a:tc>
                <a:extLst>
                  <a:ext uri="{0D108BD9-81ED-4DB2-BD59-A6C34878D82A}">
                    <a16:rowId xmlns:a16="http://schemas.microsoft.com/office/drawing/2014/main" val="10003"/>
                  </a:ext>
                </a:extLst>
              </a:tr>
              <a:tr h="190500">
                <a:tc>
                  <a:txBody>
                    <a:bodyPr/>
                    <a:lstStyle/>
                    <a:p>
                      <a:pPr algn="ctr" fontAlgn="b"/>
                      <a:r>
                        <a:rPr lang="en-GB" sz="2000" u="none" strike="noStrike" dirty="0">
                          <a:effectLst/>
                        </a:rPr>
                        <a:t>2</a:t>
                      </a:r>
                      <a:endParaRPr lang="en-GB" sz="2000" b="0" i="0" u="none" strike="noStrike" dirty="0">
                        <a:solidFill>
                          <a:srgbClr val="000000"/>
                        </a:solidFill>
                        <a:effectLst/>
                        <a:latin typeface="Calibri"/>
                      </a:endParaRPr>
                    </a:p>
                  </a:txBody>
                  <a:tcPr marL="9523" marR="9523" marT="9525" marB="0" anchor="b"/>
                </a:tc>
                <a:tc>
                  <a:txBody>
                    <a:bodyPr/>
                    <a:lstStyle/>
                    <a:p>
                      <a:pPr algn="ctr" fontAlgn="b"/>
                      <a:r>
                        <a:rPr lang="en-GB" sz="2000" u="none" strike="noStrike" dirty="0">
                          <a:effectLst/>
                        </a:rPr>
                        <a:t>5</a:t>
                      </a:r>
                      <a:endParaRPr lang="en-GB" sz="2000" b="0" i="0" u="none" strike="noStrike" dirty="0">
                        <a:solidFill>
                          <a:srgbClr val="000000"/>
                        </a:solidFill>
                        <a:effectLst/>
                        <a:latin typeface="Calibri"/>
                      </a:endParaRPr>
                    </a:p>
                  </a:txBody>
                  <a:tcPr marL="9523" marR="9523" marT="9525" marB="0" anchor="b"/>
                </a:tc>
                <a:extLst>
                  <a:ext uri="{0D108BD9-81ED-4DB2-BD59-A6C34878D82A}">
                    <a16:rowId xmlns:a16="http://schemas.microsoft.com/office/drawing/2014/main" val="10004"/>
                  </a:ext>
                </a:extLst>
              </a:tr>
              <a:tr h="190500">
                <a:tc>
                  <a:txBody>
                    <a:bodyPr/>
                    <a:lstStyle/>
                    <a:p>
                      <a:pPr algn="ctr" fontAlgn="b"/>
                      <a:r>
                        <a:rPr lang="en-GB" sz="2000" u="none" strike="noStrike" dirty="0">
                          <a:effectLst/>
                        </a:rPr>
                        <a:t>3</a:t>
                      </a:r>
                      <a:endParaRPr lang="en-GB" sz="2000" b="0" i="0" u="none" strike="noStrike" dirty="0">
                        <a:solidFill>
                          <a:srgbClr val="000000"/>
                        </a:solidFill>
                        <a:effectLst/>
                        <a:latin typeface="Calibri"/>
                      </a:endParaRPr>
                    </a:p>
                  </a:txBody>
                  <a:tcPr marL="9523" marR="9523" marT="9525" marB="0" anchor="b"/>
                </a:tc>
                <a:tc>
                  <a:txBody>
                    <a:bodyPr/>
                    <a:lstStyle/>
                    <a:p>
                      <a:pPr algn="ctr" fontAlgn="b"/>
                      <a:r>
                        <a:rPr lang="en-GB" sz="2000" u="none" strike="noStrike" dirty="0">
                          <a:effectLst/>
                        </a:rPr>
                        <a:t>3</a:t>
                      </a:r>
                      <a:endParaRPr lang="en-GB" sz="2000" b="0" i="0" u="none" strike="noStrike" dirty="0">
                        <a:solidFill>
                          <a:srgbClr val="000000"/>
                        </a:solidFill>
                        <a:effectLst/>
                        <a:latin typeface="Calibri"/>
                      </a:endParaRPr>
                    </a:p>
                  </a:txBody>
                  <a:tcPr marL="9523" marR="9523" marT="9525" marB="0" anchor="b"/>
                </a:tc>
                <a:extLst>
                  <a:ext uri="{0D108BD9-81ED-4DB2-BD59-A6C34878D82A}">
                    <a16:rowId xmlns:a16="http://schemas.microsoft.com/office/drawing/2014/main" val="10005"/>
                  </a:ext>
                </a:extLst>
              </a:tr>
              <a:tr h="190500">
                <a:tc>
                  <a:txBody>
                    <a:bodyPr/>
                    <a:lstStyle/>
                    <a:p>
                      <a:pPr algn="ctr" fontAlgn="b"/>
                      <a:r>
                        <a:rPr lang="en-GB" sz="2000" u="none" strike="noStrike">
                          <a:effectLst/>
                        </a:rPr>
                        <a:t>4</a:t>
                      </a:r>
                      <a:endParaRPr lang="en-GB" sz="2000" b="0" i="0" u="none" strike="noStrike">
                        <a:solidFill>
                          <a:srgbClr val="000000"/>
                        </a:solidFill>
                        <a:effectLst/>
                        <a:latin typeface="Calibri"/>
                      </a:endParaRPr>
                    </a:p>
                  </a:txBody>
                  <a:tcPr marL="9523" marR="9523" marT="9525" marB="0" anchor="b"/>
                </a:tc>
                <a:tc>
                  <a:txBody>
                    <a:bodyPr/>
                    <a:lstStyle/>
                    <a:p>
                      <a:pPr algn="ctr" fontAlgn="b"/>
                      <a:r>
                        <a:rPr lang="en-GB" sz="2000" u="none" strike="noStrike" dirty="0">
                          <a:effectLst/>
                        </a:rPr>
                        <a:t>4</a:t>
                      </a:r>
                      <a:endParaRPr lang="en-GB" sz="2000" b="0" i="0" u="none" strike="noStrike" dirty="0">
                        <a:solidFill>
                          <a:srgbClr val="000000"/>
                        </a:solidFill>
                        <a:effectLst/>
                        <a:latin typeface="Calibri"/>
                      </a:endParaRPr>
                    </a:p>
                  </a:txBody>
                  <a:tcPr marL="9523" marR="9523" marT="9525" marB="0" anchor="b"/>
                </a:tc>
                <a:extLst>
                  <a:ext uri="{0D108BD9-81ED-4DB2-BD59-A6C34878D82A}">
                    <a16:rowId xmlns:a16="http://schemas.microsoft.com/office/drawing/2014/main" val="10006"/>
                  </a:ext>
                </a:extLst>
              </a:tr>
              <a:tr h="190500">
                <a:tc>
                  <a:txBody>
                    <a:bodyPr/>
                    <a:lstStyle/>
                    <a:p>
                      <a:pPr algn="ctr" fontAlgn="b"/>
                      <a:r>
                        <a:rPr lang="en-GB" sz="2000" u="none" strike="noStrike">
                          <a:effectLst/>
                        </a:rPr>
                        <a:t>8</a:t>
                      </a:r>
                      <a:endParaRPr lang="en-GB" sz="2000" b="0" i="0" u="none" strike="noStrike">
                        <a:solidFill>
                          <a:srgbClr val="000000"/>
                        </a:solidFill>
                        <a:effectLst/>
                        <a:latin typeface="Calibri"/>
                      </a:endParaRPr>
                    </a:p>
                  </a:txBody>
                  <a:tcPr marL="9523" marR="9523" marT="9525" marB="0" anchor="b"/>
                </a:tc>
                <a:tc>
                  <a:txBody>
                    <a:bodyPr/>
                    <a:lstStyle/>
                    <a:p>
                      <a:pPr algn="ctr" fontAlgn="b"/>
                      <a:r>
                        <a:rPr lang="en-GB" sz="2000" u="none" strike="noStrike" dirty="0">
                          <a:effectLst/>
                        </a:rPr>
                        <a:t>1</a:t>
                      </a:r>
                      <a:endParaRPr lang="en-GB" sz="2000" b="0" i="0" u="none" strike="noStrike" dirty="0">
                        <a:solidFill>
                          <a:srgbClr val="000000"/>
                        </a:solidFill>
                        <a:effectLst/>
                        <a:latin typeface="Calibri"/>
                      </a:endParaRPr>
                    </a:p>
                  </a:txBody>
                  <a:tcPr marL="9523" marR="9523" marT="9525" marB="0" anchor="b"/>
                </a:tc>
                <a:extLst>
                  <a:ext uri="{0D108BD9-81ED-4DB2-BD59-A6C34878D82A}">
                    <a16:rowId xmlns:a16="http://schemas.microsoft.com/office/drawing/2014/main" val="10007"/>
                  </a:ext>
                </a:extLst>
              </a:tr>
              <a:tr h="190500">
                <a:tc>
                  <a:txBody>
                    <a:bodyPr/>
                    <a:lstStyle/>
                    <a:p>
                      <a:pPr algn="ctr" fontAlgn="b"/>
                      <a:r>
                        <a:rPr lang="en-GB" sz="2000" u="none" strike="noStrike">
                          <a:effectLst/>
                        </a:rPr>
                        <a:t>10</a:t>
                      </a:r>
                      <a:endParaRPr lang="en-GB" sz="2000" b="0" i="0" u="none" strike="noStrike">
                        <a:solidFill>
                          <a:srgbClr val="000000"/>
                        </a:solidFill>
                        <a:effectLst/>
                        <a:latin typeface="Calibri"/>
                      </a:endParaRPr>
                    </a:p>
                  </a:txBody>
                  <a:tcPr marL="9523" marR="9523" marT="9525" marB="0" anchor="b"/>
                </a:tc>
                <a:tc>
                  <a:txBody>
                    <a:bodyPr/>
                    <a:lstStyle/>
                    <a:p>
                      <a:pPr algn="ctr" fontAlgn="b"/>
                      <a:r>
                        <a:rPr lang="en-GB" sz="2000" u="none" strike="noStrike" dirty="0">
                          <a:effectLst/>
                        </a:rPr>
                        <a:t>2</a:t>
                      </a:r>
                      <a:endParaRPr lang="en-GB" sz="2000" b="0" i="0" u="none" strike="noStrike" dirty="0">
                        <a:solidFill>
                          <a:srgbClr val="000000"/>
                        </a:solidFill>
                        <a:effectLst/>
                        <a:latin typeface="Calibri"/>
                      </a:endParaRPr>
                    </a:p>
                  </a:txBody>
                  <a:tcPr marL="9523" marR="9523" marT="9525" marB="0" anchor="b"/>
                </a:tc>
                <a:extLst>
                  <a:ext uri="{0D108BD9-81ED-4DB2-BD59-A6C34878D82A}">
                    <a16:rowId xmlns:a16="http://schemas.microsoft.com/office/drawing/2014/main" val="10008"/>
                  </a:ext>
                </a:extLst>
              </a:tr>
            </a:tbl>
          </a:graphicData>
        </a:graphic>
      </p:graphicFrame>
      <p:graphicFrame>
        <p:nvGraphicFramePr>
          <p:cNvPr id="14" name="Table 13">
            <a:extLst>
              <a:ext uri="{FF2B5EF4-FFF2-40B4-BE49-F238E27FC236}">
                <a16:creationId xmlns:a16="http://schemas.microsoft.com/office/drawing/2014/main" id="{3228DD23-0D66-8095-C486-3285AA8EFC8F}"/>
              </a:ext>
            </a:extLst>
          </p:cNvPr>
          <p:cNvGraphicFramePr>
            <a:graphicFrameLocks noGrp="1"/>
          </p:cNvGraphicFramePr>
          <p:nvPr>
            <p:extLst>
              <p:ext uri="{D42A27DB-BD31-4B8C-83A1-F6EECF244321}">
                <p14:modId xmlns:p14="http://schemas.microsoft.com/office/powerpoint/2010/main" val="1379009755"/>
              </p:ext>
            </p:extLst>
          </p:nvPr>
        </p:nvGraphicFramePr>
        <p:xfrm>
          <a:off x="5124450" y="1900694"/>
          <a:ext cx="3195638" cy="2828925"/>
        </p:xfrm>
        <a:graphic>
          <a:graphicData uri="http://schemas.openxmlformats.org/drawingml/2006/table">
            <a:tbl>
              <a:tblPr>
                <a:tableStyleId>{BC89EF96-8CEA-46FF-86C4-4CE0E7609802}</a:tableStyleId>
              </a:tblPr>
              <a:tblGrid>
                <a:gridCol w="1512338">
                  <a:extLst>
                    <a:ext uri="{9D8B030D-6E8A-4147-A177-3AD203B41FA5}">
                      <a16:colId xmlns:a16="http://schemas.microsoft.com/office/drawing/2014/main" val="20000"/>
                    </a:ext>
                  </a:extLst>
                </a:gridCol>
                <a:gridCol w="1683300">
                  <a:extLst>
                    <a:ext uri="{9D8B030D-6E8A-4147-A177-3AD203B41FA5}">
                      <a16:colId xmlns:a16="http://schemas.microsoft.com/office/drawing/2014/main" val="20001"/>
                    </a:ext>
                  </a:extLst>
                </a:gridCol>
              </a:tblGrid>
              <a:tr h="190500">
                <a:tc gridSpan="2">
                  <a:txBody>
                    <a:bodyPr/>
                    <a:lstStyle/>
                    <a:p>
                      <a:pPr algn="ctr" fontAlgn="b"/>
                      <a:r>
                        <a:rPr lang="en-GB" sz="2000" u="none" strike="noStrike" dirty="0">
                          <a:effectLst/>
                        </a:rPr>
                        <a:t>Waiting times for 25 People</a:t>
                      </a:r>
                      <a:endParaRPr lang="en-GB" sz="2000" b="0" i="0" u="none" strike="noStrike" dirty="0">
                        <a:solidFill>
                          <a:srgbClr val="000000"/>
                        </a:solidFill>
                        <a:effectLst/>
                        <a:latin typeface="Calibri"/>
                      </a:endParaRPr>
                    </a:p>
                  </a:txBody>
                  <a:tcPr marL="9528" marR="9528" marT="9525" marB="0" anchor="b">
                    <a:solidFill>
                      <a:schemeClr val="bg2"/>
                    </a:solidFill>
                  </a:tcPr>
                </a:tc>
                <a:tc hMerge="1">
                  <a:txBody>
                    <a:bodyPr/>
                    <a:lstStyle/>
                    <a:p>
                      <a:endParaRPr lang="en-GB"/>
                    </a:p>
                  </a:txBody>
                  <a:tcPr/>
                </a:tc>
                <a:extLst>
                  <a:ext uri="{0D108BD9-81ED-4DB2-BD59-A6C34878D82A}">
                    <a16:rowId xmlns:a16="http://schemas.microsoft.com/office/drawing/2014/main" val="10000"/>
                  </a:ext>
                </a:extLst>
              </a:tr>
              <a:tr h="190500">
                <a:tc>
                  <a:txBody>
                    <a:bodyPr/>
                    <a:lstStyle/>
                    <a:p>
                      <a:pPr algn="ctr" fontAlgn="b"/>
                      <a:r>
                        <a:rPr lang="en-GB" sz="2000" u="none" strike="noStrike" dirty="0">
                          <a:effectLst/>
                        </a:rPr>
                        <a:t>Time (</a:t>
                      </a:r>
                      <a:r>
                        <a:rPr lang="en-GB" sz="2000" u="none" strike="noStrike" dirty="0" err="1">
                          <a:effectLst/>
                        </a:rPr>
                        <a:t>mins</a:t>
                      </a:r>
                      <a:r>
                        <a:rPr lang="en-GB" sz="2000" u="none" strike="noStrike" dirty="0">
                          <a:effectLst/>
                        </a:rPr>
                        <a:t>)</a:t>
                      </a:r>
                      <a:endParaRPr lang="en-GB" sz="2000" b="0" i="0" u="none" strike="noStrike" dirty="0">
                        <a:solidFill>
                          <a:srgbClr val="000000"/>
                        </a:solidFill>
                        <a:effectLst/>
                        <a:latin typeface="Calibri"/>
                      </a:endParaRPr>
                    </a:p>
                  </a:txBody>
                  <a:tcPr marL="9528" marR="9528" marT="9525" marB="0" anchor="b">
                    <a:solidFill>
                      <a:schemeClr val="accent1">
                        <a:lumMod val="40000"/>
                        <a:lumOff val="60000"/>
                      </a:schemeClr>
                    </a:solidFill>
                  </a:tcPr>
                </a:tc>
                <a:tc>
                  <a:txBody>
                    <a:bodyPr/>
                    <a:lstStyle/>
                    <a:p>
                      <a:pPr algn="ctr" fontAlgn="b"/>
                      <a:r>
                        <a:rPr lang="en-GB" sz="2000" u="none" strike="noStrike" dirty="0">
                          <a:effectLst/>
                        </a:rPr>
                        <a:t>Frequency</a:t>
                      </a:r>
                      <a:endParaRPr lang="en-GB" sz="2000" b="0" i="0" u="none" strike="noStrike" dirty="0">
                        <a:solidFill>
                          <a:srgbClr val="000000"/>
                        </a:solidFill>
                        <a:effectLst/>
                        <a:latin typeface="Calibri"/>
                      </a:endParaRPr>
                    </a:p>
                  </a:txBody>
                  <a:tcPr marL="9528" marR="9528" marT="9525" marB="0" anchor="b">
                    <a:solidFill>
                      <a:schemeClr val="accent1">
                        <a:lumMod val="40000"/>
                        <a:lumOff val="60000"/>
                      </a:schemeClr>
                    </a:solidFill>
                  </a:tcPr>
                </a:tc>
                <a:extLst>
                  <a:ext uri="{0D108BD9-81ED-4DB2-BD59-A6C34878D82A}">
                    <a16:rowId xmlns:a16="http://schemas.microsoft.com/office/drawing/2014/main" val="10001"/>
                  </a:ext>
                </a:extLst>
              </a:tr>
              <a:tr h="190500">
                <a:tc>
                  <a:txBody>
                    <a:bodyPr/>
                    <a:lstStyle/>
                    <a:p>
                      <a:pPr algn="ctr" fontAlgn="b"/>
                      <a:r>
                        <a:rPr lang="en-GB" sz="2000" u="none" strike="noStrike">
                          <a:effectLst/>
                        </a:rPr>
                        <a:t>0</a:t>
                      </a:r>
                      <a:endParaRPr lang="en-GB" sz="2000" b="0" i="0" u="none" strike="noStrike">
                        <a:solidFill>
                          <a:srgbClr val="000000"/>
                        </a:solidFill>
                        <a:effectLst/>
                        <a:latin typeface="Calibri"/>
                      </a:endParaRPr>
                    </a:p>
                  </a:txBody>
                  <a:tcPr marL="9528" marR="9528" marT="9525" marB="0" anchor="b"/>
                </a:tc>
                <a:tc>
                  <a:txBody>
                    <a:bodyPr/>
                    <a:lstStyle/>
                    <a:p>
                      <a:pPr algn="ctr" fontAlgn="b"/>
                      <a:r>
                        <a:rPr lang="en-GB" sz="2000" u="none" strike="noStrike">
                          <a:effectLst/>
                        </a:rPr>
                        <a:t>3</a:t>
                      </a:r>
                      <a:endParaRPr lang="en-GB" sz="2000" b="0" i="0" u="none" strike="noStrike">
                        <a:solidFill>
                          <a:srgbClr val="000000"/>
                        </a:solidFill>
                        <a:effectLst/>
                        <a:latin typeface="Calibri"/>
                      </a:endParaRPr>
                    </a:p>
                  </a:txBody>
                  <a:tcPr marL="9528" marR="9528" marT="9525" marB="0" anchor="b"/>
                </a:tc>
                <a:extLst>
                  <a:ext uri="{0D108BD9-81ED-4DB2-BD59-A6C34878D82A}">
                    <a16:rowId xmlns:a16="http://schemas.microsoft.com/office/drawing/2014/main" val="10002"/>
                  </a:ext>
                </a:extLst>
              </a:tr>
              <a:tr h="190500">
                <a:tc>
                  <a:txBody>
                    <a:bodyPr/>
                    <a:lstStyle/>
                    <a:p>
                      <a:pPr algn="ctr" fontAlgn="b"/>
                      <a:r>
                        <a:rPr lang="en-GB" sz="2000" u="none" strike="noStrike">
                          <a:effectLst/>
                        </a:rPr>
                        <a:t>1</a:t>
                      </a:r>
                      <a:endParaRPr lang="en-GB" sz="2000" b="0" i="0" u="none" strike="noStrike">
                        <a:solidFill>
                          <a:srgbClr val="000000"/>
                        </a:solidFill>
                        <a:effectLst/>
                        <a:latin typeface="Calibri"/>
                      </a:endParaRPr>
                    </a:p>
                  </a:txBody>
                  <a:tcPr marL="9528" marR="9528" marT="9525" marB="0" anchor="b"/>
                </a:tc>
                <a:tc>
                  <a:txBody>
                    <a:bodyPr/>
                    <a:lstStyle/>
                    <a:p>
                      <a:pPr algn="ctr" fontAlgn="b"/>
                      <a:r>
                        <a:rPr lang="en-GB" sz="2000" u="none" strike="noStrike">
                          <a:effectLst/>
                        </a:rPr>
                        <a:t>2</a:t>
                      </a:r>
                      <a:endParaRPr lang="en-GB" sz="2000" b="0" i="0" u="none" strike="noStrike">
                        <a:solidFill>
                          <a:srgbClr val="000000"/>
                        </a:solidFill>
                        <a:effectLst/>
                        <a:latin typeface="Calibri"/>
                      </a:endParaRPr>
                    </a:p>
                  </a:txBody>
                  <a:tcPr marL="9528" marR="9528" marT="9525" marB="0" anchor="b"/>
                </a:tc>
                <a:extLst>
                  <a:ext uri="{0D108BD9-81ED-4DB2-BD59-A6C34878D82A}">
                    <a16:rowId xmlns:a16="http://schemas.microsoft.com/office/drawing/2014/main" val="10003"/>
                  </a:ext>
                </a:extLst>
              </a:tr>
              <a:tr h="190500">
                <a:tc>
                  <a:txBody>
                    <a:bodyPr/>
                    <a:lstStyle/>
                    <a:p>
                      <a:pPr algn="ctr" fontAlgn="b"/>
                      <a:r>
                        <a:rPr lang="en-GB" sz="2000" u="none" strike="noStrike">
                          <a:effectLst/>
                        </a:rPr>
                        <a:t>2</a:t>
                      </a:r>
                      <a:endParaRPr lang="en-GB" sz="2000" b="0" i="0" u="none" strike="noStrike">
                        <a:solidFill>
                          <a:srgbClr val="000000"/>
                        </a:solidFill>
                        <a:effectLst/>
                        <a:latin typeface="Calibri"/>
                      </a:endParaRPr>
                    </a:p>
                  </a:txBody>
                  <a:tcPr marL="9528" marR="9528" marT="9525" marB="0" anchor="b"/>
                </a:tc>
                <a:tc>
                  <a:txBody>
                    <a:bodyPr/>
                    <a:lstStyle/>
                    <a:p>
                      <a:pPr algn="ctr" fontAlgn="b"/>
                      <a:r>
                        <a:rPr lang="en-GB" sz="2000" u="none" strike="noStrike">
                          <a:effectLst/>
                        </a:rPr>
                        <a:t>3</a:t>
                      </a:r>
                      <a:endParaRPr lang="en-GB" sz="2000" b="0" i="0" u="none" strike="noStrike">
                        <a:solidFill>
                          <a:srgbClr val="000000"/>
                        </a:solidFill>
                        <a:effectLst/>
                        <a:latin typeface="Calibri"/>
                      </a:endParaRPr>
                    </a:p>
                  </a:txBody>
                  <a:tcPr marL="9528" marR="9528" marT="9525" marB="0" anchor="b"/>
                </a:tc>
                <a:extLst>
                  <a:ext uri="{0D108BD9-81ED-4DB2-BD59-A6C34878D82A}">
                    <a16:rowId xmlns:a16="http://schemas.microsoft.com/office/drawing/2014/main" val="10004"/>
                  </a:ext>
                </a:extLst>
              </a:tr>
              <a:tr h="190500">
                <a:tc>
                  <a:txBody>
                    <a:bodyPr/>
                    <a:lstStyle/>
                    <a:p>
                      <a:pPr algn="ctr" fontAlgn="b"/>
                      <a:r>
                        <a:rPr lang="en-GB" sz="2000" u="none" strike="noStrike">
                          <a:effectLst/>
                        </a:rPr>
                        <a:t>3</a:t>
                      </a:r>
                      <a:endParaRPr lang="en-GB" sz="2000" b="0" i="0" u="none" strike="noStrike">
                        <a:solidFill>
                          <a:srgbClr val="000000"/>
                        </a:solidFill>
                        <a:effectLst/>
                        <a:latin typeface="Calibri"/>
                      </a:endParaRPr>
                    </a:p>
                  </a:txBody>
                  <a:tcPr marL="9528" marR="9528" marT="9525" marB="0" anchor="b"/>
                </a:tc>
                <a:tc>
                  <a:txBody>
                    <a:bodyPr/>
                    <a:lstStyle/>
                    <a:p>
                      <a:pPr algn="ctr" fontAlgn="b"/>
                      <a:r>
                        <a:rPr lang="en-GB" sz="2000" u="none" strike="noStrike">
                          <a:effectLst/>
                        </a:rPr>
                        <a:t>9</a:t>
                      </a:r>
                      <a:endParaRPr lang="en-GB" sz="2000" b="0" i="0" u="none" strike="noStrike">
                        <a:solidFill>
                          <a:srgbClr val="000000"/>
                        </a:solidFill>
                        <a:effectLst/>
                        <a:latin typeface="Calibri"/>
                      </a:endParaRPr>
                    </a:p>
                  </a:txBody>
                  <a:tcPr marL="9528" marR="9528" marT="9525" marB="0" anchor="b"/>
                </a:tc>
                <a:extLst>
                  <a:ext uri="{0D108BD9-81ED-4DB2-BD59-A6C34878D82A}">
                    <a16:rowId xmlns:a16="http://schemas.microsoft.com/office/drawing/2014/main" val="10005"/>
                  </a:ext>
                </a:extLst>
              </a:tr>
              <a:tr h="190500">
                <a:tc>
                  <a:txBody>
                    <a:bodyPr/>
                    <a:lstStyle/>
                    <a:p>
                      <a:pPr algn="ctr" fontAlgn="b"/>
                      <a:r>
                        <a:rPr lang="en-GB" sz="2000" u="none" strike="noStrike">
                          <a:effectLst/>
                        </a:rPr>
                        <a:t>4</a:t>
                      </a:r>
                      <a:endParaRPr lang="en-GB" sz="2000" b="0" i="0" u="none" strike="noStrike">
                        <a:solidFill>
                          <a:srgbClr val="000000"/>
                        </a:solidFill>
                        <a:effectLst/>
                        <a:latin typeface="Calibri"/>
                      </a:endParaRPr>
                    </a:p>
                  </a:txBody>
                  <a:tcPr marL="9528" marR="9528" marT="9525" marB="0" anchor="b"/>
                </a:tc>
                <a:tc>
                  <a:txBody>
                    <a:bodyPr/>
                    <a:lstStyle/>
                    <a:p>
                      <a:pPr algn="ctr" fontAlgn="b"/>
                      <a:r>
                        <a:rPr lang="en-GB" sz="2000" u="none" strike="noStrike">
                          <a:effectLst/>
                        </a:rPr>
                        <a:t>3</a:t>
                      </a:r>
                      <a:endParaRPr lang="en-GB" sz="2000" b="0" i="0" u="none" strike="noStrike">
                        <a:solidFill>
                          <a:srgbClr val="000000"/>
                        </a:solidFill>
                        <a:effectLst/>
                        <a:latin typeface="Calibri"/>
                      </a:endParaRPr>
                    </a:p>
                  </a:txBody>
                  <a:tcPr marL="9528" marR="9528" marT="9525" marB="0" anchor="b"/>
                </a:tc>
                <a:extLst>
                  <a:ext uri="{0D108BD9-81ED-4DB2-BD59-A6C34878D82A}">
                    <a16:rowId xmlns:a16="http://schemas.microsoft.com/office/drawing/2014/main" val="10006"/>
                  </a:ext>
                </a:extLst>
              </a:tr>
              <a:tr h="190500">
                <a:tc>
                  <a:txBody>
                    <a:bodyPr/>
                    <a:lstStyle/>
                    <a:p>
                      <a:pPr algn="ctr" fontAlgn="b"/>
                      <a:r>
                        <a:rPr lang="en-GB" sz="2000" u="none" strike="noStrike">
                          <a:effectLst/>
                        </a:rPr>
                        <a:t>5</a:t>
                      </a:r>
                      <a:endParaRPr lang="en-GB" sz="2000" b="0" i="0" u="none" strike="noStrike">
                        <a:solidFill>
                          <a:srgbClr val="000000"/>
                        </a:solidFill>
                        <a:effectLst/>
                        <a:latin typeface="Calibri"/>
                      </a:endParaRPr>
                    </a:p>
                  </a:txBody>
                  <a:tcPr marL="9528" marR="9528" marT="9525" marB="0" anchor="b"/>
                </a:tc>
                <a:tc>
                  <a:txBody>
                    <a:bodyPr/>
                    <a:lstStyle/>
                    <a:p>
                      <a:pPr algn="ctr" fontAlgn="b"/>
                      <a:r>
                        <a:rPr lang="en-GB" sz="2000" u="none" strike="noStrike">
                          <a:effectLst/>
                        </a:rPr>
                        <a:t>3</a:t>
                      </a:r>
                      <a:endParaRPr lang="en-GB" sz="2000" b="0" i="0" u="none" strike="noStrike">
                        <a:solidFill>
                          <a:srgbClr val="000000"/>
                        </a:solidFill>
                        <a:effectLst/>
                        <a:latin typeface="Calibri"/>
                      </a:endParaRPr>
                    </a:p>
                  </a:txBody>
                  <a:tcPr marL="9528" marR="9528" marT="9525" marB="0" anchor="b"/>
                </a:tc>
                <a:extLst>
                  <a:ext uri="{0D108BD9-81ED-4DB2-BD59-A6C34878D82A}">
                    <a16:rowId xmlns:a16="http://schemas.microsoft.com/office/drawing/2014/main" val="10007"/>
                  </a:ext>
                </a:extLst>
              </a:tr>
              <a:tr h="190500">
                <a:tc>
                  <a:txBody>
                    <a:bodyPr/>
                    <a:lstStyle/>
                    <a:p>
                      <a:pPr algn="ctr" fontAlgn="b"/>
                      <a:r>
                        <a:rPr lang="en-GB" sz="2000" u="none" strike="noStrike">
                          <a:effectLst/>
                        </a:rPr>
                        <a:t>6</a:t>
                      </a:r>
                      <a:endParaRPr lang="en-GB" sz="2000" b="0" i="0" u="none" strike="noStrike">
                        <a:solidFill>
                          <a:srgbClr val="000000"/>
                        </a:solidFill>
                        <a:effectLst/>
                        <a:latin typeface="Calibri"/>
                      </a:endParaRPr>
                    </a:p>
                  </a:txBody>
                  <a:tcPr marL="9528" marR="9528" marT="9525" marB="0" anchor="b"/>
                </a:tc>
                <a:tc>
                  <a:txBody>
                    <a:bodyPr/>
                    <a:lstStyle/>
                    <a:p>
                      <a:pPr algn="ctr" fontAlgn="b"/>
                      <a:r>
                        <a:rPr lang="en-GB" sz="2000" u="none" strike="noStrike" dirty="0">
                          <a:effectLst/>
                        </a:rPr>
                        <a:t>2</a:t>
                      </a:r>
                      <a:endParaRPr lang="en-GB" sz="2000" b="0" i="0" u="none" strike="noStrike" dirty="0">
                        <a:solidFill>
                          <a:srgbClr val="000000"/>
                        </a:solidFill>
                        <a:effectLst/>
                        <a:latin typeface="Calibri"/>
                      </a:endParaRPr>
                    </a:p>
                  </a:txBody>
                  <a:tcPr marL="9528" marR="9528" marT="9525" marB="0" anchor="b"/>
                </a:tc>
                <a:extLst>
                  <a:ext uri="{0D108BD9-81ED-4DB2-BD59-A6C34878D82A}">
                    <a16:rowId xmlns:a16="http://schemas.microsoft.com/office/drawing/2014/main" val="10008"/>
                  </a:ext>
                </a:extLst>
              </a:tr>
            </a:tbl>
          </a:graphicData>
        </a:graphic>
      </p:graphicFrame>
      <p:sp>
        <p:nvSpPr>
          <p:cNvPr id="15" name="TextBox 7">
            <a:extLst>
              <a:ext uri="{FF2B5EF4-FFF2-40B4-BE49-F238E27FC236}">
                <a16:creationId xmlns:a16="http://schemas.microsoft.com/office/drawing/2014/main" id="{30986949-2EBC-A9BE-D869-E149A28ABBC1}"/>
              </a:ext>
            </a:extLst>
          </p:cNvPr>
          <p:cNvSpPr txBox="1">
            <a:spLocks noChangeArrowheads="1"/>
          </p:cNvSpPr>
          <p:nvPr/>
        </p:nvSpPr>
        <p:spPr bwMode="auto">
          <a:xfrm>
            <a:off x="463550" y="4887913"/>
            <a:ext cx="8307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800" dirty="0"/>
              <a:t>Using this data, compare both systems and suggest which you think is most efficient in reducing waiting time.</a:t>
            </a:r>
          </a:p>
        </p:txBody>
      </p:sp>
    </p:spTree>
    <p:extLst>
      <p:ext uri="{BB962C8B-B14F-4D97-AF65-F5344CB8AC3E}">
        <p14:creationId xmlns:p14="http://schemas.microsoft.com/office/powerpoint/2010/main" val="9138788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TotalTime>
  <Words>277</Words>
  <Application>Microsoft Office PowerPoint</Application>
  <PresentationFormat>On-screen Show (4:3)</PresentationFormat>
  <Paragraphs>77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Queueing theory presentation</dc:title>
  <dc:subject>Maths</dc:subject>
  <dc:creator>Microsoft Office User</dc:creator>
  <cp:keywords>queuing theory, queuing system, gcse math, calculate mean, determine the mean, how to calculate median, how to work out the median, iqr, iqr math</cp:keywords>
  <cp:lastModifiedBy>Marie Neighbour</cp:lastModifiedBy>
  <cp:revision>11</cp:revision>
  <dcterms:created xsi:type="dcterms:W3CDTF">2017-06-28T15:11:57Z</dcterms:created>
  <dcterms:modified xsi:type="dcterms:W3CDTF">2023-08-24T10:22:21Z</dcterms:modified>
</cp:coreProperties>
</file>