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88057" autoAdjust="0"/>
  </p:normalViewPr>
  <p:slideViewPr>
    <p:cSldViewPr snapToGrid="0" snapToObjects="1">
      <p:cViewPr varScale="1">
        <p:scale>
          <a:sx n="102" d="100"/>
          <a:sy n="102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1842-CF5B-442B-92CB-9D669DF2244F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F047-9333-4A8D-A999-7382245CC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0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4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2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51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3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0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D0294-534F-44BF-A5F0-88FD89B49935}"/>
              </a:ext>
            </a:extLst>
          </p:cNvPr>
          <p:cNvSpPr txBox="1"/>
          <p:nvPr/>
        </p:nvSpPr>
        <p:spPr>
          <a:xfrm>
            <a:off x="1007604" y="114956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Fun with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A4DCC-4316-402E-8635-F60F80BA143F}"/>
              </a:ext>
            </a:extLst>
          </p:cNvPr>
          <p:cNvSpPr txBox="1"/>
          <p:nvPr/>
        </p:nvSpPr>
        <p:spPr>
          <a:xfrm>
            <a:off x="1331255" y="5246766"/>
            <a:ext cx="648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measurement and fractions</a:t>
            </a:r>
          </a:p>
        </p:txBody>
      </p:sp>
      <p:pic>
        <p:nvPicPr>
          <p:cNvPr id="13" name="Picture 12" descr="A picture containing indoor, table, glass, sitting&#10;&#10;Description automatically generated">
            <a:extLst>
              <a:ext uri="{FF2B5EF4-FFF2-40B4-BE49-F238E27FC236}">
                <a16:creationId xmlns:a16="http://schemas.microsoft.com/office/drawing/2014/main" id="{0F8A284A-3E09-4C05-A83B-1F6666324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24" y="2388175"/>
            <a:ext cx="4425351" cy="24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A6B108-5C6D-CBDE-DCE8-1C65A04A78EC}"/>
              </a:ext>
            </a:extLst>
          </p:cNvPr>
          <p:cNvSpPr txBox="1">
            <a:spLocks/>
          </p:cNvSpPr>
          <p:nvPr/>
        </p:nvSpPr>
        <p:spPr>
          <a:xfrm>
            <a:off x="190517" y="1043311"/>
            <a:ext cx="3994984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More or Less?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A5A5F-1FD3-D552-D499-C26F64F8A5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04" t="-1" b="137"/>
          <a:stretch/>
        </p:blipFill>
        <p:spPr>
          <a:xfrm>
            <a:off x="1781699" y="2355872"/>
            <a:ext cx="2706100" cy="2890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354A0-EC1E-01AD-3EC1-5FD16ACB5D36}"/>
              </a:ext>
            </a:extLst>
          </p:cNvPr>
          <p:cNvSpPr txBox="1"/>
          <p:nvPr/>
        </p:nvSpPr>
        <p:spPr>
          <a:xfrm>
            <a:off x="2897829" y="1765973"/>
            <a:ext cx="4738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5DC712-FBB6-9982-3737-8D32B1627CA6}"/>
              </a:ext>
            </a:extLst>
          </p:cNvPr>
          <p:cNvGrpSpPr/>
          <p:nvPr/>
        </p:nvGrpSpPr>
        <p:grpSpPr>
          <a:xfrm>
            <a:off x="4799979" y="2355872"/>
            <a:ext cx="1920872" cy="2508034"/>
            <a:chOff x="6197662" y="2695475"/>
            <a:chExt cx="2103125" cy="28823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CD50E9-64DB-9191-592D-669AADF0E80A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DBC1FA-674D-3497-A293-453F3437170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798F44-850A-A81A-6407-1429CEFEA1D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0E1BF0-EE8C-DD03-5803-45D27538128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A866F5-FABC-A7F7-0F22-57C51647F6CB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Full glass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5584011-3244-ED86-646F-EF3C732D9BAC}"/>
              </a:ext>
            </a:extLst>
          </p:cNvPr>
          <p:cNvSpPr txBox="1"/>
          <p:nvPr/>
        </p:nvSpPr>
        <p:spPr>
          <a:xfrm>
            <a:off x="5461104" y="1762923"/>
            <a:ext cx="47384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62B3F630-254A-93F7-B350-0A5EA8C203F6}"/>
              </a:ext>
            </a:extLst>
          </p:cNvPr>
          <p:cNvSpPr txBox="1">
            <a:spLocks/>
          </p:cNvSpPr>
          <p:nvPr/>
        </p:nvSpPr>
        <p:spPr>
          <a:xfrm>
            <a:off x="1296188" y="5172518"/>
            <a:ext cx="5755061" cy="47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 Glass A has </a:t>
            </a:r>
            <a:r>
              <a:rPr lang="en-GB" sz="2800" b="1" dirty="0">
                <a:solidFill>
                  <a:srgbClr val="0070C0"/>
                </a:solidFill>
              </a:rPr>
              <a:t>less</a:t>
            </a:r>
            <a:r>
              <a:rPr lang="en-GB" sz="2800" dirty="0">
                <a:solidFill>
                  <a:srgbClr val="0070C0"/>
                </a:solidFill>
              </a:rPr>
              <a:t> water </a:t>
            </a:r>
            <a:r>
              <a:rPr lang="en-GB" sz="2800" b="1" dirty="0">
                <a:solidFill>
                  <a:srgbClr val="0070C0"/>
                </a:solidFill>
              </a:rPr>
              <a:t>than</a:t>
            </a:r>
            <a:r>
              <a:rPr lang="en-GB" sz="2800" dirty="0">
                <a:solidFill>
                  <a:srgbClr val="0070C0"/>
                </a:solidFill>
              </a:rPr>
              <a:t> glass B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EA14F-54D3-F38D-7D30-A303E31D6077}"/>
              </a:ext>
            </a:extLst>
          </p:cNvPr>
          <p:cNvSpPr txBox="1"/>
          <p:nvPr/>
        </p:nvSpPr>
        <p:spPr>
          <a:xfrm>
            <a:off x="1351216" y="5554825"/>
            <a:ext cx="59451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Glass B has </a:t>
            </a:r>
            <a:r>
              <a:rPr lang="en-GB" sz="2800" b="1" dirty="0">
                <a:solidFill>
                  <a:srgbClr val="FF0000"/>
                </a:solidFill>
              </a:rPr>
              <a:t>more</a:t>
            </a:r>
            <a:r>
              <a:rPr lang="en-GB" sz="2800" dirty="0">
                <a:solidFill>
                  <a:srgbClr val="FF0000"/>
                </a:solidFill>
              </a:rPr>
              <a:t> water </a:t>
            </a:r>
            <a:r>
              <a:rPr lang="en-GB" sz="2800" b="1" dirty="0">
                <a:solidFill>
                  <a:srgbClr val="FF0000"/>
                </a:solidFill>
              </a:rPr>
              <a:t>than</a:t>
            </a:r>
            <a:r>
              <a:rPr lang="en-GB" sz="2800" dirty="0">
                <a:solidFill>
                  <a:srgbClr val="FF0000"/>
                </a:solidFill>
              </a:rPr>
              <a:t> glass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1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0D7B78-33C2-18DE-C6D1-50E5FE45646E}"/>
              </a:ext>
            </a:extLst>
          </p:cNvPr>
          <p:cNvSpPr txBox="1">
            <a:spLocks/>
          </p:cNvSpPr>
          <p:nvPr/>
        </p:nvSpPr>
        <p:spPr>
          <a:xfrm>
            <a:off x="161811" y="1013925"/>
            <a:ext cx="1883805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Step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5DE8BE-ACAD-38F2-A294-7529FEE377B5}"/>
              </a:ext>
            </a:extLst>
          </p:cNvPr>
          <p:cNvSpPr txBox="1">
            <a:spLocks/>
          </p:cNvSpPr>
          <p:nvPr/>
        </p:nvSpPr>
        <p:spPr>
          <a:xfrm>
            <a:off x="161811" y="1733537"/>
            <a:ext cx="7275827" cy="7196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Fill two half size glasses </a:t>
            </a:r>
            <a:r>
              <a:rPr lang="en-GB"/>
              <a:t>with </a:t>
            </a:r>
            <a:r>
              <a:rPr lang="en-GB" b="1"/>
              <a:t>water. </a:t>
            </a:r>
            <a:r>
              <a:rPr lang="en-GB"/>
              <a:t>Then</a:t>
            </a:r>
            <a:r>
              <a:rPr lang="en-GB" b="1"/>
              <a:t> pour </a:t>
            </a:r>
            <a:r>
              <a:rPr lang="en-GB"/>
              <a:t>them into the </a:t>
            </a:r>
            <a:r>
              <a:rPr lang="en-GB" b="1"/>
              <a:t>larger glass.</a:t>
            </a:r>
            <a:endParaRPr lang="en-GB" b="1" dirty="0"/>
          </a:p>
        </p:txBody>
      </p:sp>
      <p:sp>
        <p:nvSpPr>
          <p:cNvPr id="6" name="Right Arrow 33">
            <a:extLst>
              <a:ext uri="{FF2B5EF4-FFF2-40B4-BE49-F238E27FC236}">
                <a16:creationId xmlns:a16="http://schemas.microsoft.com/office/drawing/2014/main" id="{3FADE371-DD6C-39A5-BE7A-13704E1CFCEA}"/>
              </a:ext>
            </a:extLst>
          </p:cNvPr>
          <p:cNvSpPr/>
          <p:nvPr/>
        </p:nvSpPr>
        <p:spPr>
          <a:xfrm>
            <a:off x="1302954" y="2887751"/>
            <a:ext cx="2825985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978114-8B5B-AAD9-3744-FC07D9905F9A}"/>
              </a:ext>
            </a:extLst>
          </p:cNvPr>
          <p:cNvGrpSpPr/>
          <p:nvPr/>
        </p:nvGrpSpPr>
        <p:grpSpPr>
          <a:xfrm>
            <a:off x="756589" y="3833089"/>
            <a:ext cx="1479070" cy="2086740"/>
            <a:chOff x="6197662" y="2695475"/>
            <a:chExt cx="2103125" cy="28823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27685F-0D7C-99E1-76BA-0CDCB09BD79D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64B568-013A-3268-0E3E-0331AF50A5B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13B30B-983C-5E6F-8FE7-00628381E0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3D73BD5-0D83-A643-D72B-7F258FC9C5C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2E689E-0D5D-C8E1-4DCF-F0BD30814E2D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58C3BC-6D97-D0CE-E996-8BD57D1EAFFD}"/>
              </a:ext>
            </a:extLst>
          </p:cNvPr>
          <p:cNvGrpSpPr/>
          <p:nvPr/>
        </p:nvGrpSpPr>
        <p:grpSpPr>
          <a:xfrm>
            <a:off x="2804526" y="3833089"/>
            <a:ext cx="1479070" cy="2086740"/>
            <a:chOff x="6197662" y="2695475"/>
            <a:chExt cx="2103125" cy="28823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E0D31C-7BBD-78A8-C5FA-1E23855EC186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5AEFFE-B579-F1EA-4943-0FA19C9CF3D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A541F91-9498-47EE-6EC6-AB6A2E88378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131E47-9DDE-3108-3487-D21770FD034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3FE941-61F8-A2D9-0192-6C32748672F5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76F7CD-B438-BADC-1016-41FD55237E39}"/>
              </a:ext>
            </a:extLst>
          </p:cNvPr>
          <p:cNvGrpSpPr/>
          <p:nvPr/>
        </p:nvGrpSpPr>
        <p:grpSpPr>
          <a:xfrm>
            <a:off x="5977429" y="2224307"/>
            <a:ext cx="1840012" cy="3695522"/>
            <a:chOff x="5941042" y="2695475"/>
            <a:chExt cx="2616357" cy="271624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6B17A6-EA08-ACE1-305A-C95AE740DA0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DAA90D-682B-4F41-BFB2-181D968A93C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98DC27A-4FD2-8B30-1E7B-37AB6C08A98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5A6E7E-9327-BE56-62AE-49B6A518B808}"/>
                </a:ext>
              </a:extLst>
            </p:cNvPr>
            <p:cNvSpPr txBox="1"/>
            <p:nvPr/>
          </p:nvSpPr>
          <p:spPr>
            <a:xfrm>
              <a:off x="5941042" y="5117636"/>
              <a:ext cx="2616357" cy="2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Large Glass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12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CA08FD-A0FE-AE1F-31C8-91C2C6BBC55E}"/>
              </a:ext>
            </a:extLst>
          </p:cNvPr>
          <p:cNvSpPr txBox="1">
            <a:spLocks/>
          </p:cNvSpPr>
          <p:nvPr/>
        </p:nvSpPr>
        <p:spPr>
          <a:xfrm>
            <a:off x="161811" y="1023352"/>
            <a:ext cx="2242024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Volume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06856D-1A93-61FF-2497-7E591C9FEC2E}"/>
              </a:ext>
            </a:extLst>
          </p:cNvPr>
          <p:cNvSpPr txBox="1">
            <a:spLocks/>
          </p:cNvSpPr>
          <p:nvPr/>
        </p:nvSpPr>
        <p:spPr>
          <a:xfrm>
            <a:off x="161811" y="1742964"/>
            <a:ext cx="7275827" cy="7196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As the </a:t>
            </a:r>
            <a:r>
              <a:rPr lang="en-GB" b="1"/>
              <a:t>two smaller glasses fill the larger glass one small glass is half the volume </a:t>
            </a:r>
            <a:r>
              <a:rPr lang="en-GB"/>
              <a:t>of the </a:t>
            </a:r>
            <a:r>
              <a:rPr lang="en-GB" b="1"/>
              <a:t>larger glass.</a:t>
            </a:r>
            <a:endParaRPr lang="en-GB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A07C01-272A-0BAC-7DBF-8DD68118EFF3}"/>
              </a:ext>
            </a:extLst>
          </p:cNvPr>
          <p:cNvGrpSpPr/>
          <p:nvPr/>
        </p:nvGrpSpPr>
        <p:grpSpPr>
          <a:xfrm>
            <a:off x="605698" y="3772129"/>
            <a:ext cx="1479070" cy="2086740"/>
            <a:chOff x="6197662" y="2695475"/>
            <a:chExt cx="2103125" cy="28823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04A9163-2354-3CA6-34D1-199F4E75A30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CDDF98-DF1D-C7AF-0E79-CAC7A1265EC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63E5E8-19BE-6D0C-B7F6-AA46AA179BE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032621-A6D8-DF02-5DE8-48CAD62BE9E0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E4694-CD2C-A012-D4B1-B8C07152A535}"/>
              </a:ext>
            </a:extLst>
          </p:cNvPr>
          <p:cNvGrpSpPr/>
          <p:nvPr/>
        </p:nvGrpSpPr>
        <p:grpSpPr>
          <a:xfrm>
            <a:off x="2926706" y="3772129"/>
            <a:ext cx="1479070" cy="2086740"/>
            <a:chOff x="6197662" y="2695475"/>
            <a:chExt cx="2103125" cy="288236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D81009-8069-856D-258C-D2E54A1C2E7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BF2106-C804-33CC-1819-8374FACA445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A25462-84BA-5110-490F-E58BA2A267C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1492F6-6325-FD58-CDC6-121317F4A238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2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25BBC6-4D1B-0D23-18CA-CD09179BEC1D}"/>
              </a:ext>
            </a:extLst>
          </p:cNvPr>
          <p:cNvSpPr/>
          <p:nvPr/>
        </p:nvSpPr>
        <p:spPr>
          <a:xfrm>
            <a:off x="6726780" y="2271102"/>
            <a:ext cx="1479057" cy="3214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1CCD4-AC1B-5902-3ADA-3864868632E7}"/>
              </a:ext>
            </a:extLst>
          </p:cNvPr>
          <p:cNvSpPr txBox="1"/>
          <p:nvPr/>
        </p:nvSpPr>
        <p:spPr>
          <a:xfrm>
            <a:off x="6517632" y="5561787"/>
            <a:ext cx="184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Large Glass </a:t>
            </a:r>
          </a:p>
        </p:txBody>
      </p:sp>
    </p:spTree>
    <p:extLst>
      <p:ext uri="{BB962C8B-B14F-4D97-AF65-F5344CB8AC3E}">
        <p14:creationId xmlns:p14="http://schemas.microsoft.com/office/powerpoint/2010/main" val="160216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6905AE-ABBF-B9CE-F9AE-22C2DFFF138B}"/>
              </a:ext>
            </a:extLst>
          </p:cNvPr>
          <p:cNvSpPr txBox="1">
            <a:spLocks/>
          </p:cNvSpPr>
          <p:nvPr/>
        </p:nvSpPr>
        <p:spPr>
          <a:xfrm>
            <a:off x="166462" y="1073715"/>
            <a:ext cx="2114826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Step 2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799E9-1F4B-4B30-94CE-EFF73FE0ADF3}"/>
              </a:ext>
            </a:extLst>
          </p:cNvPr>
          <p:cNvSpPr txBox="1">
            <a:spLocks/>
          </p:cNvSpPr>
          <p:nvPr/>
        </p:nvSpPr>
        <p:spPr>
          <a:xfrm>
            <a:off x="66770" y="1735813"/>
            <a:ext cx="7138856" cy="133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Now fill </a:t>
            </a:r>
            <a:r>
              <a:rPr lang="en-GB" b="1"/>
              <a:t>four smaller glasses </a:t>
            </a:r>
            <a:r>
              <a:rPr lang="en-GB"/>
              <a:t>with </a:t>
            </a:r>
            <a:r>
              <a:rPr lang="en-GB" b="1"/>
              <a:t>water</a:t>
            </a:r>
            <a:r>
              <a:rPr lang="en-GB"/>
              <a:t> and pour them into a </a:t>
            </a:r>
            <a:r>
              <a:rPr lang="en-GB" b="1"/>
              <a:t>large glass. </a:t>
            </a:r>
            <a:endParaRPr lang="en-GB" b="1" dirty="0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1741DEFC-4815-CC93-DF82-D634DC5ED647}"/>
              </a:ext>
            </a:extLst>
          </p:cNvPr>
          <p:cNvSpPr/>
          <p:nvPr/>
        </p:nvSpPr>
        <p:spPr>
          <a:xfrm>
            <a:off x="1374743" y="2880360"/>
            <a:ext cx="4125839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70C30A-6959-6C11-0083-4B84534B22BC}"/>
              </a:ext>
            </a:extLst>
          </p:cNvPr>
          <p:cNvGrpSpPr/>
          <p:nvPr/>
        </p:nvGrpSpPr>
        <p:grpSpPr>
          <a:xfrm>
            <a:off x="166462" y="4488421"/>
            <a:ext cx="1591087" cy="1272297"/>
            <a:chOff x="6197662" y="2695475"/>
            <a:chExt cx="2103125" cy="28823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F6CDAA-53AD-8B3C-13A6-44D2613AE278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06FCBE4-D5C7-EB32-6C62-57150245548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774146-9A12-21E8-B28E-8D4E878694D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C330BF-A60B-447B-B5F1-B2A971F5CD1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9DF971-41A7-EA9A-5DC2-8E6F385045BD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616A7E-9932-B36E-AAFB-2D6342B57171}"/>
              </a:ext>
            </a:extLst>
          </p:cNvPr>
          <p:cNvGrpSpPr/>
          <p:nvPr/>
        </p:nvGrpSpPr>
        <p:grpSpPr>
          <a:xfrm>
            <a:off x="1942174" y="4488421"/>
            <a:ext cx="1591087" cy="1272297"/>
            <a:chOff x="6197662" y="2695475"/>
            <a:chExt cx="2103125" cy="28823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A58E21-9DD6-F7DB-6E81-9DE536C82C9B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3524E6A-BD46-D0EA-0BEA-29CBBCBCABF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D73CAC1-A831-6222-7460-EC8C0C24D4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BCDF7F-BB90-9BB4-BFF8-5FED0B53CD0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D5DCD4-B04B-6A5C-A948-7397978CC8C5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9B2F43-915D-C6C0-DB32-879DC4E72A5D}"/>
              </a:ext>
            </a:extLst>
          </p:cNvPr>
          <p:cNvGrpSpPr/>
          <p:nvPr/>
        </p:nvGrpSpPr>
        <p:grpSpPr>
          <a:xfrm>
            <a:off x="3705837" y="4488421"/>
            <a:ext cx="1591087" cy="1381502"/>
            <a:chOff x="6197662" y="2695475"/>
            <a:chExt cx="2103125" cy="312976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9277AD-F095-9845-2D33-D5AE19355179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03FE391-D9E1-8E8C-0424-76E70148DAF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E726BE-33AB-1B6E-C97D-A609B27B888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4D56939-2FE7-E828-FB3D-729591D0D4F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FC1FF8-6957-48ED-613B-90B577ABAE35}"/>
                </a:ext>
              </a:extLst>
            </p:cNvPr>
            <p:cNvSpPr txBox="1"/>
            <p:nvPr/>
          </p:nvSpPr>
          <p:spPr>
            <a:xfrm>
              <a:off x="6412217" y="5118013"/>
              <a:ext cx="1645912" cy="70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BD15B9-8DEF-F003-D873-F226A95C0479}"/>
              </a:ext>
            </a:extLst>
          </p:cNvPr>
          <p:cNvGrpSpPr/>
          <p:nvPr/>
        </p:nvGrpSpPr>
        <p:grpSpPr>
          <a:xfrm>
            <a:off x="5516101" y="4488421"/>
            <a:ext cx="1591087" cy="1381502"/>
            <a:chOff x="6197662" y="2695475"/>
            <a:chExt cx="2103125" cy="31297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0FF9CD-FEFE-6655-7CE9-C42D3A219359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725AD9-4FFE-1184-B98E-F15551222AB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6B4275-C20F-67F0-A7B2-69ED2D365A2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3E5D2C-740C-5D5A-F8DC-CB9D26AA3A7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3BDC3A-4023-EB32-7D9A-7E070F4D9C32}"/>
                </a:ext>
              </a:extLst>
            </p:cNvPr>
            <p:cNvSpPr txBox="1"/>
            <p:nvPr/>
          </p:nvSpPr>
          <p:spPr>
            <a:xfrm>
              <a:off x="6412217" y="5118013"/>
              <a:ext cx="1645912" cy="70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960319-1F37-07EA-E86A-E8DB4A5026B1}"/>
              </a:ext>
            </a:extLst>
          </p:cNvPr>
          <p:cNvGrpSpPr/>
          <p:nvPr/>
        </p:nvGrpSpPr>
        <p:grpSpPr>
          <a:xfrm>
            <a:off x="7205634" y="1793327"/>
            <a:ext cx="1840012" cy="4241117"/>
            <a:chOff x="5941042" y="2695475"/>
            <a:chExt cx="2616357" cy="271624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F4810F-E605-4C20-CA1A-DC8F6765976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1F5BE9-48E9-8296-2A0D-6FDFC8C5209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8851C4-8F6B-0AD7-23FC-661F72309E2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D14597-2534-AE0D-ED97-900EA9ED2DC5}"/>
                </a:ext>
              </a:extLst>
            </p:cNvPr>
            <p:cNvSpPr txBox="1"/>
            <p:nvPr/>
          </p:nvSpPr>
          <p:spPr>
            <a:xfrm>
              <a:off x="5941042" y="5117636"/>
              <a:ext cx="2616357" cy="2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Large Glass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47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5145D8-DD26-327A-7A41-073DC39F27AA}"/>
              </a:ext>
            </a:extLst>
          </p:cNvPr>
          <p:cNvSpPr txBox="1">
            <a:spLocks/>
          </p:cNvSpPr>
          <p:nvPr/>
        </p:nvSpPr>
        <p:spPr>
          <a:xfrm>
            <a:off x="53340" y="1073715"/>
            <a:ext cx="2463617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Volume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83CEF-0256-347E-BFBE-0023AC5DC4B5}"/>
              </a:ext>
            </a:extLst>
          </p:cNvPr>
          <p:cNvSpPr txBox="1">
            <a:spLocks/>
          </p:cNvSpPr>
          <p:nvPr/>
        </p:nvSpPr>
        <p:spPr>
          <a:xfrm>
            <a:off x="125349" y="1728907"/>
            <a:ext cx="7275827" cy="180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As the </a:t>
            </a:r>
            <a:r>
              <a:rPr lang="en-GB" b="1"/>
              <a:t>four smaller glasses fill the larger glass </a:t>
            </a:r>
            <a:r>
              <a:rPr lang="en-GB"/>
              <a:t>they are</a:t>
            </a:r>
            <a:r>
              <a:rPr lang="en-GB" b="1"/>
              <a:t> four quarter the volume </a:t>
            </a:r>
            <a:r>
              <a:rPr lang="en-GB"/>
              <a:t>of the </a:t>
            </a:r>
            <a:r>
              <a:rPr lang="en-GB" b="1"/>
              <a:t>larger glass.  </a:t>
            </a:r>
            <a:r>
              <a:rPr lang="en-GB"/>
              <a:t>So one </a:t>
            </a:r>
            <a:r>
              <a:rPr lang="en-GB" b="1"/>
              <a:t>small glass </a:t>
            </a:r>
            <a:r>
              <a:rPr lang="en-GB"/>
              <a:t>is</a:t>
            </a:r>
            <a:r>
              <a:rPr lang="en-GB" b="1"/>
              <a:t> one quarter </a:t>
            </a:r>
            <a:r>
              <a:rPr lang="en-GB"/>
              <a:t>of the </a:t>
            </a:r>
            <a:r>
              <a:rPr lang="en-GB" b="1"/>
              <a:t>volume.</a:t>
            </a:r>
            <a:endParaRPr lang="en-GB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A4A2A-DECD-50EE-9752-90F0C6A7357A}"/>
              </a:ext>
            </a:extLst>
          </p:cNvPr>
          <p:cNvGrpSpPr/>
          <p:nvPr/>
        </p:nvGrpSpPr>
        <p:grpSpPr>
          <a:xfrm>
            <a:off x="133526" y="4488421"/>
            <a:ext cx="1591087" cy="1272297"/>
            <a:chOff x="6197662" y="2695475"/>
            <a:chExt cx="2103125" cy="28823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A9C1F7-B754-7FFA-4FA9-59FD5F28258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C8EE5D-FFDF-CD2B-04C3-F30E4564BC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2D927E-86A5-3EAF-8276-1A1344E7A5E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BE5A55-64F5-318A-5E0F-7FCEFFA4E6DE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CE8247-8B3B-6652-F76D-D228AD962B6C}"/>
              </a:ext>
            </a:extLst>
          </p:cNvPr>
          <p:cNvGrpSpPr/>
          <p:nvPr/>
        </p:nvGrpSpPr>
        <p:grpSpPr>
          <a:xfrm>
            <a:off x="1941594" y="4488421"/>
            <a:ext cx="1591087" cy="1272297"/>
            <a:chOff x="6197662" y="2695475"/>
            <a:chExt cx="2103125" cy="288236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0825D-FD9C-8FC6-E200-5CB22F31192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9D0B4-5FBE-B65F-2662-388943E1C6F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68F523-D5CA-D35C-B43D-FAEDF0504E1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18CF51-50D2-0E98-DAAA-A18CDBB2AB08}"/>
                </a:ext>
              </a:extLst>
            </p:cNvPr>
            <p:cNvSpPr txBox="1"/>
            <p:nvPr/>
          </p:nvSpPr>
          <p:spPr>
            <a:xfrm>
              <a:off x="6412217" y="5118012"/>
              <a:ext cx="1645912" cy="459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BF55BB-88ED-ADB4-4957-B37AA056FC63}"/>
              </a:ext>
            </a:extLst>
          </p:cNvPr>
          <p:cNvGrpSpPr/>
          <p:nvPr/>
        </p:nvGrpSpPr>
        <p:grpSpPr>
          <a:xfrm>
            <a:off x="3750344" y="4488421"/>
            <a:ext cx="1591087" cy="1381502"/>
            <a:chOff x="6197662" y="2695475"/>
            <a:chExt cx="2103125" cy="312976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E98EC3-C8C7-867D-1DBA-120E5660110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2BABF3-0B61-64D2-34C1-02FB0CC07C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384098-5E07-D045-E9C4-451CCCC25EE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E3BEAA-2C87-8E3A-60C7-A53023023376}"/>
                </a:ext>
              </a:extLst>
            </p:cNvPr>
            <p:cNvSpPr txBox="1"/>
            <p:nvPr/>
          </p:nvSpPr>
          <p:spPr>
            <a:xfrm>
              <a:off x="6412217" y="5118013"/>
              <a:ext cx="1645912" cy="70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299DA5-414C-0827-D023-E86E5707B225}"/>
              </a:ext>
            </a:extLst>
          </p:cNvPr>
          <p:cNvGrpSpPr/>
          <p:nvPr/>
        </p:nvGrpSpPr>
        <p:grpSpPr>
          <a:xfrm>
            <a:off x="5559090" y="4488421"/>
            <a:ext cx="1591087" cy="1381502"/>
            <a:chOff x="6197662" y="2695475"/>
            <a:chExt cx="2103125" cy="312976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7EB607-4C0C-F0ED-CCD9-3BE6567661F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EC7C5D7-EAF1-066F-C37B-7A8356C10A2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6E351D-0D87-77FC-1DAB-E7950A76B10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300CAB-6163-B362-07EC-C93AC73411E2}"/>
                </a:ext>
              </a:extLst>
            </p:cNvPr>
            <p:cNvSpPr txBox="1"/>
            <p:nvPr/>
          </p:nvSpPr>
          <p:spPr>
            <a:xfrm>
              <a:off x="6412217" y="5118013"/>
              <a:ext cx="1645912" cy="707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Glass 4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358C7-072B-A61C-42D9-8C0B2D6460BF}"/>
              </a:ext>
            </a:extLst>
          </p:cNvPr>
          <p:cNvSpPr/>
          <p:nvPr/>
        </p:nvSpPr>
        <p:spPr>
          <a:xfrm>
            <a:off x="7401176" y="1790255"/>
            <a:ext cx="1479057" cy="3696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0F4AC9-8D18-F5A0-B12E-0DD51B1DE8C4}"/>
              </a:ext>
            </a:extLst>
          </p:cNvPr>
          <p:cNvSpPr txBox="1"/>
          <p:nvPr/>
        </p:nvSpPr>
        <p:spPr>
          <a:xfrm>
            <a:off x="7205634" y="5533357"/>
            <a:ext cx="1885024" cy="459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Large Glass </a:t>
            </a:r>
          </a:p>
        </p:txBody>
      </p:sp>
    </p:spTree>
    <p:extLst>
      <p:ext uri="{BB962C8B-B14F-4D97-AF65-F5344CB8AC3E}">
        <p14:creationId xmlns:p14="http://schemas.microsoft.com/office/powerpoint/2010/main" val="249882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6FB79C-6A9C-68A7-DA95-59070EB37876}"/>
              </a:ext>
            </a:extLst>
          </p:cNvPr>
          <p:cNvSpPr txBox="1">
            <a:spLocks/>
          </p:cNvSpPr>
          <p:nvPr/>
        </p:nvSpPr>
        <p:spPr>
          <a:xfrm>
            <a:off x="1978018" y="1073715"/>
            <a:ext cx="5187963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Combinations? </a:t>
            </a:r>
            <a:endParaRPr lang="en-GB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2C048D-690B-06C9-AFEB-8DD6B24A056B}"/>
              </a:ext>
            </a:extLst>
          </p:cNvPr>
          <p:cNvSpPr txBox="1">
            <a:spLocks/>
          </p:cNvSpPr>
          <p:nvPr/>
        </p:nvSpPr>
        <p:spPr>
          <a:xfrm>
            <a:off x="118955" y="2051911"/>
            <a:ext cx="6730773" cy="2580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Experiment</a:t>
            </a:r>
            <a:r>
              <a:rPr lang="en-GB"/>
              <a:t> with </a:t>
            </a:r>
            <a:r>
              <a:rPr lang="en-GB" b="1"/>
              <a:t>quarter</a:t>
            </a:r>
            <a:r>
              <a:rPr lang="en-GB"/>
              <a:t> and </a:t>
            </a:r>
            <a:r>
              <a:rPr lang="en-GB" b="1"/>
              <a:t>half size glasses</a:t>
            </a:r>
            <a:r>
              <a:rPr lang="en-GB"/>
              <a:t> full of </a:t>
            </a:r>
            <a:r>
              <a:rPr lang="en-GB" b="1"/>
              <a:t>water</a:t>
            </a:r>
            <a:r>
              <a:rPr lang="en-GB"/>
              <a:t> to see what combinations you can get to </a:t>
            </a:r>
            <a:r>
              <a:rPr lang="en-GB" b="1"/>
              <a:t>fill up </a:t>
            </a:r>
            <a:r>
              <a:rPr lang="en-GB"/>
              <a:t>the </a:t>
            </a:r>
            <a:r>
              <a:rPr lang="en-GB" b="1"/>
              <a:t>large glass.</a:t>
            </a:r>
            <a:endParaRPr lang="en-GB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4917E0-BC57-4817-9DFC-586065B9FEE8}"/>
              </a:ext>
            </a:extLst>
          </p:cNvPr>
          <p:cNvGrpSpPr/>
          <p:nvPr/>
        </p:nvGrpSpPr>
        <p:grpSpPr>
          <a:xfrm>
            <a:off x="6849728" y="1768512"/>
            <a:ext cx="1885024" cy="4241117"/>
            <a:chOff x="5941042" y="2695475"/>
            <a:chExt cx="2616357" cy="271624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E6137E-FA95-FE45-0CD6-15F1AB36829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4BF140D-792A-5A5C-A5ED-2C6C22D071A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7C44BE-0928-AF6D-CB2E-B382EEDBABF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7C6494-7987-6BD9-904A-A7D5DFDABFE8}"/>
                </a:ext>
              </a:extLst>
            </p:cNvPr>
            <p:cNvSpPr txBox="1"/>
            <p:nvPr/>
          </p:nvSpPr>
          <p:spPr>
            <a:xfrm>
              <a:off x="5941042" y="5117636"/>
              <a:ext cx="2616357" cy="294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Large Glass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542AC2-5381-79AF-4FE0-512B7A6AC528}"/>
              </a:ext>
            </a:extLst>
          </p:cNvPr>
          <p:cNvGrpSpPr/>
          <p:nvPr/>
        </p:nvGrpSpPr>
        <p:grpSpPr>
          <a:xfrm>
            <a:off x="409260" y="4498956"/>
            <a:ext cx="1885009" cy="1451784"/>
            <a:chOff x="6003404" y="2695475"/>
            <a:chExt cx="2491636" cy="32889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BBA010-884A-D48D-50C1-7F36E1EF57B8}"/>
                </a:ext>
              </a:extLst>
            </p:cNvPr>
            <p:cNvSpPr/>
            <p:nvPr/>
          </p:nvSpPr>
          <p:spPr>
            <a:xfrm>
              <a:off x="6197678" y="2695475"/>
              <a:ext cx="2103106" cy="23672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2B8A86-CE35-FD0C-D579-1304E48E79F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AEC3F76-1280-1FFE-B541-E83D4B7231C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322979-4E5F-3B4A-FC3E-15B652B8E8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F93A0D-A75D-BEB8-AC3F-1D24AE41C899}"/>
                </a:ext>
              </a:extLst>
            </p:cNvPr>
            <p:cNvSpPr txBox="1"/>
            <p:nvPr/>
          </p:nvSpPr>
          <p:spPr>
            <a:xfrm>
              <a:off x="6003404" y="5078022"/>
              <a:ext cx="2491636" cy="906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Quarter Glass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FAE814-193E-D3DF-484F-C5B62AE51AAD}"/>
              </a:ext>
            </a:extLst>
          </p:cNvPr>
          <p:cNvGrpSpPr/>
          <p:nvPr/>
        </p:nvGrpSpPr>
        <p:grpSpPr>
          <a:xfrm>
            <a:off x="3820951" y="3831736"/>
            <a:ext cx="1502096" cy="2119004"/>
            <a:chOff x="6197662" y="2695475"/>
            <a:chExt cx="2135866" cy="29269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F96BA6-51BF-DD60-2C20-29A572522A14}"/>
                </a:ext>
              </a:extLst>
            </p:cNvPr>
            <p:cNvSpPr/>
            <p:nvPr/>
          </p:nvSpPr>
          <p:spPr>
            <a:xfrm>
              <a:off x="6197681" y="2695475"/>
              <a:ext cx="2103106" cy="236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66EC9B-B7E0-98F9-BD57-24CD0D58967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2" y="5062755"/>
              <a:ext cx="2103120" cy="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01D9C4-FA5A-0C09-0D87-B2B1044547C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9766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D4421D-7A93-0BE4-C8A3-02098D5948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00787" y="2695475"/>
              <a:ext cx="0" cy="2367280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8BB691-1AD6-4B25-9BA9-4FDB923870C8}"/>
                </a:ext>
              </a:extLst>
            </p:cNvPr>
            <p:cNvSpPr txBox="1"/>
            <p:nvPr/>
          </p:nvSpPr>
          <p:spPr>
            <a:xfrm>
              <a:off x="6230433" y="5069742"/>
              <a:ext cx="2103095" cy="55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Half Glass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99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22E34B-E829-9A90-D94C-1A02CC9BA6D0}"/>
              </a:ext>
            </a:extLst>
          </p:cNvPr>
          <p:cNvSpPr txBox="1">
            <a:spLocks/>
          </p:cNvSpPr>
          <p:nvPr/>
        </p:nvSpPr>
        <p:spPr>
          <a:xfrm>
            <a:off x="731522" y="1046827"/>
            <a:ext cx="8025979" cy="71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Half full   or   Half empty?</a:t>
            </a: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64B698C3-B8E8-5CD2-5887-2D4A9290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88" y="2110323"/>
            <a:ext cx="2971636" cy="2637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C5EA23-26A8-8669-B8E9-974201ED4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510"/>
          <a:stretch/>
        </p:blipFill>
        <p:spPr>
          <a:xfrm>
            <a:off x="1807232" y="1867758"/>
            <a:ext cx="1254547" cy="1296281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971CA0F-CCB1-6C1C-FBEF-3C8F62E21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868" y="2110323"/>
            <a:ext cx="2971636" cy="2637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0DAB1-22AF-A830-36A5-6B34CC6D59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33"/>
          <a:stretch/>
        </p:blipFill>
        <p:spPr>
          <a:xfrm>
            <a:off x="5637412" y="1867758"/>
            <a:ext cx="1254547" cy="129628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A0045C2-AC19-5D43-F9FA-D48D09A5CB5F}"/>
              </a:ext>
            </a:extLst>
          </p:cNvPr>
          <p:cNvSpPr txBox="1">
            <a:spLocks/>
          </p:cNvSpPr>
          <p:nvPr/>
        </p:nvSpPr>
        <p:spPr>
          <a:xfrm>
            <a:off x="1774464" y="4856693"/>
            <a:ext cx="7369536" cy="180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i="1" dirty="0"/>
              <a:t>An engineer would say: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the glasses are twice the size they need to be!</a:t>
            </a:r>
          </a:p>
        </p:txBody>
      </p:sp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6F38D12B-96F0-EBB5-2676-6CD060C39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51" y="4747677"/>
            <a:ext cx="1323802" cy="13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4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2705</TotalTime>
  <Words>215</Words>
  <Application>Microsoft Office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fractions Presentation</dc:title>
  <dc:subject>KS1 math ks1 maths fractions</dc:subject>
  <dc:creator>Attainment in Education</dc:creator>
  <cp:keywords>water fractions, fun with fractions, working out fractions, learning fractions, math fun fractions, math learning fractions, making fractions fun, fractions ks1, key stage 1 fractions</cp:keywords>
  <cp:lastModifiedBy>Marie Neighbour</cp:lastModifiedBy>
  <cp:revision>134</cp:revision>
  <dcterms:created xsi:type="dcterms:W3CDTF">2017-06-28T15:11:57Z</dcterms:created>
  <dcterms:modified xsi:type="dcterms:W3CDTF">2023-08-24T15:00:29Z</dcterms:modified>
</cp:coreProperties>
</file>