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69" r:id="rId2"/>
    <p:sldId id="268" r:id="rId3"/>
    <p:sldId id="259" r:id="rId4"/>
    <p:sldId id="265" r:id="rId5"/>
    <p:sldId id="260" r:id="rId6"/>
    <p:sldId id="273" r:id="rId7"/>
    <p:sldId id="263" r:id="rId8"/>
    <p:sldId id="266" r:id="rId9"/>
    <p:sldId id="264" r:id="rId10"/>
    <p:sldId id="267" r:id="rId11"/>
    <p:sldId id="271" r:id="rId12"/>
    <p:sldId id="272" r:id="rId13"/>
    <p:sldId id="26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86996" autoAdjust="0"/>
  </p:normalViewPr>
  <p:slideViewPr>
    <p:cSldViewPr snapToGrid="0" snapToObjects="1">
      <p:cViewPr varScale="1">
        <p:scale>
          <a:sx n="99" d="100"/>
          <a:sy n="99" d="100"/>
        </p:scale>
        <p:origin x="193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95A6A2-D1CF-4E22-B6F9-C48F0F16B29A}" type="datetimeFigureOut">
              <a:rPr lang="en-GB" smtClean="0"/>
              <a:t>25/08/2023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07E84F-45E6-4385-A61E-2A903B5C237C}" type="slidenum">
              <a:rPr lang="en-GB" smtClean="0"/>
              <a:t>‹#›</a:t>
            </a:fld>
            <a:endParaRPr lang="en-GB"/>
          </a:p>
        </p:txBody>
      </p:sp>
    </p:spTree>
    <p:extLst>
      <p:ext uri="{BB962C8B-B14F-4D97-AF65-F5344CB8AC3E}">
        <p14:creationId xmlns:p14="http://schemas.microsoft.com/office/powerpoint/2010/main" val="970637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Teacher should demonstrate how to fold up each net into a 3D shape. Teacher could show how to make each shape one at a time, with learners following them as they do it. If available, a visualiser or small webcam would help with this. </a:t>
            </a:r>
            <a:r>
              <a:rPr lang="en-GB" sz="1200" kern="1200" dirty="0">
                <a:solidFill>
                  <a:schemeClr val="tx1"/>
                </a:solidFill>
                <a:effectLst/>
                <a:latin typeface="+mn-lt"/>
                <a:ea typeface="+mn-ea"/>
                <a:cs typeface="+mn-cs"/>
              </a:rPr>
              <a:t>Sometimes learners forget the flaps and cut out </a:t>
            </a:r>
            <a:r>
              <a:rPr lang="en-GB" sz="1200" kern="1200">
                <a:solidFill>
                  <a:schemeClr val="tx1"/>
                </a:solidFill>
                <a:effectLst/>
                <a:latin typeface="+mn-lt"/>
                <a:ea typeface="+mn-ea"/>
                <a:cs typeface="+mn-cs"/>
              </a:rPr>
              <a:t>the nets </a:t>
            </a:r>
            <a:r>
              <a:rPr lang="en-GB" sz="1200" kern="1200" dirty="0">
                <a:solidFill>
                  <a:schemeClr val="tx1"/>
                </a:solidFill>
                <a:effectLst/>
                <a:latin typeface="+mn-lt"/>
                <a:ea typeface="+mn-ea"/>
                <a:cs typeface="+mn-cs"/>
              </a:rPr>
              <a:t>without them, so remind them about the need for these when making each shape. Learners could use double sided tape instead of a glue stick on the flaps, or use tape on the outside of the shapes to hold them together.</a:t>
            </a:r>
          </a:p>
        </p:txBody>
      </p:sp>
      <p:sp>
        <p:nvSpPr>
          <p:cNvPr id="4" name="Slide Number Placeholder 3"/>
          <p:cNvSpPr>
            <a:spLocks noGrp="1"/>
          </p:cNvSpPr>
          <p:nvPr>
            <p:ph type="sldNum" sz="quarter" idx="5"/>
          </p:nvPr>
        </p:nvSpPr>
        <p:spPr/>
        <p:txBody>
          <a:bodyPr/>
          <a:lstStyle/>
          <a:p>
            <a:fld id="{A207E84F-45E6-4385-A61E-2A903B5C237C}" type="slidenum">
              <a:rPr lang="en-GB" smtClean="0"/>
              <a:t>2</a:t>
            </a:fld>
            <a:endParaRPr lang="en-GB"/>
          </a:p>
        </p:txBody>
      </p:sp>
    </p:spTree>
    <p:extLst>
      <p:ext uri="{BB962C8B-B14F-4D97-AF65-F5344CB8AC3E}">
        <p14:creationId xmlns:p14="http://schemas.microsoft.com/office/powerpoint/2010/main" val="1158120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can be printed and used as a handout for learners to write the number of edges, vertices and faces on each 3D shape that they have made. </a:t>
            </a:r>
          </a:p>
        </p:txBody>
      </p:sp>
      <p:sp>
        <p:nvSpPr>
          <p:cNvPr id="4" name="Slide Number Placeholder 3"/>
          <p:cNvSpPr>
            <a:spLocks noGrp="1"/>
          </p:cNvSpPr>
          <p:nvPr>
            <p:ph type="sldNum" sz="quarter" idx="5"/>
          </p:nvPr>
        </p:nvSpPr>
        <p:spPr/>
        <p:txBody>
          <a:bodyPr/>
          <a:lstStyle/>
          <a:p>
            <a:fld id="{A207E84F-45E6-4385-A61E-2A903B5C237C}" type="slidenum">
              <a:rPr lang="en-GB" smtClean="0"/>
              <a:t>11</a:t>
            </a:fld>
            <a:endParaRPr lang="en-GB"/>
          </a:p>
        </p:txBody>
      </p:sp>
    </p:spTree>
    <p:extLst>
      <p:ext uri="{BB962C8B-B14F-4D97-AF65-F5344CB8AC3E}">
        <p14:creationId xmlns:p14="http://schemas.microsoft.com/office/powerpoint/2010/main" val="2265944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the answers after learners have filled in their own sheet – learners could also use this slide to self and/or peer assess their responses.</a:t>
            </a:r>
          </a:p>
        </p:txBody>
      </p:sp>
      <p:sp>
        <p:nvSpPr>
          <p:cNvPr id="4" name="Slide Number Placeholder 3"/>
          <p:cNvSpPr>
            <a:spLocks noGrp="1"/>
          </p:cNvSpPr>
          <p:nvPr>
            <p:ph type="sldNum" sz="quarter" idx="5"/>
          </p:nvPr>
        </p:nvSpPr>
        <p:spPr/>
        <p:txBody>
          <a:bodyPr/>
          <a:lstStyle/>
          <a:p>
            <a:fld id="{A207E84F-45E6-4385-A61E-2A903B5C237C}" type="slidenum">
              <a:rPr lang="en-GB" smtClean="0"/>
              <a:t>12</a:t>
            </a:fld>
            <a:endParaRPr lang="en-GB"/>
          </a:p>
        </p:txBody>
      </p:sp>
    </p:spTree>
    <p:extLst>
      <p:ext uri="{BB962C8B-B14F-4D97-AF65-F5344CB8AC3E}">
        <p14:creationId xmlns:p14="http://schemas.microsoft.com/office/powerpoint/2010/main" val="1887681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could be used as an extension for more able learners. </a:t>
            </a:r>
          </a:p>
        </p:txBody>
      </p:sp>
      <p:sp>
        <p:nvSpPr>
          <p:cNvPr id="4" name="Slide Number Placeholder 3"/>
          <p:cNvSpPr>
            <a:spLocks noGrp="1"/>
          </p:cNvSpPr>
          <p:nvPr>
            <p:ph type="sldNum" sz="quarter" idx="5"/>
          </p:nvPr>
        </p:nvSpPr>
        <p:spPr/>
        <p:txBody>
          <a:bodyPr/>
          <a:lstStyle/>
          <a:p>
            <a:fld id="{A207E84F-45E6-4385-A61E-2A903B5C237C}" type="slidenum">
              <a:rPr lang="en-GB" smtClean="0"/>
              <a:t>13</a:t>
            </a:fld>
            <a:endParaRPr lang="en-GB"/>
          </a:p>
        </p:txBody>
      </p:sp>
    </p:spTree>
    <p:extLst>
      <p:ext uri="{BB962C8B-B14F-4D97-AF65-F5344CB8AC3E}">
        <p14:creationId xmlns:p14="http://schemas.microsoft.com/office/powerpoint/2010/main" val="2093725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cube net.</a:t>
            </a:r>
          </a:p>
        </p:txBody>
      </p:sp>
      <p:sp>
        <p:nvSpPr>
          <p:cNvPr id="4" name="Slide Number Placeholder 3"/>
          <p:cNvSpPr>
            <a:spLocks noGrp="1"/>
          </p:cNvSpPr>
          <p:nvPr>
            <p:ph type="sldNum" sz="quarter" idx="5"/>
          </p:nvPr>
        </p:nvSpPr>
        <p:spPr/>
        <p:txBody>
          <a:bodyPr/>
          <a:lstStyle/>
          <a:p>
            <a:fld id="{A207E84F-45E6-4385-A61E-2A903B5C237C}" type="slidenum">
              <a:rPr lang="en-GB" smtClean="0"/>
              <a:t>3</a:t>
            </a:fld>
            <a:endParaRPr lang="en-GB"/>
          </a:p>
        </p:txBody>
      </p:sp>
    </p:spTree>
    <p:extLst>
      <p:ext uri="{BB962C8B-B14F-4D97-AF65-F5344CB8AC3E}">
        <p14:creationId xmlns:p14="http://schemas.microsoft.com/office/powerpoint/2010/main" val="2678789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finished cube.</a:t>
            </a:r>
          </a:p>
        </p:txBody>
      </p:sp>
      <p:sp>
        <p:nvSpPr>
          <p:cNvPr id="4" name="Slide Number Placeholder 3"/>
          <p:cNvSpPr>
            <a:spLocks noGrp="1"/>
          </p:cNvSpPr>
          <p:nvPr>
            <p:ph type="sldNum" sz="quarter" idx="5"/>
          </p:nvPr>
        </p:nvSpPr>
        <p:spPr/>
        <p:txBody>
          <a:bodyPr/>
          <a:lstStyle/>
          <a:p>
            <a:fld id="{A207E84F-45E6-4385-A61E-2A903B5C237C}" type="slidenum">
              <a:rPr lang="en-GB" smtClean="0"/>
              <a:t>4</a:t>
            </a:fld>
            <a:endParaRPr lang="en-GB"/>
          </a:p>
        </p:txBody>
      </p:sp>
    </p:spTree>
    <p:extLst>
      <p:ext uri="{BB962C8B-B14F-4D97-AF65-F5344CB8AC3E}">
        <p14:creationId xmlns:p14="http://schemas.microsoft.com/office/powerpoint/2010/main" val="2266980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pyramid net.</a:t>
            </a:r>
          </a:p>
        </p:txBody>
      </p:sp>
      <p:sp>
        <p:nvSpPr>
          <p:cNvPr id="4" name="Slide Number Placeholder 3"/>
          <p:cNvSpPr>
            <a:spLocks noGrp="1"/>
          </p:cNvSpPr>
          <p:nvPr>
            <p:ph type="sldNum" sz="quarter" idx="5"/>
          </p:nvPr>
        </p:nvSpPr>
        <p:spPr/>
        <p:txBody>
          <a:bodyPr/>
          <a:lstStyle/>
          <a:p>
            <a:fld id="{A207E84F-45E6-4385-A61E-2A903B5C237C}" type="slidenum">
              <a:rPr lang="en-GB" smtClean="0"/>
              <a:t>5</a:t>
            </a:fld>
            <a:endParaRPr lang="en-GB"/>
          </a:p>
        </p:txBody>
      </p:sp>
    </p:spTree>
    <p:extLst>
      <p:ext uri="{BB962C8B-B14F-4D97-AF65-F5344CB8AC3E}">
        <p14:creationId xmlns:p14="http://schemas.microsoft.com/office/powerpoint/2010/main" val="1745922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finished pyramid.</a:t>
            </a:r>
          </a:p>
        </p:txBody>
      </p:sp>
      <p:sp>
        <p:nvSpPr>
          <p:cNvPr id="4" name="Slide Number Placeholder 3"/>
          <p:cNvSpPr>
            <a:spLocks noGrp="1"/>
          </p:cNvSpPr>
          <p:nvPr>
            <p:ph type="sldNum" sz="quarter" idx="5"/>
          </p:nvPr>
        </p:nvSpPr>
        <p:spPr/>
        <p:txBody>
          <a:bodyPr/>
          <a:lstStyle/>
          <a:p>
            <a:fld id="{A207E84F-45E6-4385-A61E-2A903B5C237C}" type="slidenum">
              <a:rPr lang="en-GB" smtClean="0"/>
              <a:t>6</a:t>
            </a:fld>
            <a:endParaRPr lang="en-GB"/>
          </a:p>
        </p:txBody>
      </p:sp>
    </p:spTree>
    <p:extLst>
      <p:ext uri="{BB962C8B-B14F-4D97-AF65-F5344CB8AC3E}">
        <p14:creationId xmlns:p14="http://schemas.microsoft.com/office/powerpoint/2010/main" val="630166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cylinder net.</a:t>
            </a:r>
          </a:p>
        </p:txBody>
      </p:sp>
      <p:sp>
        <p:nvSpPr>
          <p:cNvPr id="4" name="Slide Number Placeholder 3"/>
          <p:cNvSpPr>
            <a:spLocks noGrp="1"/>
          </p:cNvSpPr>
          <p:nvPr>
            <p:ph type="sldNum" sz="quarter" idx="5"/>
          </p:nvPr>
        </p:nvSpPr>
        <p:spPr/>
        <p:txBody>
          <a:bodyPr/>
          <a:lstStyle/>
          <a:p>
            <a:fld id="{A207E84F-45E6-4385-A61E-2A903B5C237C}" type="slidenum">
              <a:rPr lang="en-GB" smtClean="0"/>
              <a:t>7</a:t>
            </a:fld>
            <a:endParaRPr lang="en-GB"/>
          </a:p>
        </p:txBody>
      </p:sp>
    </p:spTree>
    <p:extLst>
      <p:ext uri="{BB962C8B-B14F-4D97-AF65-F5344CB8AC3E}">
        <p14:creationId xmlns:p14="http://schemas.microsoft.com/office/powerpoint/2010/main" val="727143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finished cylinder</a:t>
            </a:r>
          </a:p>
        </p:txBody>
      </p:sp>
      <p:sp>
        <p:nvSpPr>
          <p:cNvPr id="4" name="Slide Number Placeholder 3"/>
          <p:cNvSpPr>
            <a:spLocks noGrp="1"/>
          </p:cNvSpPr>
          <p:nvPr>
            <p:ph type="sldNum" sz="quarter" idx="5"/>
          </p:nvPr>
        </p:nvSpPr>
        <p:spPr/>
        <p:txBody>
          <a:bodyPr/>
          <a:lstStyle/>
          <a:p>
            <a:fld id="{A207E84F-45E6-4385-A61E-2A903B5C237C}" type="slidenum">
              <a:rPr lang="en-GB" smtClean="0"/>
              <a:t>8</a:t>
            </a:fld>
            <a:endParaRPr lang="en-GB"/>
          </a:p>
        </p:txBody>
      </p:sp>
    </p:spTree>
    <p:extLst>
      <p:ext uri="{BB962C8B-B14F-4D97-AF65-F5344CB8AC3E}">
        <p14:creationId xmlns:p14="http://schemas.microsoft.com/office/powerpoint/2010/main" val="1370962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octahedron net.</a:t>
            </a:r>
          </a:p>
        </p:txBody>
      </p:sp>
      <p:sp>
        <p:nvSpPr>
          <p:cNvPr id="4" name="Slide Number Placeholder 3"/>
          <p:cNvSpPr>
            <a:spLocks noGrp="1"/>
          </p:cNvSpPr>
          <p:nvPr>
            <p:ph type="sldNum" sz="quarter" idx="5"/>
          </p:nvPr>
        </p:nvSpPr>
        <p:spPr/>
        <p:txBody>
          <a:bodyPr/>
          <a:lstStyle/>
          <a:p>
            <a:fld id="{A207E84F-45E6-4385-A61E-2A903B5C237C}" type="slidenum">
              <a:rPr lang="en-GB" smtClean="0"/>
              <a:t>9</a:t>
            </a:fld>
            <a:endParaRPr lang="en-GB"/>
          </a:p>
        </p:txBody>
      </p:sp>
    </p:spTree>
    <p:extLst>
      <p:ext uri="{BB962C8B-B14F-4D97-AF65-F5344CB8AC3E}">
        <p14:creationId xmlns:p14="http://schemas.microsoft.com/office/powerpoint/2010/main" val="2883357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finished octahedron.</a:t>
            </a:r>
          </a:p>
        </p:txBody>
      </p:sp>
      <p:sp>
        <p:nvSpPr>
          <p:cNvPr id="4" name="Slide Number Placeholder 3"/>
          <p:cNvSpPr>
            <a:spLocks noGrp="1"/>
          </p:cNvSpPr>
          <p:nvPr>
            <p:ph type="sldNum" sz="quarter" idx="5"/>
          </p:nvPr>
        </p:nvSpPr>
        <p:spPr/>
        <p:txBody>
          <a:bodyPr/>
          <a:lstStyle/>
          <a:p>
            <a:fld id="{A207E84F-45E6-4385-A61E-2A903B5C237C}" type="slidenum">
              <a:rPr lang="en-GB" smtClean="0"/>
              <a:t>10</a:t>
            </a:fld>
            <a:endParaRPr lang="en-GB"/>
          </a:p>
        </p:txBody>
      </p:sp>
    </p:spTree>
    <p:extLst>
      <p:ext uri="{BB962C8B-B14F-4D97-AF65-F5344CB8AC3E}">
        <p14:creationId xmlns:p14="http://schemas.microsoft.com/office/powerpoint/2010/main" val="3100073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8/25/2023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8/25/2023</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8/25/2023</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8/25/2023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8/25/2023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8/25/2023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6278B7-95B6-4F4B-8579-C61CB55F93EE}"/>
              </a:ext>
            </a:extLst>
          </p:cNvPr>
          <p:cNvSpPr txBox="1"/>
          <p:nvPr/>
        </p:nvSpPr>
        <p:spPr>
          <a:xfrm>
            <a:off x="678560" y="1172982"/>
            <a:ext cx="7866889" cy="830997"/>
          </a:xfrm>
          <a:prstGeom prst="rect">
            <a:avLst/>
          </a:prstGeom>
          <a:noFill/>
        </p:spPr>
        <p:txBody>
          <a:bodyPr wrap="square" rtlCol="0">
            <a:spAutoFit/>
          </a:bodyPr>
          <a:lstStyle/>
          <a:p>
            <a:pPr algn="ctr"/>
            <a:r>
              <a:rPr lang="en-GB" sz="4800" b="1" dirty="0">
                <a:solidFill>
                  <a:srgbClr val="0093D3"/>
                </a:solidFill>
                <a:latin typeface="Arial"/>
                <a:cs typeface="Arial"/>
              </a:rPr>
              <a:t>Edges, vertices and faces</a:t>
            </a:r>
          </a:p>
        </p:txBody>
      </p:sp>
      <p:sp>
        <p:nvSpPr>
          <p:cNvPr id="3" name="TextBox 2">
            <a:extLst>
              <a:ext uri="{FF2B5EF4-FFF2-40B4-BE49-F238E27FC236}">
                <a16:creationId xmlns:a16="http://schemas.microsoft.com/office/drawing/2014/main" id="{B02D9146-B32D-4498-BA59-6585B694DA5E}"/>
              </a:ext>
            </a:extLst>
          </p:cNvPr>
          <p:cNvSpPr txBox="1"/>
          <p:nvPr/>
        </p:nvSpPr>
        <p:spPr>
          <a:xfrm>
            <a:off x="1303020" y="5046646"/>
            <a:ext cx="6617970"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Making cut-out 3D shapes and counting the number of edges, vertices and faces</a:t>
            </a:r>
          </a:p>
        </p:txBody>
      </p:sp>
      <p:grpSp>
        <p:nvGrpSpPr>
          <p:cNvPr id="13" name="Group 12">
            <a:extLst>
              <a:ext uri="{FF2B5EF4-FFF2-40B4-BE49-F238E27FC236}">
                <a16:creationId xmlns:a16="http://schemas.microsoft.com/office/drawing/2014/main" id="{89C7C963-DA8F-434C-80E1-56957FE096AD}"/>
              </a:ext>
            </a:extLst>
          </p:cNvPr>
          <p:cNvGrpSpPr/>
          <p:nvPr/>
        </p:nvGrpSpPr>
        <p:grpSpPr>
          <a:xfrm>
            <a:off x="499621" y="2426872"/>
            <a:ext cx="8141103" cy="1994577"/>
            <a:chOff x="499621" y="2426872"/>
            <a:chExt cx="8141103" cy="1994577"/>
          </a:xfrm>
        </p:grpSpPr>
        <p:pic>
          <p:nvPicPr>
            <p:cNvPr id="9" name="Picture 8" descr="A close up of a hard wood floor&#10;&#10;Description automatically generated">
              <a:extLst>
                <a:ext uri="{FF2B5EF4-FFF2-40B4-BE49-F238E27FC236}">
                  <a16:creationId xmlns:a16="http://schemas.microsoft.com/office/drawing/2014/main" id="{5EC21962-8D3F-4A93-B503-8116742FE17A}"/>
                </a:ext>
              </a:extLst>
            </p:cNvPr>
            <p:cNvPicPr>
              <a:picLocks noChangeAspect="1"/>
            </p:cNvPicPr>
            <p:nvPr/>
          </p:nvPicPr>
          <p:blipFill rotWithShape="1">
            <a:blip r:embed="rId3"/>
            <a:srcRect l="25979" t="14724" r="26495" b="21924"/>
            <a:stretch/>
          </p:blipFill>
          <p:spPr>
            <a:xfrm>
              <a:off x="499621" y="2436550"/>
              <a:ext cx="1985400" cy="1984899"/>
            </a:xfrm>
            <a:prstGeom prst="rect">
              <a:avLst/>
            </a:prstGeom>
          </p:spPr>
        </p:pic>
        <p:pic>
          <p:nvPicPr>
            <p:cNvPr id="10" name="Picture 9" descr="A close up of a wooden floor&#10;&#10;Description automatically generated">
              <a:extLst>
                <a:ext uri="{FF2B5EF4-FFF2-40B4-BE49-F238E27FC236}">
                  <a16:creationId xmlns:a16="http://schemas.microsoft.com/office/drawing/2014/main" id="{73768E07-9DDE-44B3-81BE-C657897B623A}"/>
                </a:ext>
              </a:extLst>
            </p:cNvPr>
            <p:cNvPicPr>
              <a:picLocks noChangeAspect="1"/>
            </p:cNvPicPr>
            <p:nvPr/>
          </p:nvPicPr>
          <p:blipFill rotWithShape="1">
            <a:blip r:embed="rId4"/>
            <a:srcRect l="27731" t="20619" r="32681" b="13815"/>
            <a:stretch/>
          </p:blipFill>
          <p:spPr>
            <a:xfrm>
              <a:off x="2739292" y="2436550"/>
              <a:ext cx="1597906" cy="1984899"/>
            </a:xfrm>
            <a:prstGeom prst="rect">
              <a:avLst/>
            </a:prstGeom>
          </p:spPr>
        </p:pic>
        <p:pic>
          <p:nvPicPr>
            <p:cNvPr id="11" name="Picture 10" descr="A close up of a hard wood floor&#10;&#10;Description automatically generated">
              <a:extLst>
                <a:ext uri="{FF2B5EF4-FFF2-40B4-BE49-F238E27FC236}">
                  <a16:creationId xmlns:a16="http://schemas.microsoft.com/office/drawing/2014/main" id="{FB32DCD8-F551-4670-8153-9A3EDC56DE2F}"/>
                </a:ext>
              </a:extLst>
            </p:cNvPr>
            <p:cNvPicPr>
              <a:picLocks noChangeAspect="1"/>
            </p:cNvPicPr>
            <p:nvPr/>
          </p:nvPicPr>
          <p:blipFill rotWithShape="1">
            <a:blip r:embed="rId5"/>
            <a:srcRect l="31959" t="21993" r="28041" b="21100"/>
            <a:stretch/>
          </p:blipFill>
          <p:spPr>
            <a:xfrm>
              <a:off x="4591469" y="2426872"/>
              <a:ext cx="1860244" cy="1984899"/>
            </a:xfrm>
            <a:prstGeom prst="rect">
              <a:avLst/>
            </a:prstGeom>
          </p:spPr>
        </p:pic>
        <p:pic>
          <p:nvPicPr>
            <p:cNvPr id="12" name="Picture 11" descr="A picture containing building, floor&#10;&#10;Description automatically generated">
              <a:extLst>
                <a:ext uri="{FF2B5EF4-FFF2-40B4-BE49-F238E27FC236}">
                  <a16:creationId xmlns:a16="http://schemas.microsoft.com/office/drawing/2014/main" id="{7A812740-E312-42B8-858A-739A1899BD86}"/>
                </a:ext>
              </a:extLst>
            </p:cNvPr>
            <p:cNvPicPr>
              <a:picLocks noChangeAspect="1"/>
            </p:cNvPicPr>
            <p:nvPr/>
          </p:nvPicPr>
          <p:blipFill rotWithShape="1">
            <a:blip r:embed="rId6"/>
            <a:srcRect l="31959" t="23230" r="28041" b="21787"/>
            <a:stretch/>
          </p:blipFill>
          <p:spPr>
            <a:xfrm>
              <a:off x="6705984" y="2426872"/>
              <a:ext cx="1934740" cy="1994577"/>
            </a:xfrm>
            <a:prstGeom prst="rect">
              <a:avLst/>
            </a:prstGeom>
          </p:spPr>
        </p:pic>
      </p:grpSp>
    </p:spTree>
    <p:extLst>
      <p:ext uri="{BB962C8B-B14F-4D97-AF65-F5344CB8AC3E}">
        <p14:creationId xmlns:p14="http://schemas.microsoft.com/office/powerpoint/2010/main" val="3787878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BF90D8-114F-4438-99C4-B046102FA112}"/>
              </a:ext>
            </a:extLst>
          </p:cNvPr>
          <p:cNvSpPr txBox="1"/>
          <p:nvPr/>
        </p:nvSpPr>
        <p:spPr>
          <a:xfrm>
            <a:off x="103694" y="990912"/>
            <a:ext cx="2941163" cy="769441"/>
          </a:xfrm>
          <a:prstGeom prst="rect">
            <a:avLst/>
          </a:prstGeom>
          <a:noFill/>
        </p:spPr>
        <p:txBody>
          <a:bodyPr wrap="square" rtlCol="0">
            <a:spAutoFit/>
          </a:bodyPr>
          <a:lstStyle/>
          <a:p>
            <a:pPr algn="ctr"/>
            <a:r>
              <a:rPr lang="en-GB" sz="4400" dirty="0"/>
              <a:t>Octahedron</a:t>
            </a:r>
          </a:p>
        </p:txBody>
      </p:sp>
      <p:pic>
        <p:nvPicPr>
          <p:cNvPr id="4" name="Picture 3" descr="A picture containing building, floor&#10;&#10;Description automatically generated">
            <a:extLst>
              <a:ext uri="{FF2B5EF4-FFF2-40B4-BE49-F238E27FC236}">
                <a16:creationId xmlns:a16="http://schemas.microsoft.com/office/drawing/2014/main" id="{026B71ED-74E6-4F40-8237-7ED75F8EF109}"/>
              </a:ext>
            </a:extLst>
          </p:cNvPr>
          <p:cNvPicPr>
            <a:picLocks noChangeAspect="1"/>
          </p:cNvPicPr>
          <p:nvPr/>
        </p:nvPicPr>
        <p:blipFill rotWithShape="1">
          <a:blip r:embed="rId4"/>
          <a:srcRect l="31959" t="23230" r="28041" b="21787"/>
          <a:stretch/>
        </p:blipFill>
        <p:spPr>
          <a:xfrm>
            <a:off x="2743200" y="1760353"/>
            <a:ext cx="3657600" cy="3770722"/>
          </a:xfrm>
          <a:prstGeom prst="rect">
            <a:avLst/>
          </a:prstGeom>
        </p:spPr>
      </p:pic>
    </p:spTree>
    <p:extLst>
      <p:ext uri="{BB962C8B-B14F-4D97-AF65-F5344CB8AC3E}">
        <p14:creationId xmlns:p14="http://schemas.microsoft.com/office/powerpoint/2010/main" val="12911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6C49A7-F59D-40A9-BFA6-CB2E9E5F3F5B}"/>
              </a:ext>
            </a:extLst>
          </p:cNvPr>
          <p:cNvSpPr>
            <a:spLocks noGrp="1"/>
          </p:cNvSpPr>
          <p:nvPr>
            <p:ph type="title"/>
          </p:nvPr>
        </p:nvSpPr>
        <p:spPr>
          <a:xfrm>
            <a:off x="526774" y="1036949"/>
            <a:ext cx="7988576" cy="682521"/>
          </a:xfrm>
        </p:spPr>
        <p:txBody>
          <a:bodyPr>
            <a:normAutofit fontScale="90000"/>
          </a:bodyPr>
          <a:lstStyle/>
          <a:p>
            <a:r>
              <a:rPr lang="en-GB" b="1" dirty="0"/>
              <a:t>Edges, vertices and faces</a:t>
            </a:r>
          </a:p>
        </p:txBody>
      </p:sp>
      <p:graphicFrame>
        <p:nvGraphicFramePr>
          <p:cNvPr id="6" name="Table 6">
            <a:extLst>
              <a:ext uri="{FF2B5EF4-FFF2-40B4-BE49-F238E27FC236}">
                <a16:creationId xmlns:a16="http://schemas.microsoft.com/office/drawing/2014/main" id="{AA6E9E52-A804-4370-A4EB-3B96E3661E62}"/>
              </a:ext>
            </a:extLst>
          </p:cNvPr>
          <p:cNvGraphicFramePr>
            <a:graphicFrameLocks noGrp="1"/>
          </p:cNvGraphicFramePr>
          <p:nvPr>
            <p:ph idx="1"/>
            <p:extLst>
              <p:ext uri="{D42A27DB-BD31-4B8C-83A1-F6EECF244321}">
                <p14:modId xmlns:p14="http://schemas.microsoft.com/office/powerpoint/2010/main" val="89748614"/>
              </p:ext>
            </p:extLst>
          </p:nvPr>
        </p:nvGraphicFramePr>
        <p:xfrm>
          <a:off x="628650" y="1798983"/>
          <a:ext cx="7886700" cy="4162432"/>
        </p:xfrm>
        <a:graphic>
          <a:graphicData uri="http://schemas.openxmlformats.org/drawingml/2006/table">
            <a:tbl>
              <a:tblPr firstRow="1" bandRow="1">
                <a:tableStyleId>{5940675A-B579-460E-94D1-54222C63F5DA}</a:tableStyleId>
              </a:tblPr>
              <a:tblGrid>
                <a:gridCol w="1971675">
                  <a:extLst>
                    <a:ext uri="{9D8B030D-6E8A-4147-A177-3AD203B41FA5}">
                      <a16:colId xmlns:a16="http://schemas.microsoft.com/office/drawing/2014/main" val="4199973852"/>
                    </a:ext>
                  </a:extLst>
                </a:gridCol>
                <a:gridCol w="1971675">
                  <a:extLst>
                    <a:ext uri="{9D8B030D-6E8A-4147-A177-3AD203B41FA5}">
                      <a16:colId xmlns:a16="http://schemas.microsoft.com/office/drawing/2014/main" val="1354239362"/>
                    </a:ext>
                  </a:extLst>
                </a:gridCol>
                <a:gridCol w="1971675">
                  <a:extLst>
                    <a:ext uri="{9D8B030D-6E8A-4147-A177-3AD203B41FA5}">
                      <a16:colId xmlns:a16="http://schemas.microsoft.com/office/drawing/2014/main" val="1617559490"/>
                    </a:ext>
                  </a:extLst>
                </a:gridCol>
                <a:gridCol w="1971675">
                  <a:extLst>
                    <a:ext uri="{9D8B030D-6E8A-4147-A177-3AD203B41FA5}">
                      <a16:colId xmlns:a16="http://schemas.microsoft.com/office/drawing/2014/main" val="1545722099"/>
                    </a:ext>
                  </a:extLst>
                </a:gridCol>
              </a:tblGrid>
              <a:tr h="510536">
                <a:tc>
                  <a:txBody>
                    <a:bodyPr/>
                    <a:lstStyle/>
                    <a:p>
                      <a:pPr algn="ctr"/>
                      <a:r>
                        <a:rPr lang="en-GB" b="1" dirty="0"/>
                        <a:t>Shape</a:t>
                      </a:r>
                    </a:p>
                  </a:txBody>
                  <a:tcPr/>
                </a:tc>
                <a:tc>
                  <a:txBody>
                    <a:bodyPr/>
                    <a:lstStyle/>
                    <a:p>
                      <a:pPr algn="ctr"/>
                      <a:r>
                        <a:rPr lang="en-GB" b="1" dirty="0"/>
                        <a:t>Number of edges</a:t>
                      </a:r>
                    </a:p>
                  </a:txBody>
                  <a:tcPr/>
                </a:tc>
                <a:tc>
                  <a:txBody>
                    <a:bodyPr/>
                    <a:lstStyle/>
                    <a:p>
                      <a:pPr algn="ctr"/>
                      <a:r>
                        <a:rPr lang="en-GB" b="1" dirty="0"/>
                        <a:t>Number of vertices</a:t>
                      </a:r>
                    </a:p>
                  </a:txBody>
                  <a:tcPr/>
                </a:tc>
                <a:tc>
                  <a:txBody>
                    <a:bodyPr/>
                    <a:lstStyle/>
                    <a:p>
                      <a:pPr algn="ctr"/>
                      <a:r>
                        <a:rPr lang="en-GB" b="1" dirty="0"/>
                        <a:t>Number of faces</a:t>
                      </a:r>
                    </a:p>
                  </a:txBody>
                  <a:tcPr/>
                </a:tc>
                <a:extLst>
                  <a:ext uri="{0D108BD9-81ED-4DB2-BD59-A6C34878D82A}">
                    <a16:rowId xmlns:a16="http://schemas.microsoft.com/office/drawing/2014/main" val="3230111421"/>
                  </a:ext>
                </a:extLst>
              </a:tr>
              <a:tr h="880588">
                <a:tc>
                  <a:txBody>
                    <a:bodyPr/>
                    <a:lstStyle/>
                    <a:p>
                      <a:r>
                        <a:rPr lang="en-GB" dirty="0"/>
                        <a:t>Cube</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034366583"/>
                  </a:ext>
                </a:extLst>
              </a:tr>
              <a:tr h="880588">
                <a:tc>
                  <a:txBody>
                    <a:bodyPr/>
                    <a:lstStyle/>
                    <a:p>
                      <a:r>
                        <a:rPr lang="en-GB" dirty="0"/>
                        <a:t>Pyramid</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9208763"/>
                  </a:ext>
                </a:extLst>
              </a:tr>
              <a:tr h="880588">
                <a:tc>
                  <a:txBody>
                    <a:bodyPr/>
                    <a:lstStyle/>
                    <a:p>
                      <a:r>
                        <a:rPr lang="en-GB" dirty="0"/>
                        <a:t>Cylinder</a:t>
                      </a:r>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442304415"/>
                  </a:ext>
                </a:extLst>
              </a:tr>
              <a:tr h="880588">
                <a:tc>
                  <a:txBody>
                    <a:bodyPr/>
                    <a:lstStyle/>
                    <a:p>
                      <a:r>
                        <a:rPr lang="en-GB" dirty="0"/>
                        <a:t>Octahedron</a:t>
                      </a:r>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205355913"/>
                  </a:ext>
                </a:extLst>
              </a:tr>
            </a:tbl>
          </a:graphicData>
        </a:graphic>
      </p:graphicFrame>
    </p:spTree>
    <p:extLst>
      <p:ext uri="{BB962C8B-B14F-4D97-AF65-F5344CB8AC3E}">
        <p14:creationId xmlns:p14="http://schemas.microsoft.com/office/powerpoint/2010/main" val="3881713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6C49A7-F59D-40A9-BFA6-CB2E9E5F3F5B}"/>
              </a:ext>
            </a:extLst>
          </p:cNvPr>
          <p:cNvSpPr>
            <a:spLocks noGrp="1"/>
          </p:cNvSpPr>
          <p:nvPr>
            <p:ph type="title"/>
          </p:nvPr>
        </p:nvSpPr>
        <p:spPr>
          <a:xfrm>
            <a:off x="526774" y="1036949"/>
            <a:ext cx="7988576" cy="682521"/>
          </a:xfrm>
        </p:spPr>
        <p:txBody>
          <a:bodyPr>
            <a:normAutofit fontScale="90000"/>
          </a:bodyPr>
          <a:lstStyle/>
          <a:p>
            <a:r>
              <a:rPr lang="en-GB" b="1" dirty="0"/>
              <a:t>Edges, vertices and faces - answers</a:t>
            </a:r>
          </a:p>
        </p:txBody>
      </p:sp>
      <p:graphicFrame>
        <p:nvGraphicFramePr>
          <p:cNvPr id="6" name="Table 6">
            <a:extLst>
              <a:ext uri="{FF2B5EF4-FFF2-40B4-BE49-F238E27FC236}">
                <a16:creationId xmlns:a16="http://schemas.microsoft.com/office/drawing/2014/main" id="{AA6E9E52-A804-4370-A4EB-3B96E3661E62}"/>
              </a:ext>
            </a:extLst>
          </p:cNvPr>
          <p:cNvGraphicFramePr>
            <a:graphicFrameLocks noGrp="1"/>
          </p:cNvGraphicFramePr>
          <p:nvPr>
            <p:ph idx="1"/>
            <p:extLst>
              <p:ext uri="{D42A27DB-BD31-4B8C-83A1-F6EECF244321}">
                <p14:modId xmlns:p14="http://schemas.microsoft.com/office/powerpoint/2010/main" val="3283785643"/>
              </p:ext>
            </p:extLst>
          </p:nvPr>
        </p:nvGraphicFramePr>
        <p:xfrm>
          <a:off x="628650" y="1798983"/>
          <a:ext cx="7886700" cy="4162432"/>
        </p:xfrm>
        <a:graphic>
          <a:graphicData uri="http://schemas.openxmlformats.org/drawingml/2006/table">
            <a:tbl>
              <a:tblPr firstRow="1" bandRow="1">
                <a:tableStyleId>{5940675A-B579-460E-94D1-54222C63F5DA}</a:tableStyleId>
              </a:tblPr>
              <a:tblGrid>
                <a:gridCol w="1971675">
                  <a:extLst>
                    <a:ext uri="{9D8B030D-6E8A-4147-A177-3AD203B41FA5}">
                      <a16:colId xmlns:a16="http://schemas.microsoft.com/office/drawing/2014/main" val="4199973852"/>
                    </a:ext>
                  </a:extLst>
                </a:gridCol>
                <a:gridCol w="1971675">
                  <a:extLst>
                    <a:ext uri="{9D8B030D-6E8A-4147-A177-3AD203B41FA5}">
                      <a16:colId xmlns:a16="http://schemas.microsoft.com/office/drawing/2014/main" val="1354239362"/>
                    </a:ext>
                  </a:extLst>
                </a:gridCol>
                <a:gridCol w="1971675">
                  <a:extLst>
                    <a:ext uri="{9D8B030D-6E8A-4147-A177-3AD203B41FA5}">
                      <a16:colId xmlns:a16="http://schemas.microsoft.com/office/drawing/2014/main" val="1617559490"/>
                    </a:ext>
                  </a:extLst>
                </a:gridCol>
                <a:gridCol w="1971675">
                  <a:extLst>
                    <a:ext uri="{9D8B030D-6E8A-4147-A177-3AD203B41FA5}">
                      <a16:colId xmlns:a16="http://schemas.microsoft.com/office/drawing/2014/main" val="1545722099"/>
                    </a:ext>
                  </a:extLst>
                </a:gridCol>
              </a:tblGrid>
              <a:tr h="510536">
                <a:tc>
                  <a:txBody>
                    <a:bodyPr/>
                    <a:lstStyle/>
                    <a:p>
                      <a:pPr algn="ctr"/>
                      <a:r>
                        <a:rPr lang="en-GB" b="1" dirty="0"/>
                        <a:t>Shape</a:t>
                      </a:r>
                    </a:p>
                  </a:txBody>
                  <a:tcPr/>
                </a:tc>
                <a:tc>
                  <a:txBody>
                    <a:bodyPr/>
                    <a:lstStyle/>
                    <a:p>
                      <a:pPr algn="ctr"/>
                      <a:r>
                        <a:rPr lang="en-GB" b="1" dirty="0"/>
                        <a:t>Number of edges</a:t>
                      </a:r>
                    </a:p>
                  </a:txBody>
                  <a:tcPr/>
                </a:tc>
                <a:tc>
                  <a:txBody>
                    <a:bodyPr/>
                    <a:lstStyle/>
                    <a:p>
                      <a:pPr algn="ctr"/>
                      <a:r>
                        <a:rPr lang="en-GB" b="1" dirty="0"/>
                        <a:t>Number of vertices</a:t>
                      </a:r>
                    </a:p>
                  </a:txBody>
                  <a:tcPr/>
                </a:tc>
                <a:tc>
                  <a:txBody>
                    <a:bodyPr/>
                    <a:lstStyle/>
                    <a:p>
                      <a:pPr algn="ctr"/>
                      <a:r>
                        <a:rPr lang="en-GB" b="1" dirty="0"/>
                        <a:t>Number of faces</a:t>
                      </a:r>
                    </a:p>
                  </a:txBody>
                  <a:tcPr/>
                </a:tc>
                <a:extLst>
                  <a:ext uri="{0D108BD9-81ED-4DB2-BD59-A6C34878D82A}">
                    <a16:rowId xmlns:a16="http://schemas.microsoft.com/office/drawing/2014/main" val="3230111421"/>
                  </a:ext>
                </a:extLst>
              </a:tr>
              <a:tr h="880588">
                <a:tc>
                  <a:txBody>
                    <a:bodyPr/>
                    <a:lstStyle/>
                    <a:p>
                      <a:r>
                        <a:rPr lang="en-GB" dirty="0"/>
                        <a:t>Cube</a:t>
                      </a:r>
                    </a:p>
                  </a:txBody>
                  <a:tcPr/>
                </a:tc>
                <a:tc>
                  <a:txBody>
                    <a:bodyPr/>
                    <a:lstStyle/>
                    <a:p>
                      <a:pPr algn="ctr"/>
                      <a:r>
                        <a:rPr lang="en-GB" sz="3600" dirty="0"/>
                        <a:t>12</a:t>
                      </a:r>
                    </a:p>
                  </a:txBody>
                  <a:tcPr/>
                </a:tc>
                <a:tc>
                  <a:txBody>
                    <a:bodyPr/>
                    <a:lstStyle/>
                    <a:p>
                      <a:pPr algn="ctr"/>
                      <a:r>
                        <a:rPr lang="en-GB" sz="3600" dirty="0"/>
                        <a:t>8</a:t>
                      </a:r>
                    </a:p>
                  </a:txBody>
                  <a:tcPr/>
                </a:tc>
                <a:tc>
                  <a:txBody>
                    <a:bodyPr/>
                    <a:lstStyle/>
                    <a:p>
                      <a:pPr algn="ctr"/>
                      <a:r>
                        <a:rPr lang="en-GB" sz="3600" dirty="0"/>
                        <a:t>6</a:t>
                      </a:r>
                    </a:p>
                  </a:txBody>
                  <a:tcPr/>
                </a:tc>
                <a:extLst>
                  <a:ext uri="{0D108BD9-81ED-4DB2-BD59-A6C34878D82A}">
                    <a16:rowId xmlns:a16="http://schemas.microsoft.com/office/drawing/2014/main" val="4034366583"/>
                  </a:ext>
                </a:extLst>
              </a:tr>
              <a:tr h="880588">
                <a:tc>
                  <a:txBody>
                    <a:bodyPr/>
                    <a:lstStyle/>
                    <a:p>
                      <a:r>
                        <a:rPr lang="en-GB" dirty="0"/>
                        <a:t>Pyramid</a:t>
                      </a:r>
                    </a:p>
                  </a:txBody>
                  <a:tcPr/>
                </a:tc>
                <a:tc>
                  <a:txBody>
                    <a:bodyPr/>
                    <a:lstStyle/>
                    <a:p>
                      <a:pPr algn="ctr"/>
                      <a:r>
                        <a:rPr lang="en-GB" sz="3600" dirty="0"/>
                        <a:t>6</a:t>
                      </a:r>
                    </a:p>
                  </a:txBody>
                  <a:tcPr/>
                </a:tc>
                <a:tc>
                  <a:txBody>
                    <a:bodyPr/>
                    <a:lstStyle/>
                    <a:p>
                      <a:pPr algn="ctr"/>
                      <a:r>
                        <a:rPr lang="en-GB" sz="3600" dirty="0"/>
                        <a:t>4</a:t>
                      </a:r>
                    </a:p>
                  </a:txBody>
                  <a:tcPr/>
                </a:tc>
                <a:tc>
                  <a:txBody>
                    <a:bodyPr/>
                    <a:lstStyle/>
                    <a:p>
                      <a:pPr algn="ctr"/>
                      <a:r>
                        <a:rPr lang="en-GB" sz="3600" dirty="0"/>
                        <a:t>4</a:t>
                      </a:r>
                    </a:p>
                  </a:txBody>
                  <a:tcPr/>
                </a:tc>
                <a:extLst>
                  <a:ext uri="{0D108BD9-81ED-4DB2-BD59-A6C34878D82A}">
                    <a16:rowId xmlns:a16="http://schemas.microsoft.com/office/drawing/2014/main" val="139208763"/>
                  </a:ext>
                </a:extLst>
              </a:tr>
              <a:tr h="880588">
                <a:tc>
                  <a:txBody>
                    <a:bodyPr/>
                    <a:lstStyle/>
                    <a:p>
                      <a:r>
                        <a:rPr lang="en-GB" dirty="0"/>
                        <a:t>Cylinder</a:t>
                      </a:r>
                    </a:p>
                  </a:txBody>
                  <a:tcPr/>
                </a:tc>
                <a:tc>
                  <a:txBody>
                    <a:bodyPr/>
                    <a:lstStyle/>
                    <a:p>
                      <a:pPr algn="ctr"/>
                      <a:r>
                        <a:rPr lang="en-GB" sz="3600" dirty="0"/>
                        <a:t>2</a:t>
                      </a:r>
                    </a:p>
                  </a:txBody>
                  <a:tcPr/>
                </a:tc>
                <a:tc>
                  <a:txBody>
                    <a:bodyPr/>
                    <a:lstStyle/>
                    <a:p>
                      <a:pPr algn="ctr"/>
                      <a:r>
                        <a:rPr lang="en-GB" sz="3600" dirty="0"/>
                        <a:t>0</a:t>
                      </a:r>
                    </a:p>
                  </a:txBody>
                  <a:tcPr/>
                </a:tc>
                <a:tc>
                  <a:txBody>
                    <a:bodyPr/>
                    <a:lstStyle/>
                    <a:p>
                      <a:pPr algn="ctr"/>
                      <a:r>
                        <a:rPr lang="en-GB" sz="3600" dirty="0"/>
                        <a:t>3</a:t>
                      </a:r>
                    </a:p>
                  </a:txBody>
                  <a:tcPr/>
                </a:tc>
                <a:extLst>
                  <a:ext uri="{0D108BD9-81ED-4DB2-BD59-A6C34878D82A}">
                    <a16:rowId xmlns:a16="http://schemas.microsoft.com/office/drawing/2014/main" val="1442304415"/>
                  </a:ext>
                </a:extLst>
              </a:tr>
              <a:tr h="880588">
                <a:tc>
                  <a:txBody>
                    <a:bodyPr/>
                    <a:lstStyle/>
                    <a:p>
                      <a:r>
                        <a:rPr lang="en-GB" dirty="0"/>
                        <a:t>Octahedron</a:t>
                      </a:r>
                    </a:p>
                  </a:txBody>
                  <a:tcPr/>
                </a:tc>
                <a:tc>
                  <a:txBody>
                    <a:bodyPr/>
                    <a:lstStyle/>
                    <a:p>
                      <a:pPr algn="ctr"/>
                      <a:r>
                        <a:rPr lang="en-GB" sz="3600" dirty="0"/>
                        <a:t>12</a:t>
                      </a:r>
                    </a:p>
                  </a:txBody>
                  <a:tcPr/>
                </a:tc>
                <a:tc>
                  <a:txBody>
                    <a:bodyPr/>
                    <a:lstStyle/>
                    <a:p>
                      <a:pPr algn="ctr"/>
                      <a:r>
                        <a:rPr lang="en-GB" sz="3600" dirty="0"/>
                        <a:t>6</a:t>
                      </a:r>
                    </a:p>
                  </a:txBody>
                  <a:tcPr/>
                </a:tc>
                <a:tc>
                  <a:txBody>
                    <a:bodyPr/>
                    <a:lstStyle/>
                    <a:p>
                      <a:pPr algn="ctr"/>
                      <a:r>
                        <a:rPr lang="en-GB" sz="3600" dirty="0"/>
                        <a:t>8</a:t>
                      </a:r>
                    </a:p>
                  </a:txBody>
                  <a:tcPr/>
                </a:tc>
                <a:extLst>
                  <a:ext uri="{0D108BD9-81ED-4DB2-BD59-A6C34878D82A}">
                    <a16:rowId xmlns:a16="http://schemas.microsoft.com/office/drawing/2014/main" val="3205355913"/>
                  </a:ext>
                </a:extLst>
              </a:tr>
            </a:tbl>
          </a:graphicData>
        </a:graphic>
      </p:graphicFrame>
    </p:spTree>
    <p:extLst>
      <p:ext uri="{BB962C8B-B14F-4D97-AF65-F5344CB8AC3E}">
        <p14:creationId xmlns:p14="http://schemas.microsoft.com/office/powerpoint/2010/main" val="3819839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28BD817-CD93-447A-8B30-F8B92E5F07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602" y="1653123"/>
            <a:ext cx="7946795" cy="44700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EBF90D8-114F-4438-99C4-B046102FA112}"/>
              </a:ext>
            </a:extLst>
          </p:cNvPr>
          <p:cNvSpPr txBox="1"/>
          <p:nvPr/>
        </p:nvSpPr>
        <p:spPr>
          <a:xfrm>
            <a:off x="103694" y="990912"/>
            <a:ext cx="6278252" cy="769441"/>
          </a:xfrm>
          <a:prstGeom prst="rect">
            <a:avLst/>
          </a:prstGeom>
          <a:noFill/>
        </p:spPr>
        <p:txBody>
          <a:bodyPr wrap="square" rtlCol="0">
            <a:spAutoFit/>
          </a:bodyPr>
          <a:lstStyle/>
          <a:p>
            <a:pPr algn="ctr"/>
            <a:r>
              <a:rPr lang="en-GB" sz="4400" dirty="0"/>
              <a:t>Extension - Dodecahedron</a:t>
            </a:r>
          </a:p>
        </p:txBody>
      </p:sp>
    </p:spTree>
    <p:extLst>
      <p:ext uri="{BB962C8B-B14F-4D97-AF65-F5344CB8AC3E}">
        <p14:creationId xmlns:p14="http://schemas.microsoft.com/office/powerpoint/2010/main" val="189730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6C49A7-F59D-40A9-BFA6-CB2E9E5F3F5B}"/>
              </a:ext>
            </a:extLst>
          </p:cNvPr>
          <p:cNvSpPr>
            <a:spLocks noGrp="1"/>
          </p:cNvSpPr>
          <p:nvPr>
            <p:ph type="title"/>
          </p:nvPr>
        </p:nvSpPr>
        <p:spPr>
          <a:xfrm>
            <a:off x="628650" y="1036949"/>
            <a:ext cx="7886700" cy="1030812"/>
          </a:xfrm>
        </p:spPr>
        <p:txBody>
          <a:bodyPr/>
          <a:lstStyle/>
          <a:p>
            <a:r>
              <a:rPr lang="en-GB" b="1" dirty="0"/>
              <a:t>Making the shapes</a:t>
            </a:r>
          </a:p>
        </p:txBody>
      </p:sp>
      <p:sp>
        <p:nvSpPr>
          <p:cNvPr id="5" name="Content Placeholder 2">
            <a:extLst>
              <a:ext uri="{FF2B5EF4-FFF2-40B4-BE49-F238E27FC236}">
                <a16:creationId xmlns:a16="http://schemas.microsoft.com/office/drawing/2014/main" id="{0DFF47A9-DAB6-4F6B-8C62-424554E4C6EE}"/>
              </a:ext>
            </a:extLst>
          </p:cNvPr>
          <p:cNvSpPr>
            <a:spLocks noGrp="1"/>
          </p:cNvSpPr>
          <p:nvPr>
            <p:ph idx="1"/>
          </p:nvPr>
        </p:nvSpPr>
        <p:spPr>
          <a:xfrm>
            <a:off x="628650" y="2067761"/>
            <a:ext cx="3831590" cy="3512907"/>
          </a:xfrm>
        </p:spPr>
        <p:txBody>
          <a:bodyPr>
            <a:noAutofit/>
          </a:bodyPr>
          <a:lstStyle/>
          <a:p>
            <a:r>
              <a:rPr lang="en-GB" sz="3200" b="1" dirty="0"/>
              <a:t>Cut out </a:t>
            </a:r>
            <a:r>
              <a:rPr lang="en-GB" sz="3200" dirty="0"/>
              <a:t>each of your </a:t>
            </a:r>
            <a:r>
              <a:rPr lang="en-GB" sz="3200" b="1" dirty="0"/>
              <a:t>shape nets,</a:t>
            </a:r>
            <a:r>
              <a:rPr lang="en-GB" sz="3200" dirty="0"/>
              <a:t> including the flaps!</a:t>
            </a:r>
          </a:p>
          <a:p>
            <a:r>
              <a:rPr lang="en-GB" sz="3200" dirty="0"/>
              <a:t>Put </a:t>
            </a:r>
            <a:r>
              <a:rPr lang="en-GB" sz="3200" b="1" dirty="0"/>
              <a:t>glue</a:t>
            </a:r>
            <a:r>
              <a:rPr lang="en-GB" sz="3200" dirty="0"/>
              <a:t> on each of the </a:t>
            </a:r>
            <a:r>
              <a:rPr lang="en-GB" sz="3200" b="1" dirty="0"/>
              <a:t>flaps.</a:t>
            </a:r>
          </a:p>
          <a:p>
            <a:r>
              <a:rPr lang="en-GB" sz="3200" b="1" dirty="0"/>
              <a:t>Fold up </a:t>
            </a:r>
            <a:r>
              <a:rPr lang="en-GB" sz="3200" dirty="0"/>
              <a:t>each net to make the </a:t>
            </a:r>
            <a:r>
              <a:rPr lang="en-GB" sz="3200" b="1" dirty="0"/>
              <a:t>shape.</a:t>
            </a:r>
          </a:p>
        </p:txBody>
      </p:sp>
      <p:pic>
        <p:nvPicPr>
          <p:cNvPr id="7" name="Picture 2">
            <a:extLst>
              <a:ext uri="{FF2B5EF4-FFF2-40B4-BE49-F238E27FC236}">
                <a16:creationId xmlns:a16="http://schemas.microsoft.com/office/drawing/2014/main" id="{38267875-0AF1-4A00-AD9E-76014EBC27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766"/>
          <a:stretch/>
        </p:blipFill>
        <p:spPr bwMode="auto">
          <a:xfrm>
            <a:off x="4944779" y="1132840"/>
            <a:ext cx="3732084" cy="24192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hard wood floor&#10;&#10;Description automatically generated">
            <a:extLst>
              <a:ext uri="{FF2B5EF4-FFF2-40B4-BE49-F238E27FC236}">
                <a16:creationId xmlns:a16="http://schemas.microsoft.com/office/drawing/2014/main" id="{FA0848BD-C93D-4256-AE94-9DDF54758DF3}"/>
              </a:ext>
            </a:extLst>
          </p:cNvPr>
          <p:cNvPicPr>
            <a:picLocks noChangeAspect="1"/>
          </p:cNvPicPr>
          <p:nvPr/>
        </p:nvPicPr>
        <p:blipFill rotWithShape="1">
          <a:blip r:embed="rId5"/>
          <a:srcRect l="25979" t="14724" r="26495" b="21924"/>
          <a:stretch/>
        </p:blipFill>
        <p:spPr>
          <a:xfrm>
            <a:off x="5887495" y="3734481"/>
            <a:ext cx="1846652" cy="1846187"/>
          </a:xfrm>
          <a:prstGeom prst="rect">
            <a:avLst/>
          </a:prstGeom>
        </p:spPr>
      </p:pic>
    </p:spTree>
    <p:extLst>
      <p:ext uri="{BB962C8B-B14F-4D97-AF65-F5344CB8AC3E}">
        <p14:creationId xmlns:p14="http://schemas.microsoft.com/office/powerpoint/2010/main" val="1118922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6C89B37-C3BF-4ECE-8E1F-A9720E6D6E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766"/>
          <a:stretch/>
        </p:blipFill>
        <p:spPr bwMode="auto">
          <a:xfrm>
            <a:off x="801278" y="1197990"/>
            <a:ext cx="7173798" cy="46502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EBF90D8-114F-4438-99C4-B046102FA112}"/>
              </a:ext>
            </a:extLst>
          </p:cNvPr>
          <p:cNvSpPr txBox="1"/>
          <p:nvPr/>
        </p:nvSpPr>
        <p:spPr>
          <a:xfrm>
            <a:off x="75415" y="1009765"/>
            <a:ext cx="1607271" cy="769441"/>
          </a:xfrm>
          <a:prstGeom prst="rect">
            <a:avLst/>
          </a:prstGeom>
          <a:noFill/>
        </p:spPr>
        <p:txBody>
          <a:bodyPr wrap="square" rtlCol="0">
            <a:spAutoFit/>
          </a:bodyPr>
          <a:lstStyle/>
          <a:p>
            <a:pPr algn="ctr"/>
            <a:r>
              <a:rPr lang="en-GB" sz="4400" dirty="0"/>
              <a:t>Cube</a:t>
            </a:r>
          </a:p>
        </p:txBody>
      </p:sp>
    </p:spTree>
    <p:extLst>
      <p:ext uri="{BB962C8B-B14F-4D97-AF65-F5344CB8AC3E}">
        <p14:creationId xmlns:p14="http://schemas.microsoft.com/office/powerpoint/2010/main" val="3685068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BF90D8-114F-4438-99C4-B046102FA112}"/>
              </a:ext>
            </a:extLst>
          </p:cNvPr>
          <p:cNvSpPr txBox="1"/>
          <p:nvPr/>
        </p:nvSpPr>
        <p:spPr>
          <a:xfrm>
            <a:off x="75415" y="1009765"/>
            <a:ext cx="1607271" cy="769441"/>
          </a:xfrm>
          <a:prstGeom prst="rect">
            <a:avLst/>
          </a:prstGeom>
          <a:noFill/>
        </p:spPr>
        <p:txBody>
          <a:bodyPr wrap="square" rtlCol="0">
            <a:spAutoFit/>
          </a:bodyPr>
          <a:lstStyle/>
          <a:p>
            <a:pPr algn="ctr"/>
            <a:r>
              <a:rPr lang="en-GB" sz="4400" dirty="0"/>
              <a:t>Cube</a:t>
            </a:r>
          </a:p>
        </p:txBody>
      </p:sp>
      <p:pic>
        <p:nvPicPr>
          <p:cNvPr id="4" name="Picture 3" descr="A close up of a hard wood floor&#10;&#10;Description automatically generated">
            <a:extLst>
              <a:ext uri="{FF2B5EF4-FFF2-40B4-BE49-F238E27FC236}">
                <a16:creationId xmlns:a16="http://schemas.microsoft.com/office/drawing/2014/main" id="{93620F90-9C83-48C7-9D77-BB3F0B71DD1A}"/>
              </a:ext>
            </a:extLst>
          </p:cNvPr>
          <p:cNvPicPr>
            <a:picLocks noChangeAspect="1"/>
          </p:cNvPicPr>
          <p:nvPr/>
        </p:nvPicPr>
        <p:blipFill rotWithShape="1">
          <a:blip r:embed="rId4"/>
          <a:srcRect l="25979" t="14724" r="26495" b="21924"/>
          <a:stretch/>
        </p:blipFill>
        <p:spPr>
          <a:xfrm>
            <a:off x="2614214" y="1609523"/>
            <a:ext cx="3915571" cy="3914584"/>
          </a:xfrm>
          <a:prstGeom prst="rect">
            <a:avLst/>
          </a:prstGeom>
        </p:spPr>
      </p:pic>
    </p:spTree>
    <p:extLst>
      <p:ext uri="{BB962C8B-B14F-4D97-AF65-F5344CB8AC3E}">
        <p14:creationId xmlns:p14="http://schemas.microsoft.com/office/powerpoint/2010/main" val="2227067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C0F5ECC3-9FCC-4775-8880-5C6CDDC178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384" b="4816"/>
          <a:stretch/>
        </p:blipFill>
        <p:spPr bwMode="auto">
          <a:xfrm>
            <a:off x="525294" y="1179448"/>
            <a:ext cx="8093412" cy="48452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EBF90D8-114F-4438-99C4-B046102FA112}"/>
              </a:ext>
            </a:extLst>
          </p:cNvPr>
          <p:cNvSpPr txBox="1"/>
          <p:nvPr/>
        </p:nvSpPr>
        <p:spPr>
          <a:xfrm>
            <a:off x="103695" y="990912"/>
            <a:ext cx="2276574" cy="769441"/>
          </a:xfrm>
          <a:prstGeom prst="rect">
            <a:avLst/>
          </a:prstGeom>
          <a:noFill/>
        </p:spPr>
        <p:txBody>
          <a:bodyPr wrap="square" rtlCol="0">
            <a:spAutoFit/>
          </a:bodyPr>
          <a:lstStyle/>
          <a:p>
            <a:pPr algn="ctr"/>
            <a:r>
              <a:rPr lang="en-GB" sz="4400" dirty="0"/>
              <a:t>Pyramid</a:t>
            </a:r>
          </a:p>
        </p:txBody>
      </p:sp>
    </p:spTree>
    <p:extLst>
      <p:ext uri="{BB962C8B-B14F-4D97-AF65-F5344CB8AC3E}">
        <p14:creationId xmlns:p14="http://schemas.microsoft.com/office/powerpoint/2010/main" val="4122850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BF90D8-114F-4438-99C4-B046102FA112}"/>
              </a:ext>
            </a:extLst>
          </p:cNvPr>
          <p:cNvSpPr txBox="1"/>
          <p:nvPr/>
        </p:nvSpPr>
        <p:spPr>
          <a:xfrm>
            <a:off x="103695" y="990912"/>
            <a:ext cx="2276574" cy="769441"/>
          </a:xfrm>
          <a:prstGeom prst="rect">
            <a:avLst/>
          </a:prstGeom>
          <a:noFill/>
        </p:spPr>
        <p:txBody>
          <a:bodyPr wrap="square" rtlCol="0">
            <a:spAutoFit/>
          </a:bodyPr>
          <a:lstStyle/>
          <a:p>
            <a:pPr algn="ctr"/>
            <a:r>
              <a:rPr lang="en-GB" sz="4400" dirty="0"/>
              <a:t>Pyramid</a:t>
            </a:r>
          </a:p>
        </p:txBody>
      </p:sp>
      <p:pic>
        <p:nvPicPr>
          <p:cNvPr id="4" name="Picture 3" descr="A close up of a wooden floor&#10;&#10;Description automatically generated">
            <a:extLst>
              <a:ext uri="{FF2B5EF4-FFF2-40B4-BE49-F238E27FC236}">
                <a16:creationId xmlns:a16="http://schemas.microsoft.com/office/drawing/2014/main" id="{EB80362D-DB54-4B5B-BB7D-BC00A6B77C4D}"/>
              </a:ext>
            </a:extLst>
          </p:cNvPr>
          <p:cNvPicPr>
            <a:picLocks noChangeAspect="1"/>
          </p:cNvPicPr>
          <p:nvPr/>
        </p:nvPicPr>
        <p:blipFill rotWithShape="1">
          <a:blip r:embed="rId4"/>
          <a:srcRect l="27731" t="20619" r="32681" b="13815"/>
          <a:stretch/>
        </p:blipFill>
        <p:spPr>
          <a:xfrm>
            <a:off x="2964730" y="1568071"/>
            <a:ext cx="3214540" cy="3993062"/>
          </a:xfrm>
          <a:prstGeom prst="rect">
            <a:avLst/>
          </a:prstGeom>
        </p:spPr>
      </p:pic>
    </p:spTree>
    <p:extLst>
      <p:ext uri="{BB962C8B-B14F-4D97-AF65-F5344CB8AC3E}">
        <p14:creationId xmlns:p14="http://schemas.microsoft.com/office/powerpoint/2010/main" val="1305442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BF90D8-114F-4438-99C4-B046102FA112}"/>
              </a:ext>
            </a:extLst>
          </p:cNvPr>
          <p:cNvSpPr txBox="1"/>
          <p:nvPr/>
        </p:nvSpPr>
        <p:spPr>
          <a:xfrm>
            <a:off x="103695" y="990912"/>
            <a:ext cx="2276574" cy="769441"/>
          </a:xfrm>
          <a:prstGeom prst="rect">
            <a:avLst/>
          </a:prstGeom>
          <a:noFill/>
        </p:spPr>
        <p:txBody>
          <a:bodyPr wrap="square" rtlCol="0">
            <a:spAutoFit/>
          </a:bodyPr>
          <a:lstStyle/>
          <a:p>
            <a:pPr algn="ctr"/>
            <a:r>
              <a:rPr lang="en-GB" sz="4400" dirty="0"/>
              <a:t>Cylinder</a:t>
            </a:r>
          </a:p>
        </p:txBody>
      </p:sp>
      <p:grpSp>
        <p:nvGrpSpPr>
          <p:cNvPr id="23" name="Group 22">
            <a:extLst>
              <a:ext uri="{FF2B5EF4-FFF2-40B4-BE49-F238E27FC236}">
                <a16:creationId xmlns:a16="http://schemas.microsoft.com/office/drawing/2014/main" id="{3B6454F9-92A3-4246-8E41-FDC1B93D9540}"/>
              </a:ext>
            </a:extLst>
          </p:cNvPr>
          <p:cNvGrpSpPr/>
          <p:nvPr/>
        </p:nvGrpSpPr>
        <p:grpSpPr>
          <a:xfrm>
            <a:off x="2380269" y="1256019"/>
            <a:ext cx="4312762" cy="4611069"/>
            <a:chOff x="2380269" y="1375632"/>
            <a:chExt cx="4312762" cy="4611069"/>
          </a:xfrm>
        </p:grpSpPr>
        <p:grpSp>
          <p:nvGrpSpPr>
            <p:cNvPr id="5" name="Group 4">
              <a:extLst>
                <a:ext uri="{FF2B5EF4-FFF2-40B4-BE49-F238E27FC236}">
                  <a16:creationId xmlns:a16="http://schemas.microsoft.com/office/drawing/2014/main" id="{0D2403F2-1F19-43F5-B1C7-698C40C503B4}"/>
                </a:ext>
              </a:extLst>
            </p:cNvPr>
            <p:cNvGrpSpPr/>
            <p:nvPr/>
          </p:nvGrpSpPr>
          <p:grpSpPr>
            <a:xfrm>
              <a:off x="2667786" y="1375632"/>
              <a:ext cx="4025245" cy="4611069"/>
              <a:chOff x="2667786" y="1375633"/>
              <a:chExt cx="4025245" cy="4611069"/>
            </a:xfrm>
          </p:grpSpPr>
          <p:sp>
            <p:nvSpPr>
              <p:cNvPr id="3" name="Rectangle 2">
                <a:extLst>
                  <a:ext uri="{FF2B5EF4-FFF2-40B4-BE49-F238E27FC236}">
                    <a16:creationId xmlns:a16="http://schemas.microsoft.com/office/drawing/2014/main" id="{7C9A404D-D537-4589-AC99-988F5FE7545F}"/>
                  </a:ext>
                </a:extLst>
              </p:cNvPr>
              <p:cNvSpPr/>
              <p:nvPr/>
            </p:nvSpPr>
            <p:spPr>
              <a:xfrm>
                <a:off x="2667786" y="2667786"/>
                <a:ext cx="4025245" cy="2026762"/>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Oval 3">
                <a:extLst>
                  <a:ext uri="{FF2B5EF4-FFF2-40B4-BE49-F238E27FC236}">
                    <a16:creationId xmlns:a16="http://schemas.microsoft.com/office/drawing/2014/main" id="{97CBF627-342A-41A3-98BE-1A9B1A159DB3}"/>
                  </a:ext>
                </a:extLst>
              </p:cNvPr>
              <p:cNvSpPr/>
              <p:nvPr/>
            </p:nvSpPr>
            <p:spPr>
              <a:xfrm>
                <a:off x="4053526" y="1375633"/>
                <a:ext cx="1263192" cy="129215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Oval 6">
                <a:extLst>
                  <a:ext uri="{FF2B5EF4-FFF2-40B4-BE49-F238E27FC236}">
                    <a16:creationId xmlns:a16="http://schemas.microsoft.com/office/drawing/2014/main" id="{C9ED7A19-7624-4227-9104-1393131655D6}"/>
                  </a:ext>
                </a:extLst>
              </p:cNvPr>
              <p:cNvSpPr/>
              <p:nvPr/>
            </p:nvSpPr>
            <p:spPr>
              <a:xfrm>
                <a:off x="4048812" y="4694548"/>
                <a:ext cx="1263192" cy="129215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cxnSp>
          <p:nvCxnSpPr>
            <p:cNvPr id="8" name="Straight Connector 7">
              <a:extLst>
                <a:ext uri="{FF2B5EF4-FFF2-40B4-BE49-F238E27FC236}">
                  <a16:creationId xmlns:a16="http://schemas.microsoft.com/office/drawing/2014/main" id="{020A58F4-8F1F-4739-AFD1-5BCD799B1153}"/>
                </a:ext>
              </a:extLst>
            </p:cNvPr>
            <p:cNvCxnSpPr>
              <a:cxnSpLocks/>
            </p:cNvCxnSpPr>
            <p:nvPr/>
          </p:nvCxnSpPr>
          <p:spPr>
            <a:xfrm flipH="1">
              <a:off x="2380269" y="2667786"/>
              <a:ext cx="287520" cy="151614"/>
            </a:xfrm>
            <a:prstGeom prst="line">
              <a:avLst/>
            </a:prstGeom>
            <a:ln w="19050"/>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5B7D6428-71E0-4553-9B6A-2B26BFF9C0D9}"/>
                </a:ext>
              </a:extLst>
            </p:cNvPr>
            <p:cNvCxnSpPr>
              <a:cxnSpLocks/>
            </p:cNvCxnSpPr>
            <p:nvPr/>
          </p:nvCxnSpPr>
          <p:spPr>
            <a:xfrm flipV="1">
              <a:off x="2380269" y="2819400"/>
              <a:ext cx="0" cy="1729740"/>
            </a:xfrm>
            <a:prstGeom prst="line">
              <a:avLst/>
            </a:prstGeom>
            <a:ln w="19050"/>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FFBFA36A-8B0C-4102-A656-E8E09DC89822}"/>
                </a:ext>
              </a:extLst>
            </p:cNvPr>
            <p:cNvCxnSpPr>
              <a:cxnSpLocks/>
            </p:cNvCxnSpPr>
            <p:nvPr/>
          </p:nvCxnSpPr>
          <p:spPr>
            <a:xfrm flipH="1" flipV="1">
              <a:off x="2380269" y="4549140"/>
              <a:ext cx="296160" cy="145408"/>
            </a:xfrm>
            <a:prstGeom prst="line">
              <a:avLst/>
            </a:prstGeom>
            <a:ln w="19050"/>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768245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BF90D8-114F-4438-99C4-B046102FA112}"/>
              </a:ext>
            </a:extLst>
          </p:cNvPr>
          <p:cNvSpPr txBox="1"/>
          <p:nvPr/>
        </p:nvSpPr>
        <p:spPr>
          <a:xfrm>
            <a:off x="103695" y="990912"/>
            <a:ext cx="2276574" cy="769441"/>
          </a:xfrm>
          <a:prstGeom prst="rect">
            <a:avLst/>
          </a:prstGeom>
          <a:noFill/>
        </p:spPr>
        <p:txBody>
          <a:bodyPr wrap="square" rtlCol="0">
            <a:spAutoFit/>
          </a:bodyPr>
          <a:lstStyle/>
          <a:p>
            <a:pPr algn="ctr"/>
            <a:r>
              <a:rPr lang="en-GB" sz="4400" dirty="0"/>
              <a:t>Cylinder</a:t>
            </a:r>
          </a:p>
        </p:txBody>
      </p:sp>
      <p:pic>
        <p:nvPicPr>
          <p:cNvPr id="9" name="Picture 8" descr="A close up of a hard wood floor&#10;&#10;Description automatically generated">
            <a:extLst>
              <a:ext uri="{FF2B5EF4-FFF2-40B4-BE49-F238E27FC236}">
                <a16:creationId xmlns:a16="http://schemas.microsoft.com/office/drawing/2014/main" id="{322462A4-8A92-4351-B558-6EE977E70554}"/>
              </a:ext>
            </a:extLst>
          </p:cNvPr>
          <p:cNvPicPr>
            <a:picLocks noChangeAspect="1"/>
          </p:cNvPicPr>
          <p:nvPr/>
        </p:nvPicPr>
        <p:blipFill rotWithShape="1">
          <a:blip r:embed="rId4"/>
          <a:srcRect l="31959" t="21993" r="28041" b="21100"/>
          <a:stretch/>
        </p:blipFill>
        <p:spPr>
          <a:xfrm>
            <a:off x="2780907" y="1588757"/>
            <a:ext cx="3582185" cy="3822229"/>
          </a:xfrm>
          <a:prstGeom prst="rect">
            <a:avLst/>
          </a:prstGeom>
        </p:spPr>
      </p:pic>
    </p:spTree>
    <p:extLst>
      <p:ext uri="{BB962C8B-B14F-4D97-AF65-F5344CB8AC3E}">
        <p14:creationId xmlns:p14="http://schemas.microsoft.com/office/powerpoint/2010/main" val="2367446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96AAAC4D-380A-4D4E-9633-FF9A22EE28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031"/>
          <a:stretch/>
        </p:blipFill>
        <p:spPr bwMode="auto">
          <a:xfrm>
            <a:off x="810704" y="1055413"/>
            <a:ext cx="7522591" cy="4811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EBF90D8-114F-4438-99C4-B046102FA112}"/>
              </a:ext>
            </a:extLst>
          </p:cNvPr>
          <p:cNvSpPr txBox="1"/>
          <p:nvPr/>
        </p:nvSpPr>
        <p:spPr>
          <a:xfrm>
            <a:off x="103694" y="990912"/>
            <a:ext cx="2941163" cy="769441"/>
          </a:xfrm>
          <a:prstGeom prst="rect">
            <a:avLst/>
          </a:prstGeom>
          <a:noFill/>
        </p:spPr>
        <p:txBody>
          <a:bodyPr wrap="square" rtlCol="0">
            <a:spAutoFit/>
          </a:bodyPr>
          <a:lstStyle/>
          <a:p>
            <a:pPr algn="ctr"/>
            <a:r>
              <a:rPr lang="en-GB" sz="4400" dirty="0"/>
              <a:t>Octahedron</a:t>
            </a:r>
          </a:p>
        </p:txBody>
      </p:sp>
    </p:spTree>
    <p:extLst>
      <p:ext uri="{BB962C8B-B14F-4D97-AF65-F5344CB8AC3E}">
        <p14:creationId xmlns:p14="http://schemas.microsoft.com/office/powerpoint/2010/main" val="778433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937</TotalTime>
  <Words>332</Words>
  <Application>Microsoft Office PowerPoint</Application>
  <PresentationFormat>On-screen Show (4:3)</PresentationFormat>
  <Paragraphs>69</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Making the shapes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Edges, vertices and faces</vt:lpstr>
      <vt:lpstr>Edges, vertices and faces - answers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Edges, vertices and faces presentation</dc:title>
  <dc:subject>KS2 maths shapes and nets</dc:subject>
  <dc:creator>Attainment in Education</dc:creator>
  <cp:keywords>understanding 3d shapes, edges vertices and faces, vertices and edges, 3d shapes ks2, 3d shape activities ks2, 2d nets, ks2 maths, properties of 3d shapes ks2, 3d shapes and their properties ks2</cp:keywords>
  <cp:lastModifiedBy>Marie Neighbour</cp:lastModifiedBy>
  <cp:revision>43</cp:revision>
  <dcterms:created xsi:type="dcterms:W3CDTF">2017-06-28T15:11:57Z</dcterms:created>
  <dcterms:modified xsi:type="dcterms:W3CDTF">2023-08-25T13:40:10Z</dcterms:modified>
</cp:coreProperties>
</file>