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9" r:id="rId2"/>
    <p:sldId id="261" r:id="rId3"/>
    <p:sldId id="263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ED219-D3D1-44A1-B420-2327CD80ECA3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78E2D-5925-4287-BF4A-E1A3AAB95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3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the triangle to work out the formula for the parameter required – in this case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B78E2D-5925-4287-BF4A-E1A3AAB953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10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Any statistics or data on transport speeds used in this presentation is solely for the purpose of this activity and may not be an accurate reflection of actual current times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B78E2D-5925-4287-BF4A-E1A3AAB953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1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8E85D2-6A54-4ED5-B280-2B8667D425FB}"/>
              </a:ext>
            </a:extLst>
          </p:cNvPr>
          <p:cNvSpPr txBox="1"/>
          <p:nvPr/>
        </p:nvSpPr>
        <p:spPr>
          <a:xfrm>
            <a:off x="1007604" y="119467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Calculate journey times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B6DA2C-B5FE-4198-BAF5-B32733C3C397}"/>
              </a:ext>
            </a:extLst>
          </p:cNvPr>
          <p:cNvSpPr txBox="1"/>
          <p:nvPr/>
        </p:nvSpPr>
        <p:spPr>
          <a:xfrm>
            <a:off x="1971913" y="4815804"/>
            <a:ext cx="5200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 activity to compare journey times for different modes of transport 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BAE3FC0D-125D-4252-90DF-3945EFA20C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701" y="2582995"/>
            <a:ext cx="1308009" cy="130800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F011B618-51C8-4422-A1FC-06FAB72CDD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077" y="2582995"/>
            <a:ext cx="1271451" cy="127045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7F966C9-639A-4359-A255-DACC87912333}"/>
              </a:ext>
            </a:extLst>
          </p:cNvPr>
          <p:cNvGrpSpPr/>
          <p:nvPr/>
        </p:nvGrpSpPr>
        <p:grpSpPr>
          <a:xfrm>
            <a:off x="1100612" y="2585918"/>
            <a:ext cx="1117287" cy="1270458"/>
            <a:chOff x="930588" y="766354"/>
            <a:chExt cx="1271451" cy="1469584"/>
          </a:xfrm>
        </p:grpSpPr>
        <p:pic>
          <p:nvPicPr>
            <p:cNvPr id="10" name="Picture 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94C22948-7538-4238-BDF1-027FE8256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9354" y="879564"/>
              <a:ext cx="733918" cy="1240971"/>
            </a:xfrm>
            <a:prstGeom prst="rect">
              <a:avLst/>
            </a:prstGeom>
          </p:spPr>
        </p:pic>
        <p:sp>
          <p:nvSpPr>
            <p:cNvPr id="11" name="Flowchart: Alternate Process 10">
              <a:extLst>
                <a:ext uri="{FF2B5EF4-FFF2-40B4-BE49-F238E27FC236}">
                  <a16:creationId xmlns:a16="http://schemas.microsoft.com/office/drawing/2014/main" id="{8673F687-33AB-4F1B-9CB4-2127029F29A7}"/>
                </a:ext>
              </a:extLst>
            </p:cNvPr>
            <p:cNvSpPr/>
            <p:nvPr/>
          </p:nvSpPr>
          <p:spPr>
            <a:xfrm>
              <a:off x="930588" y="766354"/>
              <a:ext cx="1271451" cy="1469584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74A0084-80FC-4039-A8B6-A6E34069E999}"/>
              </a:ext>
            </a:extLst>
          </p:cNvPr>
          <p:cNvGrpSpPr/>
          <p:nvPr/>
        </p:nvGrpSpPr>
        <p:grpSpPr>
          <a:xfrm>
            <a:off x="5263390" y="2572526"/>
            <a:ext cx="1117287" cy="1291396"/>
            <a:chOff x="2448980" y="782967"/>
            <a:chExt cx="1271451" cy="1469584"/>
          </a:xfrm>
        </p:grpSpPr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F7E2144C-6F9C-49D7-8B0D-ED3227AFCC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8976" y="953325"/>
              <a:ext cx="1092225" cy="1282613"/>
            </a:xfrm>
            <a:prstGeom prst="rect">
              <a:avLst/>
            </a:prstGeom>
          </p:spPr>
        </p:pic>
        <p:sp>
          <p:nvSpPr>
            <p:cNvPr id="14" name="Flowchart: Alternate Process 13">
              <a:extLst>
                <a:ext uri="{FF2B5EF4-FFF2-40B4-BE49-F238E27FC236}">
                  <a16:creationId xmlns:a16="http://schemas.microsoft.com/office/drawing/2014/main" id="{9241418D-C824-4926-955A-B051B57E0514}"/>
                </a:ext>
              </a:extLst>
            </p:cNvPr>
            <p:cNvSpPr/>
            <p:nvPr/>
          </p:nvSpPr>
          <p:spPr>
            <a:xfrm>
              <a:off x="2448980" y="782967"/>
              <a:ext cx="1271451" cy="1469584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FE6588-12AC-447A-8B9B-BC582E066633}"/>
              </a:ext>
            </a:extLst>
          </p:cNvPr>
          <p:cNvGrpSpPr/>
          <p:nvPr/>
        </p:nvGrpSpPr>
        <p:grpSpPr>
          <a:xfrm>
            <a:off x="3961706" y="2582995"/>
            <a:ext cx="1131660" cy="1308009"/>
            <a:chOff x="3864288" y="2822494"/>
            <a:chExt cx="1271451" cy="1469584"/>
          </a:xfrm>
        </p:grpSpPr>
        <p:pic>
          <p:nvPicPr>
            <p:cNvPr id="16" name="Picture 15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2C778FC7-B750-4404-A51A-8D977F2B1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9841" y="3087793"/>
              <a:ext cx="980344" cy="938986"/>
            </a:xfrm>
            <a:prstGeom prst="rect">
              <a:avLst/>
            </a:prstGeom>
          </p:spPr>
        </p:pic>
        <p:sp>
          <p:nvSpPr>
            <p:cNvPr id="17" name="Flowchart: Alternate Process 16">
              <a:extLst>
                <a:ext uri="{FF2B5EF4-FFF2-40B4-BE49-F238E27FC236}">
                  <a16:creationId xmlns:a16="http://schemas.microsoft.com/office/drawing/2014/main" id="{8203691B-7501-4A1E-873C-3ED4A741A157}"/>
                </a:ext>
              </a:extLst>
            </p:cNvPr>
            <p:cNvSpPr/>
            <p:nvPr/>
          </p:nvSpPr>
          <p:spPr>
            <a:xfrm>
              <a:off x="3864288" y="2822494"/>
              <a:ext cx="1271451" cy="1469584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8506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77D2342-9DF6-4957-B4BF-904A5C0C2DAA}"/>
              </a:ext>
            </a:extLst>
          </p:cNvPr>
          <p:cNvSpPr/>
          <p:nvPr/>
        </p:nvSpPr>
        <p:spPr>
          <a:xfrm>
            <a:off x="4420253" y="3782299"/>
            <a:ext cx="1119909" cy="1584045"/>
          </a:xfrm>
          <a:prstGeom prst="triangle">
            <a:avLst>
              <a:gd name="adj" fmla="val 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C929F3-6C81-4608-8E60-328467E15E86}"/>
              </a:ext>
            </a:extLst>
          </p:cNvPr>
          <p:cNvSpPr/>
          <p:nvPr/>
        </p:nvSpPr>
        <p:spPr>
          <a:xfrm>
            <a:off x="3300344" y="3803032"/>
            <a:ext cx="1119909" cy="156330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8235705-162E-4382-96CA-4092996A1A49}"/>
              </a:ext>
            </a:extLst>
          </p:cNvPr>
          <p:cNvSpPr txBox="1">
            <a:spLocks/>
          </p:cNvSpPr>
          <p:nvPr/>
        </p:nvSpPr>
        <p:spPr>
          <a:xfrm>
            <a:off x="212920" y="1233038"/>
            <a:ext cx="8373103" cy="108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Distance, Speed and Time</a:t>
            </a:r>
          </a:p>
          <a:p>
            <a:pPr algn="l"/>
            <a:endParaRPr lang="en-GB" sz="3200" dirty="0"/>
          </a:p>
          <a:p>
            <a:endParaRPr lang="en-GB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05BB1F82-1B57-4216-9A40-77FB56CD67D1}"/>
              </a:ext>
            </a:extLst>
          </p:cNvPr>
          <p:cNvSpPr/>
          <p:nvPr/>
        </p:nvSpPr>
        <p:spPr>
          <a:xfrm>
            <a:off x="1060525" y="2198254"/>
            <a:ext cx="4479637" cy="3168090"/>
          </a:xfrm>
          <a:prstGeom prst="triangl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2C33FD-32F2-4B74-A3B1-1D2052A7BB14}"/>
              </a:ext>
            </a:extLst>
          </p:cNvPr>
          <p:cNvSpPr txBox="1"/>
          <p:nvPr/>
        </p:nvSpPr>
        <p:spPr>
          <a:xfrm>
            <a:off x="2667653" y="3198167"/>
            <a:ext cx="157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Distance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32DC0B-67FD-426E-9E31-8C9345349044}"/>
              </a:ext>
            </a:extLst>
          </p:cNvPr>
          <p:cNvSpPr txBox="1"/>
          <p:nvPr/>
        </p:nvSpPr>
        <p:spPr>
          <a:xfrm>
            <a:off x="1880253" y="4516683"/>
            <a:ext cx="157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Speed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E3CFE1-F0E5-44F4-9B7E-E8EE5917C835}"/>
              </a:ext>
            </a:extLst>
          </p:cNvPr>
          <p:cNvSpPr txBox="1"/>
          <p:nvPr/>
        </p:nvSpPr>
        <p:spPr>
          <a:xfrm>
            <a:off x="3787561" y="4507646"/>
            <a:ext cx="157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Time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B10F6C-F440-4AD2-837A-527D0645326F}"/>
              </a:ext>
            </a:extLst>
          </p:cNvPr>
          <p:cNvCxnSpPr>
            <a:cxnSpLocks/>
            <a:stCxn id="4" idx="5"/>
            <a:endCxn id="4" idx="1"/>
          </p:cNvCxnSpPr>
          <p:nvPr/>
        </p:nvCxnSpPr>
        <p:spPr>
          <a:xfrm flipH="1">
            <a:off x="2180434" y="3782299"/>
            <a:ext cx="2239819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EBFE1E4-0D67-4D02-9435-C8F55D37E241}"/>
              </a:ext>
            </a:extLst>
          </p:cNvPr>
          <p:cNvCxnSpPr>
            <a:cxnSpLocks/>
            <a:endCxn id="4" idx="3"/>
          </p:cNvCxnSpPr>
          <p:nvPr/>
        </p:nvCxnSpPr>
        <p:spPr>
          <a:xfrm>
            <a:off x="3300344" y="3803032"/>
            <a:ext cx="0" cy="156331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468DF60-C33F-4C2C-BB7B-7B214C5781FC}"/>
              </a:ext>
            </a:extLst>
          </p:cNvPr>
          <p:cNvGrpSpPr/>
          <p:nvPr/>
        </p:nvGrpSpPr>
        <p:grpSpPr>
          <a:xfrm>
            <a:off x="5488292" y="3164879"/>
            <a:ext cx="2872392" cy="1009044"/>
            <a:chOff x="5488292" y="3164879"/>
            <a:chExt cx="2872392" cy="100904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43D8CBD-2DA4-4189-8A26-66A566A04474}"/>
                </a:ext>
              </a:extLst>
            </p:cNvPr>
            <p:cNvSpPr txBox="1"/>
            <p:nvPr/>
          </p:nvSpPr>
          <p:spPr>
            <a:xfrm>
              <a:off x="5488292" y="3428999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Time =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755400B-5FAE-4ACB-9C3C-A2E2E4688FE7}"/>
                </a:ext>
              </a:extLst>
            </p:cNvPr>
            <p:cNvSpPr txBox="1"/>
            <p:nvPr/>
          </p:nvSpPr>
          <p:spPr>
            <a:xfrm>
              <a:off x="6671165" y="3164879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Distance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68178BC-366A-4A23-B899-5A53E7F4CE7F}"/>
                </a:ext>
              </a:extLst>
            </p:cNvPr>
            <p:cNvSpPr txBox="1"/>
            <p:nvPr/>
          </p:nvSpPr>
          <p:spPr>
            <a:xfrm>
              <a:off x="6785884" y="3712258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Speed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3778A91-F6E9-4C10-928D-396DEAE26D62}"/>
                </a:ext>
              </a:extLst>
            </p:cNvPr>
            <p:cNvCxnSpPr>
              <a:cxnSpLocks/>
            </p:cNvCxnSpPr>
            <p:nvPr/>
          </p:nvCxnSpPr>
          <p:spPr>
            <a:xfrm>
              <a:off x="6608200" y="3692375"/>
              <a:ext cx="14089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657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0851E7A9-682C-4FD4-B3EC-E3B1FAE47BE0}"/>
              </a:ext>
            </a:extLst>
          </p:cNvPr>
          <p:cNvSpPr txBox="1">
            <a:spLocks/>
          </p:cNvSpPr>
          <p:nvPr/>
        </p:nvSpPr>
        <p:spPr>
          <a:xfrm>
            <a:off x="207033" y="1278596"/>
            <a:ext cx="8373103" cy="4124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Average Speeds</a:t>
            </a:r>
          </a:p>
          <a:p>
            <a:pPr algn="l"/>
            <a:endParaRPr lang="en-GB" sz="44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/>
              <a:t>    Walking – 3 miles per hour (mph)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/>
              <a:t>    Bike – 15 mph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/>
              <a:t>    Car – 55 mph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/>
              <a:t>    Train – 125 mph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dirty="0"/>
              <a:t>    Jet airplane – 550 mph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algn="l"/>
            <a:endParaRPr lang="en-GB" sz="3200" dirty="0"/>
          </a:p>
          <a:p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09ACB51-C6D7-4374-9847-353CDFA90D97}"/>
              </a:ext>
            </a:extLst>
          </p:cNvPr>
          <p:cNvGrpSpPr/>
          <p:nvPr/>
        </p:nvGrpSpPr>
        <p:grpSpPr>
          <a:xfrm flipH="1">
            <a:off x="772461" y="2342742"/>
            <a:ext cx="417195" cy="474344"/>
            <a:chOff x="0" y="13392"/>
            <a:chExt cx="1271451" cy="1469584"/>
          </a:xfrm>
        </p:grpSpPr>
        <p:pic>
          <p:nvPicPr>
            <p:cNvPr id="4" name="Picture 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CC26C53-3FE8-4725-8DFF-4D0FFD429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766" y="126602"/>
              <a:ext cx="733918" cy="1240971"/>
            </a:xfrm>
            <a:prstGeom prst="rect">
              <a:avLst/>
            </a:prstGeom>
          </p:spPr>
        </p:pic>
        <p:sp>
          <p:nvSpPr>
            <p:cNvPr id="5" name="Flowchart: Alternate Process 4">
              <a:extLst>
                <a:ext uri="{FF2B5EF4-FFF2-40B4-BE49-F238E27FC236}">
                  <a16:creationId xmlns:a16="http://schemas.microsoft.com/office/drawing/2014/main" id="{6B48A60E-D0B3-4EDA-8956-DB55CAD1CD97}"/>
                </a:ext>
              </a:extLst>
            </p:cNvPr>
            <p:cNvSpPr/>
            <p:nvPr/>
          </p:nvSpPr>
          <p:spPr>
            <a:xfrm>
              <a:off x="0" y="13392"/>
              <a:ext cx="1271451" cy="1469584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</p:grp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F011B618-51C8-4422-A1FC-06FAB72CDD3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3568" y="2911112"/>
            <a:ext cx="474980" cy="47434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1D11873-2248-49E0-BE56-7F4AB08D1193}"/>
              </a:ext>
            </a:extLst>
          </p:cNvPr>
          <p:cNvGrpSpPr/>
          <p:nvPr/>
        </p:nvGrpSpPr>
        <p:grpSpPr>
          <a:xfrm flipH="1">
            <a:off x="765339" y="3479483"/>
            <a:ext cx="422910" cy="488315"/>
            <a:chOff x="2861094" y="10469"/>
            <a:chExt cx="1271451" cy="1469584"/>
          </a:xfrm>
        </p:grpSpPr>
        <p:pic>
          <p:nvPicPr>
            <p:cNvPr id="8" name="Picture 7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4F018F9F-BD93-4698-9360-5C3C7319D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6647" y="275768"/>
              <a:ext cx="980344" cy="938986"/>
            </a:xfrm>
            <a:prstGeom prst="rect">
              <a:avLst/>
            </a:prstGeom>
          </p:spPr>
        </p:pic>
        <p:sp>
          <p:nvSpPr>
            <p:cNvPr id="9" name="Flowchart: Alternate Process 8">
              <a:extLst>
                <a:ext uri="{FF2B5EF4-FFF2-40B4-BE49-F238E27FC236}">
                  <a16:creationId xmlns:a16="http://schemas.microsoft.com/office/drawing/2014/main" id="{7158717A-745D-4D36-8223-9AD6CD8B18D8}"/>
                </a:ext>
              </a:extLst>
            </p:cNvPr>
            <p:cNvSpPr/>
            <p:nvPr/>
          </p:nvSpPr>
          <p:spPr>
            <a:xfrm>
              <a:off x="2861094" y="10469"/>
              <a:ext cx="1271451" cy="1469584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39C47C5-C787-46CD-8A97-D5CD3D3CA57D}"/>
              </a:ext>
            </a:extLst>
          </p:cNvPr>
          <p:cNvGrpSpPr/>
          <p:nvPr/>
        </p:nvGrpSpPr>
        <p:grpSpPr>
          <a:xfrm flipH="1">
            <a:off x="772462" y="4131294"/>
            <a:ext cx="417194" cy="482600"/>
            <a:chOff x="4162778" y="0"/>
            <a:chExt cx="1271451" cy="1469584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8D65B5C0-19D8-4D57-B93A-56A2775B5F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2774" y="170358"/>
              <a:ext cx="1092225" cy="1282613"/>
            </a:xfrm>
            <a:prstGeom prst="rect">
              <a:avLst/>
            </a:prstGeom>
          </p:spPr>
        </p:pic>
        <p:sp>
          <p:nvSpPr>
            <p:cNvPr id="12" name="Flowchart: Alternate Process 11">
              <a:extLst>
                <a:ext uri="{FF2B5EF4-FFF2-40B4-BE49-F238E27FC236}">
                  <a16:creationId xmlns:a16="http://schemas.microsoft.com/office/drawing/2014/main" id="{8511E91C-C4A6-46B0-A0FE-9C6C29DC318B}"/>
                </a:ext>
              </a:extLst>
            </p:cNvPr>
            <p:cNvSpPr/>
            <p:nvPr/>
          </p:nvSpPr>
          <p:spPr>
            <a:xfrm>
              <a:off x="4162778" y="0"/>
              <a:ext cx="1271451" cy="1469584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/>
            </a:p>
          </p:txBody>
        </p:sp>
      </p:grp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BAE3FC0D-125D-4252-90DF-3945EFA20CE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3568" y="4714878"/>
            <a:ext cx="488315" cy="4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1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3EE9E7C7-3340-4BA2-9FC8-97E9A7FF9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689" y="1792782"/>
            <a:ext cx="7956710" cy="738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 journey of 100 miles in a car: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61386D4A-487C-4728-8040-CAEEB8425703}"/>
              </a:ext>
            </a:extLst>
          </p:cNvPr>
          <p:cNvSpPr txBox="1">
            <a:spLocks/>
          </p:cNvSpPr>
          <p:nvPr/>
        </p:nvSpPr>
        <p:spPr>
          <a:xfrm>
            <a:off x="309158" y="2337357"/>
            <a:ext cx="8373103" cy="669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Using the </a:t>
            </a:r>
            <a:r>
              <a:rPr lang="en-GB" sz="2400" b="1" dirty="0"/>
              <a:t>formulae</a:t>
            </a: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2AD91DB-2B61-4086-8BA0-6AF857CC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42" y="1048631"/>
            <a:ext cx="9489057" cy="719612"/>
          </a:xfrm>
        </p:spPr>
        <p:txBody>
          <a:bodyPr>
            <a:normAutofit/>
          </a:bodyPr>
          <a:lstStyle/>
          <a:p>
            <a:r>
              <a:rPr lang="en-GB" sz="4300" b="1" dirty="0">
                <a:latin typeface="Calibri" panose="020F0502020204030204" pitchFamily="34" charset="0"/>
                <a:cs typeface="Calibri" panose="020F0502020204030204" pitchFamily="34" charset="0"/>
              </a:rPr>
              <a:t>What is the Journey Time?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98921B1-FB30-4045-8015-33D6FF5DE80D}"/>
              </a:ext>
            </a:extLst>
          </p:cNvPr>
          <p:cNvGrpSpPr/>
          <p:nvPr/>
        </p:nvGrpSpPr>
        <p:grpSpPr>
          <a:xfrm>
            <a:off x="4156002" y="2116448"/>
            <a:ext cx="2872392" cy="1009044"/>
            <a:chOff x="5488292" y="3164879"/>
            <a:chExt cx="2872392" cy="10090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44FE1C6-60F8-4E76-887C-5E59C91965E0}"/>
                </a:ext>
              </a:extLst>
            </p:cNvPr>
            <p:cNvSpPr txBox="1"/>
            <p:nvPr/>
          </p:nvSpPr>
          <p:spPr>
            <a:xfrm>
              <a:off x="5488292" y="3428999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Time =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D74EA3-930C-480F-9EEB-BB3A15DF4057}"/>
                </a:ext>
              </a:extLst>
            </p:cNvPr>
            <p:cNvSpPr txBox="1"/>
            <p:nvPr/>
          </p:nvSpPr>
          <p:spPr>
            <a:xfrm>
              <a:off x="6671165" y="3164879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Distance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BFCA207-9889-4373-9870-F4F29DF52A25}"/>
                </a:ext>
              </a:extLst>
            </p:cNvPr>
            <p:cNvSpPr txBox="1"/>
            <p:nvPr/>
          </p:nvSpPr>
          <p:spPr>
            <a:xfrm>
              <a:off x="6785884" y="3712258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Speed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2215AD3-71BF-45E5-9E81-E4C2C5FA886D}"/>
                </a:ext>
              </a:extLst>
            </p:cNvPr>
            <p:cNvCxnSpPr>
              <a:cxnSpLocks/>
            </p:cNvCxnSpPr>
            <p:nvPr/>
          </p:nvCxnSpPr>
          <p:spPr>
            <a:xfrm>
              <a:off x="6608200" y="3692375"/>
              <a:ext cx="14089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03751FF-8E2F-49A3-BFEB-92FF499460BE}"/>
              </a:ext>
            </a:extLst>
          </p:cNvPr>
          <p:cNvGrpSpPr/>
          <p:nvPr/>
        </p:nvGrpSpPr>
        <p:grpSpPr>
          <a:xfrm>
            <a:off x="4172942" y="3163006"/>
            <a:ext cx="2872392" cy="1009044"/>
            <a:chOff x="4403104" y="3474608"/>
            <a:chExt cx="2872392" cy="100904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8DAF09C-6313-42DA-803D-389A781A6585}"/>
                </a:ext>
              </a:extLst>
            </p:cNvPr>
            <p:cNvSpPr txBox="1"/>
            <p:nvPr/>
          </p:nvSpPr>
          <p:spPr>
            <a:xfrm>
              <a:off x="4403104" y="3738728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Time =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CB9D3F1-DDC6-4187-9401-49160151277A}"/>
                </a:ext>
              </a:extLst>
            </p:cNvPr>
            <p:cNvSpPr txBox="1"/>
            <p:nvPr/>
          </p:nvSpPr>
          <p:spPr>
            <a:xfrm>
              <a:off x="5585977" y="3474608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100 miles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4D71346-FCD3-4CEE-84F0-EB579D899A16}"/>
                </a:ext>
              </a:extLst>
            </p:cNvPr>
            <p:cNvSpPr txBox="1"/>
            <p:nvPr/>
          </p:nvSpPr>
          <p:spPr>
            <a:xfrm>
              <a:off x="5700696" y="4021987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55 mph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18A9978-1458-4D3B-A57C-99DE0331DCA6}"/>
                </a:ext>
              </a:extLst>
            </p:cNvPr>
            <p:cNvCxnSpPr>
              <a:cxnSpLocks/>
            </p:cNvCxnSpPr>
            <p:nvPr/>
          </p:nvCxnSpPr>
          <p:spPr>
            <a:xfrm>
              <a:off x="5523012" y="4002104"/>
              <a:ext cx="14089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D095DB5-2818-47BE-8C1F-591473556AF9}"/>
              </a:ext>
            </a:extLst>
          </p:cNvPr>
          <p:cNvSpPr txBox="1">
            <a:spLocks/>
          </p:cNvSpPr>
          <p:nvPr/>
        </p:nvSpPr>
        <p:spPr>
          <a:xfrm>
            <a:off x="309159" y="3397169"/>
            <a:ext cx="3084984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Insert the values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EF87758-1988-4939-8837-9707ED4783B0}"/>
              </a:ext>
            </a:extLst>
          </p:cNvPr>
          <p:cNvGrpSpPr/>
          <p:nvPr/>
        </p:nvGrpSpPr>
        <p:grpSpPr>
          <a:xfrm>
            <a:off x="4156002" y="4270604"/>
            <a:ext cx="2791040" cy="464021"/>
            <a:chOff x="4403104" y="4739069"/>
            <a:chExt cx="2791040" cy="4640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733AAC1-27A5-4343-9610-D4F3BCD94061}"/>
                </a:ext>
              </a:extLst>
            </p:cNvPr>
            <p:cNvSpPr txBox="1"/>
            <p:nvPr/>
          </p:nvSpPr>
          <p:spPr>
            <a:xfrm>
              <a:off x="4403104" y="4739069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Time =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6BFEE99-B84F-4BA1-803D-F937DD548C70}"/>
                </a:ext>
              </a:extLst>
            </p:cNvPr>
            <p:cNvSpPr txBox="1"/>
            <p:nvPr/>
          </p:nvSpPr>
          <p:spPr>
            <a:xfrm>
              <a:off x="5619344" y="4741425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1.82 hours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484BDA7-6BF5-40DD-9F19-BDBF5C142121}"/>
              </a:ext>
            </a:extLst>
          </p:cNvPr>
          <p:cNvGrpSpPr/>
          <p:nvPr/>
        </p:nvGrpSpPr>
        <p:grpSpPr>
          <a:xfrm>
            <a:off x="4215044" y="5309273"/>
            <a:ext cx="4928956" cy="476789"/>
            <a:chOff x="4410113" y="5458508"/>
            <a:chExt cx="4928956" cy="47678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6F03E3F-7AAD-473E-9BC7-3D072CAEE7CA}"/>
                </a:ext>
              </a:extLst>
            </p:cNvPr>
            <p:cNvSpPr txBox="1"/>
            <p:nvPr/>
          </p:nvSpPr>
          <p:spPr>
            <a:xfrm>
              <a:off x="5626352" y="5473632"/>
              <a:ext cx="37127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1 hour 49 mins 12 seconds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5F1F3D-1CD8-47DE-B0C3-21F252863447}"/>
                </a:ext>
              </a:extLst>
            </p:cNvPr>
            <p:cNvSpPr txBox="1"/>
            <p:nvPr/>
          </p:nvSpPr>
          <p:spPr>
            <a:xfrm>
              <a:off x="4410113" y="5458508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Time =</a:t>
              </a:r>
            </a:p>
          </p:txBody>
        </p:sp>
      </p:grp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90897251-6E31-4979-839B-F27FAD618668}"/>
              </a:ext>
            </a:extLst>
          </p:cNvPr>
          <p:cNvSpPr txBox="1">
            <a:spLocks/>
          </p:cNvSpPr>
          <p:nvPr/>
        </p:nvSpPr>
        <p:spPr>
          <a:xfrm>
            <a:off x="254325" y="4839971"/>
            <a:ext cx="3371860" cy="444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Convert to minutes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B893C9A-380B-492B-B6B9-FD726D9ADA4F}"/>
              </a:ext>
            </a:extLst>
          </p:cNvPr>
          <p:cNvGrpSpPr/>
          <p:nvPr/>
        </p:nvGrpSpPr>
        <p:grpSpPr>
          <a:xfrm>
            <a:off x="8041741" y="1525246"/>
            <a:ext cx="760266" cy="911022"/>
            <a:chOff x="3864288" y="2822494"/>
            <a:chExt cx="1271451" cy="1469584"/>
          </a:xfrm>
        </p:grpSpPr>
        <p:pic>
          <p:nvPicPr>
            <p:cNvPr id="25" name="Picture 24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512925EE-5F05-44E6-AB79-D60DBE210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9841" y="3087793"/>
              <a:ext cx="980344" cy="938986"/>
            </a:xfrm>
            <a:prstGeom prst="rect">
              <a:avLst/>
            </a:prstGeom>
          </p:spPr>
        </p:pic>
        <p:sp>
          <p:nvSpPr>
            <p:cNvPr id="26" name="Flowchart: Alternate Process 25">
              <a:extLst>
                <a:ext uri="{FF2B5EF4-FFF2-40B4-BE49-F238E27FC236}">
                  <a16:creationId xmlns:a16="http://schemas.microsoft.com/office/drawing/2014/main" id="{097110F7-8A06-4FD1-BE15-0B95D040CC5E}"/>
                </a:ext>
              </a:extLst>
            </p:cNvPr>
            <p:cNvSpPr/>
            <p:nvPr/>
          </p:nvSpPr>
          <p:spPr>
            <a:xfrm>
              <a:off x="3864288" y="2822494"/>
              <a:ext cx="1271451" cy="1469584"/>
            </a:xfrm>
            <a:prstGeom prst="flowChartAlternateProcess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F1932AB-3A32-4458-B595-C49E4D9A2FE2}"/>
              </a:ext>
            </a:extLst>
          </p:cNvPr>
          <p:cNvGrpSpPr/>
          <p:nvPr/>
        </p:nvGrpSpPr>
        <p:grpSpPr>
          <a:xfrm>
            <a:off x="4172942" y="4784790"/>
            <a:ext cx="4720368" cy="463116"/>
            <a:chOff x="4403104" y="4739069"/>
            <a:chExt cx="3446806" cy="75190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DBEADF0-1077-4090-81E1-F8C2A1F420B3}"/>
                </a:ext>
              </a:extLst>
            </p:cNvPr>
            <p:cNvSpPr txBox="1"/>
            <p:nvPr/>
          </p:nvSpPr>
          <p:spPr>
            <a:xfrm>
              <a:off x="4403104" y="4739069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Time =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9D7B41E-5985-455E-BE92-46327477AA80}"/>
                </a:ext>
              </a:extLst>
            </p:cNvPr>
            <p:cNvSpPr txBox="1"/>
            <p:nvPr/>
          </p:nvSpPr>
          <p:spPr>
            <a:xfrm>
              <a:off x="5287629" y="4741425"/>
              <a:ext cx="2562281" cy="749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1.82 hrs x 60 = 109.2 mins</a:t>
              </a:r>
            </a:p>
          </p:txBody>
        </p:sp>
      </p:grpSp>
      <p:sp>
        <p:nvSpPr>
          <p:cNvPr id="30" name="Content Placeholder 4">
            <a:extLst>
              <a:ext uri="{FF2B5EF4-FFF2-40B4-BE49-F238E27FC236}">
                <a16:creationId xmlns:a16="http://schemas.microsoft.com/office/drawing/2014/main" id="{B5D71B62-C03E-48C7-8152-6E1645BC9257}"/>
              </a:ext>
            </a:extLst>
          </p:cNvPr>
          <p:cNvSpPr txBox="1">
            <a:spLocks/>
          </p:cNvSpPr>
          <p:nvPr/>
        </p:nvSpPr>
        <p:spPr>
          <a:xfrm>
            <a:off x="260335" y="5340726"/>
            <a:ext cx="4507605" cy="877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Convert to hours &amp; minutes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3782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A33C2-233B-4470-923A-A0A8D70C6926}"/>
              </a:ext>
            </a:extLst>
          </p:cNvPr>
          <p:cNvSpPr txBox="1">
            <a:spLocks/>
          </p:cNvSpPr>
          <p:nvPr/>
        </p:nvSpPr>
        <p:spPr>
          <a:xfrm>
            <a:off x="1208520" y="1030803"/>
            <a:ext cx="6531020" cy="820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C</a:t>
            </a:r>
            <a:r>
              <a:rPr lang="en-GB" b="1" dirty="0" err="1">
                <a:latin typeface="+mn-lt"/>
              </a:rPr>
              <a:t>ompare</a:t>
            </a:r>
            <a:r>
              <a:rPr lang="en-GB" b="1" dirty="0">
                <a:latin typeface="+mn-lt"/>
              </a:rPr>
              <a:t> the Journey Times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8A26ED36-DA3A-4151-A992-F3B6BD6E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690" y="1855005"/>
            <a:ext cx="4237340" cy="3836863"/>
          </a:xfrm>
        </p:spPr>
        <p:txBody>
          <a:bodyPr>
            <a:normAutofit/>
          </a:bodyPr>
          <a:lstStyle/>
          <a:p>
            <a:r>
              <a:rPr lang="en-GB" dirty="0"/>
              <a:t>Complete the activity sheet, calculating the journey times</a:t>
            </a:r>
          </a:p>
          <a:p>
            <a:r>
              <a:rPr lang="en-GB" dirty="0"/>
              <a:t>Rank the different modes of transport from fastest (1) to slowest (5)</a:t>
            </a:r>
          </a:p>
          <a:p>
            <a:r>
              <a:rPr lang="en-GB" dirty="0"/>
              <a:t>Which mode of transport would you use? Why?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EB0C1B-A19F-4696-9BEF-D9F41FA8E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091" y="1789176"/>
            <a:ext cx="3756554" cy="403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92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209</Words>
  <Application>Microsoft Office PowerPoint</Application>
  <PresentationFormat>On-screen Show (4:3)</PresentationFormat>
  <Paragraphs>43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What is the Journey Time?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Calculate journey times presentation</dc:title>
  <dc:subject>KS1 Maths time distance speed</dc:subject>
  <dc:creator>Attainment in Education Ltd</dc:creator>
  <cp:keywords>what is the fastest mode of transport, calculate journey times, multiplication and division ks1, transport ks1, transport topic ks1, transport activities ks1, division ks1, ks1 maths, multiplication ks1</cp:keywords>
  <cp:lastModifiedBy>Marie Neighbour</cp:lastModifiedBy>
  <cp:revision>57</cp:revision>
  <dcterms:created xsi:type="dcterms:W3CDTF">2017-06-28T15:11:57Z</dcterms:created>
  <dcterms:modified xsi:type="dcterms:W3CDTF">2023-08-29T10:23:22Z</dcterms:modified>
</cp:coreProperties>
</file>