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9" r:id="rId2"/>
    <p:sldId id="280" r:id="rId3"/>
    <p:sldId id="276" r:id="rId4"/>
    <p:sldId id="274" r:id="rId5"/>
    <p:sldId id="275" r:id="rId6"/>
    <p:sldId id="263" r:id="rId7"/>
    <p:sldId id="264" r:id="rId8"/>
    <p:sldId id="279" r:id="rId9"/>
    <p:sldId id="266" r:id="rId10"/>
    <p:sldId id="268"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5"/>
    <p:restoredTop sz="94714"/>
  </p:normalViewPr>
  <p:slideViewPr>
    <p:cSldViewPr snapToGrid="0" snapToObjects="1">
      <p:cViewPr varScale="1">
        <p:scale>
          <a:sx n="108" d="100"/>
          <a:sy n="108" d="100"/>
        </p:scale>
        <p:origin x="170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69E86-E180-4365-AFA4-2F78D81CABCD}" type="datetimeFigureOut">
              <a:rPr lang="en-GB" smtClean="0"/>
              <a:t>29/08/2023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774B8D-6584-4765-9A6E-801B35B21322}" type="slidenum">
              <a:rPr lang="en-GB" smtClean="0"/>
              <a:t>‹#›</a:t>
            </a:fld>
            <a:endParaRPr lang="en-GB"/>
          </a:p>
        </p:txBody>
      </p:sp>
    </p:spTree>
    <p:extLst>
      <p:ext uri="{BB962C8B-B14F-4D97-AF65-F5344CB8AC3E}">
        <p14:creationId xmlns:p14="http://schemas.microsoft.com/office/powerpoint/2010/main" val="2468307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A blank copy of the world map could be handed out and learners could colour in how much of the globe they think represents 1 billion people, or where people are more likely to not have access to mains electricity. </a:t>
            </a:r>
          </a:p>
        </p:txBody>
      </p:sp>
      <p:sp>
        <p:nvSpPr>
          <p:cNvPr id="4" name="Slide Number Placeholder 3"/>
          <p:cNvSpPr>
            <a:spLocks noGrp="1"/>
          </p:cNvSpPr>
          <p:nvPr>
            <p:ph type="sldNum" sz="quarter" idx="5"/>
          </p:nvPr>
        </p:nvSpPr>
        <p:spPr/>
        <p:txBody>
          <a:bodyPr/>
          <a:lstStyle/>
          <a:p>
            <a:fld id="{244404A4-B4D3-461C-B700-14898CF7D366}" type="slidenum">
              <a:rPr lang="en-GB" smtClean="0"/>
              <a:t>3</a:t>
            </a:fld>
            <a:endParaRPr lang="en-GB"/>
          </a:p>
        </p:txBody>
      </p:sp>
    </p:spTree>
    <p:extLst>
      <p:ext uri="{BB962C8B-B14F-4D97-AF65-F5344CB8AC3E}">
        <p14:creationId xmlns:p14="http://schemas.microsoft.com/office/powerpoint/2010/main" val="2417137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Discuss the situation and design brief with learners.</a:t>
            </a:r>
          </a:p>
        </p:txBody>
      </p:sp>
      <p:sp>
        <p:nvSpPr>
          <p:cNvPr id="4" name="Slide Number Placeholder 3"/>
          <p:cNvSpPr>
            <a:spLocks noGrp="1"/>
          </p:cNvSpPr>
          <p:nvPr>
            <p:ph type="sldNum" sz="quarter" idx="5"/>
          </p:nvPr>
        </p:nvSpPr>
        <p:spPr/>
        <p:txBody>
          <a:bodyPr/>
          <a:lstStyle/>
          <a:p>
            <a:fld id="{244404A4-B4D3-461C-B700-14898CF7D366}" type="slidenum">
              <a:rPr lang="en-GB" smtClean="0"/>
              <a:t>4</a:t>
            </a:fld>
            <a:endParaRPr lang="en-GB"/>
          </a:p>
        </p:txBody>
      </p:sp>
    </p:spTree>
    <p:extLst>
      <p:ext uri="{BB962C8B-B14F-4D97-AF65-F5344CB8AC3E}">
        <p14:creationId xmlns:p14="http://schemas.microsoft.com/office/powerpoint/2010/main" val="44883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Teacher should give a range of relevant components, such as motors/generators, hi-bright LEDs and/or lamps, block connectors, wires/cables, parts to make turbine blades etc (see resources section of lesson plan). CAD software could be used to produce </a:t>
            </a:r>
            <a:r>
              <a:rPr lang="en-GB"/>
              <a:t>the sketches, or they </a:t>
            </a:r>
            <a:r>
              <a:rPr lang="en-GB" dirty="0"/>
              <a:t>could be drawn by hand, depending on resources and time available.</a:t>
            </a:r>
          </a:p>
        </p:txBody>
      </p:sp>
      <p:sp>
        <p:nvSpPr>
          <p:cNvPr id="4" name="Slide Number Placeholder 3"/>
          <p:cNvSpPr>
            <a:spLocks noGrp="1"/>
          </p:cNvSpPr>
          <p:nvPr>
            <p:ph type="sldNum" sz="quarter" idx="5"/>
          </p:nvPr>
        </p:nvSpPr>
        <p:spPr/>
        <p:txBody>
          <a:bodyPr/>
          <a:lstStyle/>
          <a:p>
            <a:fld id="{244404A4-B4D3-461C-B700-14898CF7D366}" type="slidenum">
              <a:rPr lang="en-GB" smtClean="0"/>
              <a:t>5</a:t>
            </a:fld>
            <a:endParaRPr lang="en-GB"/>
          </a:p>
        </p:txBody>
      </p:sp>
    </p:spTree>
    <p:extLst>
      <p:ext uri="{BB962C8B-B14F-4D97-AF65-F5344CB8AC3E}">
        <p14:creationId xmlns:p14="http://schemas.microsoft.com/office/powerpoint/2010/main" val="276236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The following slides show how a simple prototype could be assembled. This could be used to support lower ability learners who struggle to develop their own more individual design.</a:t>
            </a:r>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6</a:t>
            </a:fld>
            <a:endParaRPr lang="en-GB"/>
          </a:p>
        </p:txBody>
      </p:sp>
    </p:spTree>
    <p:extLst>
      <p:ext uri="{BB962C8B-B14F-4D97-AF65-F5344CB8AC3E}">
        <p14:creationId xmlns:p14="http://schemas.microsoft.com/office/powerpoint/2010/main" val="339812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Instead of a block connector the wires could be soldered to the LED legs if soldering equipment is available. Wires should be cut to an appropriate size either by the learners, or by teachers in advance. Many modern hi-bright LEDs do not require a protective resistor, but some do. This must be checked before assembling the prototype.</a:t>
            </a:r>
          </a:p>
        </p:txBody>
      </p:sp>
      <p:sp>
        <p:nvSpPr>
          <p:cNvPr id="4" name="Slide Number Placeholder 3"/>
          <p:cNvSpPr>
            <a:spLocks noGrp="1"/>
          </p:cNvSpPr>
          <p:nvPr>
            <p:ph type="sldNum" sz="quarter" idx="5"/>
          </p:nvPr>
        </p:nvSpPr>
        <p:spPr/>
        <p:txBody>
          <a:bodyPr/>
          <a:lstStyle/>
          <a:p>
            <a:fld id="{244404A4-B4D3-461C-B700-14898CF7D366}" type="slidenum">
              <a:rPr lang="en-GB" smtClean="0"/>
              <a:t>7</a:t>
            </a:fld>
            <a:endParaRPr lang="en-GB"/>
          </a:p>
        </p:txBody>
      </p:sp>
    </p:spTree>
    <p:extLst>
      <p:ext uri="{BB962C8B-B14F-4D97-AF65-F5344CB8AC3E}">
        <p14:creationId xmlns:p14="http://schemas.microsoft.com/office/powerpoint/2010/main" val="413947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Wires can be soldered to the legs of the generator or wrapped around the legs, with insulation tape used to secure them. </a:t>
            </a:r>
          </a:p>
        </p:txBody>
      </p:sp>
      <p:sp>
        <p:nvSpPr>
          <p:cNvPr id="4" name="Slide Number Placeholder 3"/>
          <p:cNvSpPr>
            <a:spLocks noGrp="1"/>
          </p:cNvSpPr>
          <p:nvPr>
            <p:ph type="sldNum" sz="quarter" idx="5"/>
          </p:nvPr>
        </p:nvSpPr>
        <p:spPr/>
        <p:txBody>
          <a:bodyPr/>
          <a:lstStyle/>
          <a:p>
            <a:fld id="{244404A4-B4D3-461C-B700-14898CF7D366}" type="slidenum">
              <a:rPr lang="en-GB" smtClean="0"/>
              <a:t>8</a:t>
            </a:fld>
            <a:endParaRPr lang="en-GB"/>
          </a:p>
        </p:txBody>
      </p:sp>
    </p:spTree>
    <p:extLst>
      <p:ext uri="{BB962C8B-B14F-4D97-AF65-F5344CB8AC3E}">
        <p14:creationId xmlns:p14="http://schemas.microsoft.com/office/powerpoint/2010/main" val="265437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Blades could be pre-produced in advance by the teacher (for example, using laser cutter or 3D printer), or kits can be purchased from Amazon or Rapid Electronics. The LED should light up when the blades rotate.</a:t>
            </a:r>
          </a:p>
        </p:txBody>
      </p:sp>
      <p:sp>
        <p:nvSpPr>
          <p:cNvPr id="4" name="Slide Number Placeholder 3"/>
          <p:cNvSpPr>
            <a:spLocks noGrp="1"/>
          </p:cNvSpPr>
          <p:nvPr>
            <p:ph type="sldNum" sz="quarter" idx="5"/>
          </p:nvPr>
        </p:nvSpPr>
        <p:spPr/>
        <p:txBody>
          <a:bodyPr/>
          <a:lstStyle/>
          <a:p>
            <a:fld id="{244404A4-B4D3-461C-B700-14898CF7D366}" type="slidenum">
              <a:rPr lang="en-GB" smtClean="0"/>
              <a:t>9</a:t>
            </a:fld>
            <a:endParaRPr lang="en-GB"/>
          </a:p>
        </p:txBody>
      </p:sp>
    </p:spTree>
    <p:extLst>
      <p:ext uri="{BB962C8B-B14F-4D97-AF65-F5344CB8AC3E}">
        <p14:creationId xmlns:p14="http://schemas.microsoft.com/office/powerpoint/2010/main" val="165862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4404A4-B4D3-461C-B700-14898CF7D366}" type="slidenum">
              <a:rPr lang="en-GB" smtClean="0"/>
              <a:t>10</a:t>
            </a:fld>
            <a:endParaRPr lang="en-GB"/>
          </a:p>
        </p:txBody>
      </p:sp>
    </p:spTree>
    <p:extLst>
      <p:ext uri="{BB962C8B-B14F-4D97-AF65-F5344CB8AC3E}">
        <p14:creationId xmlns:p14="http://schemas.microsoft.com/office/powerpoint/2010/main" val="622767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8/29/2023</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D1D732-6BC1-4A70-AF74-7BC9ABF4CDED}"/>
              </a:ext>
            </a:extLst>
          </p:cNvPr>
          <p:cNvSpPr txBox="1">
            <a:spLocks/>
          </p:cNvSpPr>
          <p:nvPr/>
        </p:nvSpPr>
        <p:spPr>
          <a:xfrm>
            <a:off x="611560" y="1091381"/>
            <a:ext cx="7920880" cy="85437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a:lstStyle>
          <a:p>
            <a:pPr algn="ctr"/>
            <a:r>
              <a:rPr lang="en-GB" sz="4800" b="1" dirty="0"/>
              <a:t>Sustainable lighting design</a:t>
            </a:r>
          </a:p>
        </p:txBody>
      </p:sp>
      <p:sp>
        <p:nvSpPr>
          <p:cNvPr id="5" name="Subtitle 2">
            <a:extLst>
              <a:ext uri="{FF2B5EF4-FFF2-40B4-BE49-F238E27FC236}">
                <a16:creationId xmlns:a16="http://schemas.microsoft.com/office/drawing/2014/main" id="{19A1815F-2EC8-4D9A-9272-121134B876B6}"/>
              </a:ext>
            </a:extLst>
          </p:cNvPr>
          <p:cNvSpPr txBox="1">
            <a:spLocks/>
          </p:cNvSpPr>
          <p:nvPr/>
        </p:nvSpPr>
        <p:spPr>
          <a:xfrm>
            <a:off x="1138236" y="5048639"/>
            <a:ext cx="6867525" cy="1199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Designing and making a sustainably powered light</a:t>
            </a:r>
          </a:p>
        </p:txBody>
      </p:sp>
      <p:pic>
        <p:nvPicPr>
          <p:cNvPr id="6" name="Picture 5">
            <a:extLst>
              <a:ext uri="{FF2B5EF4-FFF2-40B4-BE49-F238E27FC236}">
                <a16:creationId xmlns:a16="http://schemas.microsoft.com/office/drawing/2014/main" id="{D4475CF1-C223-4501-884B-6E5F3D3EBF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4068" y="2002751"/>
            <a:ext cx="5075863" cy="2971800"/>
          </a:xfrm>
          <a:prstGeom prst="rect">
            <a:avLst/>
          </a:prstGeom>
        </p:spPr>
      </p:pic>
    </p:spTree>
    <p:extLst>
      <p:ext uri="{BB962C8B-B14F-4D97-AF65-F5344CB8AC3E}">
        <p14:creationId xmlns:p14="http://schemas.microsoft.com/office/powerpoint/2010/main" val="261460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628651" y="856528"/>
            <a:ext cx="7886700" cy="1325563"/>
          </a:xfrm>
        </p:spPr>
        <p:txBody>
          <a:bodyPr>
            <a:normAutofit/>
          </a:bodyPr>
          <a:lstStyle/>
          <a:p>
            <a:r>
              <a:rPr lang="en-GB" sz="3600" b="1" dirty="0"/>
              <a:t>Extension</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49" y="2182091"/>
            <a:ext cx="6915151" cy="3044536"/>
          </a:xfrm>
        </p:spPr>
        <p:txBody>
          <a:bodyPr>
            <a:normAutofit/>
          </a:bodyPr>
          <a:lstStyle/>
          <a:p>
            <a:r>
              <a:rPr lang="en-GB" sz="2400" dirty="0"/>
              <a:t>Improve the design of the circuit by adding additional LEDs and a power switch</a:t>
            </a:r>
          </a:p>
          <a:p>
            <a:r>
              <a:rPr lang="en-GB" sz="2400" dirty="0"/>
              <a:t>Add a solar cell so the light can be powered by the sun</a:t>
            </a:r>
          </a:p>
          <a:p>
            <a:endParaRPr lang="en-GB" sz="2400" dirty="0"/>
          </a:p>
          <a:p>
            <a:endParaRPr lang="en-GB" sz="2400" dirty="0"/>
          </a:p>
        </p:txBody>
      </p:sp>
    </p:spTree>
    <p:extLst>
      <p:ext uri="{BB962C8B-B14F-4D97-AF65-F5344CB8AC3E}">
        <p14:creationId xmlns:p14="http://schemas.microsoft.com/office/powerpoint/2010/main" val="115905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2A8C25-2D7A-81A9-636C-E55E250E6389}"/>
              </a:ext>
            </a:extLst>
          </p:cNvPr>
          <p:cNvSpPr txBox="1"/>
          <p:nvPr/>
        </p:nvSpPr>
        <p:spPr>
          <a:xfrm>
            <a:off x="497149" y="1582340"/>
            <a:ext cx="8025413" cy="3693319"/>
          </a:xfrm>
          <a:prstGeom prst="rect">
            <a:avLst/>
          </a:prstGeom>
          <a:noFill/>
        </p:spPr>
        <p:txBody>
          <a:bodyPr wrap="square">
            <a:spAutoFit/>
          </a:bodyPr>
          <a:lstStyle/>
          <a:p>
            <a:r>
              <a:rPr lang="en-GB" dirty="0"/>
              <a:t>Stay safe  </a:t>
            </a:r>
          </a:p>
          <a:p>
            <a:r>
              <a:rPr lang="en-GB" dirty="0"/>
              <a:t>Whether you are a scientist researching a new medicine or an engineer solving climate change, safety always comes first. An adult must always be around and supervising when doing this activity. You are responsible for:</a:t>
            </a:r>
          </a:p>
          <a:p>
            <a:r>
              <a:rPr lang="en-GB" dirty="0"/>
              <a:t> </a:t>
            </a:r>
          </a:p>
          <a:p>
            <a:r>
              <a:rPr lang="en-GB" dirty="0"/>
              <a:t>•	ensuring that any equipment used for this activity is in good working condition</a:t>
            </a:r>
          </a:p>
          <a:p>
            <a:r>
              <a:rPr lang="en-GB" dirty="0"/>
              <a:t>•	behaving sensibly and following any safety instructions so as not to hurt or injure yourself or others </a:t>
            </a:r>
          </a:p>
          <a:p>
            <a:r>
              <a:rPr lang="en-GB" dirty="0"/>
              <a:t> </a:t>
            </a:r>
          </a:p>
          <a:p>
            <a:r>
              <a:rPr lang="en-GB" dirty="0"/>
              <a:t>Please note that in the absence of any negligence or other breach of duty by us, this activity is carried out at your own risk. It is important to take extra care at the stages marked with this symbol: ⚠</a:t>
            </a:r>
          </a:p>
        </p:txBody>
      </p:sp>
    </p:spTree>
    <p:extLst>
      <p:ext uri="{BB962C8B-B14F-4D97-AF65-F5344CB8AC3E}">
        <p14:creationId xmlns:p14="http://schemas.microsoft.com/office/powerpoint/2010/main" val="199215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628650" y="1083008"/>
            <a:ext cx="7886700" cy="815848"/>
          </a:xfrm>
        </p:spPr>
        <p:txBody>
          <a:bodyPr>
            <a:normAutofit/>
          </a:bodyPr>
          <a:lstStyle/>
          <a:p>
            <a:r>
              <a:rPr lang="en-GB" sz="3600" b="1" dirty="0"/>
              <a:t>How big is 1 billion?</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50" y="4959143"/>
            <a:ext cx="7886700" cy="491611"/>
          </a:xfrm>
        </p:spPr>
        <p:txBody>
          <a:bodyPr>
            <a:noAutofit/>
          </a:bodyPr>
          <a:lstStyle/>
          <a:p>
            <a:pPr marL="0" indent="0">
              <a:buNone/>
            </a:pPr>
            <a:r>
              <a:rPr lang="en-GB" sz="2400" dirty="0"/>
              <a:t>Around 1 billion people in the whole world have no access to mains electricity. How much of the world map do you think that this covers?</a:t>
            </a:r>
          </a:p>
        </p:txBody>
      </p:sp>
      <p:pic>
        <p:nvPicPr>
          <p:cNvPr id="2052" name="Picture 4" descr="World Map, Earth, Global, Continents, Blue">
            <a:extLst>
              <a:ext uri="{FF2B5EF4-FFF2-40B4-BE49-F238E27FC236}">
                <a16:creationId xmlns:a16="http://schemas.microsoft.com/office/drawing/2014/main" id="{FF70B31B-A6D6-4FEC-9C4D-4409E8F65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109" y="2028517"/>
            <a:ext cx="5601929" cy="280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6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487973" y="917754"/>
            <a:ext cx="7886700" cy="1325563"/>
          </a:xfrm>
        </p:spPr>
        <p:txBody>
          <a:bodyPr>
            <a:normAutofit/>
          </a:bodyPr>
          <a:lstStyle/>
          <a:p>
            <a:r>
              <a:rPr lang="en-GB" sz="3600" b="1" dirty="0"/>
              <a:t>Design brief</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50" y="2177617"/>
            <a:ext cx="7886700" cy="3696928"/>
          </a:xfrm>
        </p:spPr>
        <p:txBody>
          <a:bodyPr>
            <a:noAutofit/>
          </a:bodyPr>
          <a:lstStyle/>
          <a:p>
            <a:pPr marL="0" indent="0">
              <a:lnSpc>
                <a:spcPct val="100000"/>
              </a:lnSpc>
              <a:spcBef>
                <a:spcPts val="0"/>
              </a:spcBef>
              <a:buNone/>
            </a:pPr>
            <a:r>
              <a:rPr lang="en-GB" sz="2400" b="1" dirty="0"/>
              <a:t>Situation</a:t>
            </a:r>
          </a:p>
          <a:p>
            <a:pPr>
              <a:lnSpc>
                <a:spcPct val="100000"/>
              </a:lnSpc>
              <a:spcBef>
                <a:spcPts val="0"/>
              </a:spcBef>
            </a:pPr>
            <a:r>
              <a:rPr lang="en-GB" sz="2400" dirty="0"/>
              <a:t>People in some developing countries do not have access to mains electricity. This means children have no light for reading and studying at night, which can affect their education.</a:t>
            </a:r>
          </a:p>
          <a:p>
            <a:pPr marL="0" indent="0">
              <a:lnSpc>
                <a:spcPct val="100000"/>
              </a:lnSpc>
              <a:spcBef>
                <a:spcPts val="1200"/>
              </a:spcBef>
              <a:buNone/>
            </a:pPr>
            <a:r>
              <a:rPr lang="en-GB" sz="2400" b="1" dirty="0"/>
              <a:t>Design Brief</a:t>
            </a:r>
          </a:p>
          <a:p>
            <a:pPr>
              <a:lnSpc>
                <a:spcPct val="100000"/>
              </a:lnSpc>
              <a:spcBef>
                <a:spcPts val="0"/>
              </a:spcBef>
            </a:pPr>
            <a:r>
              <a:rPr lang="en-GB" sz="2400" dirty="0"/>
              <a:t>Your task is to produce a prototype for a reading lamp for children living in places with no access to mains electricity. The lamp must be powered by a renewable energy source, such as the wind.</a:t>
            </a:r>
          </a:p>
          <a:p>
            <a:pPr>
              <a:lnSpc>
                <a:spcPct val="100000"/>
              </a:lnSpc>
              <a:spcBef>
                <a:spcPts val="0"/>
              </a:spcBef>
            </a:pPr>
            <a:endParaRPr lang="en-GB" sz="2400" dirty="0"/>
          </a:p>
        </p:txBody>
      </p:sp>
      <p:pic>
        <p:nvPicPr>
          <p:cNvPr id="1026" name="Picture 2" descr="Windmills, Wind Power, Wind Farm, Wind Energy">
            <a:extLst>
              <a:ext uri="{FF2B5EF4-FFF2-40B4-BE49-F238E27FC236}">
                <a16:creationId xmlns:a16="http://schemas.microsoft.com/office/drawing/2014/main" id="{EA502487-1D2C-4D18-AE98-1ADFA89D4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48" b="15949"/>
          <a:stretch/>
        </p:blipFill>
        <p:spPr bwMode="auto">
          <a:xfrm>
            <a:off x="7017002" y="1232926"/>
            <a:ext cx="1872642" cy="1027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ergy Saving Lamp, Led, On, Light Bulb, Bulb">
            <a:extLst>
              <a:ext uri="{FF2B5EF4-FFF2-40B4-BE49-F238E27FC236}">
                <a16:creationId xmlns:a16="http://schemas.microsoft.com/office/drawing/2014/main" id="{C9969BE2-113B-4A1C-9179-53A7542A9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507" y="983454"/>
            <a:ext cx="1145140" cy="132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969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628650" y="709715"/>
            <a:ext cx="7886700" cy="1325563"/>
          </a:xfrm>
        </p:spPr>
        <p:txBody>
          <a:bodyPr>
            <a:normAutofit/>
          </a:bodyPr>
          <a:lstStyle/>
          <a:p>
            <a:r>
              <a:rPr lang="en-GB" sz="3600" b="1" dirty="0"/>
              <a:t>Tasks</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50" y="2035278"/>
            <a:ext cx="7886700" cy="3696928"/>
          </a:xfrm>
        </p:spPr>
        <p:txBody>
          <a:bodyPr>
            <a:normAutofit/>
          </a:bodyPr>
          <a:lstStyle/>
          <a:p>
            <a:pPr marL="0" indent="0">
              <a:buNone/>
            </a:pPr>
            <a:r>
              <a:rPr lang="en-GB" sz="2400" b="1" dirty="0"/>
              <a:t>To satisfy the needs of the brief you must:</a:t>
            </a:r>
          </a:p>
          <a:p>
            <a:r>
              <a:rPr lang="en-GB" sz="2400" dirty="0"/>
              <a:t>Select the components and parts that you will need from those given by your teacher</a:t>
            </a:r>
          </a:p>
          <a:p>
            <a:r>
              <a:rPr lang="en-GB" sz="2400" dirty="0"/>
              <a:t>Produce a labelled sketch of your design</a:t>
            </a:r>
          </a:p>
          <a:p>
            <a:r>
              <a:rPr lang="en-GB" sz="2400" dirty="0"/>
              <a:t>Make your design by assembling the components and parts</a:t>
            </a:r>
          </a:p>
          <a:p>
            <a:r>
              <a:rPr lang="en-GB" sz="2400" dirty="0"/>
              <a:t>Test your design to check that it works</a:t>
            </a:r>
          </a:p>
          <a:p>
            <a:endParaRPr lang="en-GB" sz="2400" dirty="0"/>
          </a:p>
        </p:txBody>
      </p:sp>
    </p:spTree>
    <p:extLst>
      <p:ext uri="{BB962C8B-B14F-4D97-AF65-F5344CB8AC3E}">
        <p14:creationId xmlns:p14="http://schemas.microsoft.com/office/powerpoint/2010/main" val="2141229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628650" y="1070383"/>
            <a:ext cx="7886700" cy="786351"/>
          </a:xfrm>
        </p:spPr>
        <p:txBody>
          <a:bodyPr>
            <a:normAutofit/>
          </a:bodyPr>
          <a:lstStyle/>
          <a:p>
            <a:r>
              <a:rPr lang="en-GB" sz="3600" b="1" dirty="0"/>
              <a:t>Example prototype</a:t>
            </a:r>
          </a:p>
        </p:txBody>
      </p:sp>
      <p:pic>
        <p:nvPicPr>
          <p:cNvPr id="17" name="Picture 16">
            <a:extLst>
              <a:ext uri="{FF2B5EF4-FFF2-40B4-BE49-F238E27FC236}">
                <a16:creationId xmlns:a16="http://schemas.microsoft.com/office/drawing/2014/main" id="{FE7C0AB5-311A-4E36-9C22-CCDAD6807AB6}"/>
              </a:ext>
            </a:extLst>
          </p:cNvPr>
          <p:cNvPicPr>
            <a:picLocks noChangeAspect="1"/>
          </p:cNvPicPr>
          <p:nvPr/>
        </p:nvPicPr>
        <p:blipFill rotWithShape="1">
          <a:blip r:embed="rId3"/>
          <a:srcRect l="3871" t="23512" r="6688" b="6667"/>
          <a:stretch/>
        </p:blipFill>
        <p:spPr>
          <a:xfrm>
            <a:off x="1263559" y="1913586"/>
            <a:ext cx="6616882" cy="3874031"/>
          </a:xfrm>
          <a:prstGeom prst="rect">
            <a:avLst/>
          </a:prstGeom>
        </p:spPr>
      </p:pic>
    </p:spTree>
    <p:extLst>
      <p:ext uri="{BB962C8B-B14F-4D97-AF65-F5344CB8AC3E}">
        <p14:creationId xmlns:p14="http://schemas.microsoft.com/office/powerpoint/2010/main" val="1710555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628651" y="724892"/>
            <a:ext cx="7886700" cy="1325563"/>
          </a:xfrm>
        </p:spPr>
        <p:txBody>
          <a:bodyPr>
            <a:normAutofit/>
          </a:bodyPr>
          <a:lstStyle/>
          <a:p>
            <a:r>
              <a:rPr lang="en-GB" sz="3600" b="1" dirty="0"/>
              <a:t>Step 1 ⚠</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49" y="2021678"/>
            <a:ext cx="3245261" cy="3299849"/>
          </a:xfrm>
        </p:spPr>
        <p:txBody>
          <a:bodyPr>
            <a:noAutofit/>
          </a:bodyPr>
          <a:lstStyle/>
          <a:p>
            <a:r>
              <a:rPr lang="en-GB" sz="2400" dirty="0"/>
              <a:t>Push both legs of an LED into one end of the block connector</a:t>
            </a:r>
          </a:p>
          <a:p>
            <a:endParaRPr lang="en-GB" sz="1100" dirty="0"/>
          </a:p>
          <a:p>
            <a:r>
              <a:rPr lang="en-GB" sz="2400" dirty="0"/>
              <a:t>Connect a red wire to the long leg of the LED and a black wire to the short leg of the LED through the other end of the block connector</a:t>
            </a:r>
          </a:p>
        </p:txBody>
      </p:sp>
      <p:pic>
        <p:nvPicPr>
          <p:cNvPr id="5" name="Picture 4">
            <a:extLst>
              <a:ext uri="{FF2B5EF4-FFF2-40B4-BE49-F238E27FC236}">
                <a16:creationId xmlns:a16="http://schemas.microsoft.com/office/drawing/2014/main" id="{E9CA1DF1-9837-4097-8079-617A30FAF71E}"/>
              </a:ext>
            </a:extLst>
          </p:cNvPr>
          <p:cNvPicPr>
            <a:picLocks noChangeAspect="1"/>
          </p:cNvPicPr>
          <p:nvPr/>
        </p:nvPicPr>
        <p:blipFill rotWithShape="1">
          <a:blip r:embed="rId3"/>
          <a:srcRect l="14795" t="17473" b="28903"/>
          <a:stretch/>
        </p:blipFill>
        <p:spPr>
          <a:xfrm>
            <a:off x="4412494" y="2659989"/>
            <a:ext cx="4211011" cy="1987666"/>
          </a:xfrm>
          <a:prstGeom prst="rect">
            <a:avLst/>
          </a:prstGeom>
        </p:spPr>
      </p:pic>
      <p:sp>
        <p:nvSpPr>
          <p:cNvPr id="10" name="TextBox 9">
            <a:extLst>
              <a:ext uri="{FF2B5EF4-FFF2-40B4-BE49-F238E27FC236}">
                <a16:creationId xmlns:a16="http://schemas.microsoft.com/office/drawing/2014/main" id="{26B9BE1E-CF7B-4429-A2D2-C9CA0DD550A7}"/>
              </a:ext>
            </a:extLst>
          </p:cNvPr>
          <p:cNvSpPr txBox="1"/>
          <p:nvPr/>
        </p:nvSpPr>
        <p:spPr>
          <a:xfrm>
            <a:off x="4431688" y="5227559"/>
            <a:ext cx="1134757"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LED</a:t>
            </a:r>
          </a:p>
        </p:txBody>
      </p:sp>
      <p:cxnSp>
        <p:nvCxnSpPr>
          <p:cNvPr id="11" name="Straight Connector 10">
            <a:extLst>
              <a:ext uri="{FF2B5EF4-FFF2-40B4-BE49-F238E27FC236}">
                <a16:creationId xmlns:a16="http://schemas.microsoft.com/office/drawing/2014/main" id="{96D72211-A2E5-4A8A-9BD9-BCC7BE5B2133}"/>
              </a:ext>
            </a:extLst>
          </p:cNvPr>
          <p:cNvCxnSpPr>
            <a:cxnSpLocks/>
            <a:stCxn id="10" idx="0"/>
          </p:cNvCxnSpPr>
          <p:nvPr/>
        </p:nvCxnSpPr>
        <p:spPr>
          <a:xfrm flipV="1">
            <a:off x="4999067" y="4196305"/>
            <a:ext cx="283689" cy="1031254"/>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45159DA2-9E95-4C32-8F0B-EAB27E35D1F2}"/>
              </a:ext>
            </a:extLst>
          </p:cNvPr>
          <p:cNvCxnSpPr>
            <a:cxnSpLocks/>
          </p:cNvCxnSpPr>
          <p:nvPr/>
        </p:nvCxnSpPr>
        <p:spPr>
          <a:xfrm>
            <a:off x="5140911" y="2079232"/>
            <a:ext cx="684814" cy="1348915"/>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B4828FE1-D7CF-4246-A876-A01AE27E2648}"/>
              </a:ext>
            </a:extLst>
          </p:cNvPr>
          <p:cNvSpPr txBox="1"/>
          <p:nvPr/>
        </p:nvSpPr>
        <p:spPr>
          <a:xfrm>
            <a:off x="3834348" y="1560013"/>
            <a:ext cx="2613125"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Block connector</a:t>
            </a:r>
          </a:p>
        </p:txBody>
      </p:sp>
      <p:cxnSp>
        <p:nvCxnSpPr>
          <p:cNvPr id="17" name="Straight Connector 16">
            <a:extLst>
              <a:ext uri="{FF2B5EF4-FFF2-40B4-BE49-F238E27FC236}">
                <a16:creationId xmlns:a16="http://schemas.microsoft.com/office/drawing/2014/main" id="{9DF8F1AB-07C0-48B8-B16F-765A4761A86B}"/>
              </a:ext>
            </a:extLst>
          </p:cNvPr>
          <p:cNvCxnSpPr>
            <a:cxnSpLocks/>
          </p:cNvCxnSpPr>
          <p:nvPr/>
        </p:nvCxnSpPr>
        <p:spPr>
          <a:xfrm flipH="1">
            <a:off x="7135322" y="2079232"/>
            <a:ext cx="484678" cy="1142493"/>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54307DF8-D304-4AC8-89B1-7DA3151D1BFC}"/>
              </a:ext>
            </a:extLst>
          </p:cNvPr>
          <p:cNvSpPr txBox="1"/>
          <p:nvPr/>
        </p:nvSpPr>
        <p:spPr>
          <a:xfrm>
            <a:off x="6785386" y="1561851"/>
            <a:ext cx="1669228"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Red wire</a:t>
            </a:r>
          </a:p>
        </p:txBody>
      </p:sp>
      <p:sp>
        <p:nvSpPr>
          <p:cNvPr id="22" name="TextBox 21">
            <a:extLst>
              <a:ext uri="{FF2B5EF4-FFF2-40B4-BE49-F238E27FC236}">
                <a16:creationId xmlns:a16="http://schemas.microsoft.com/office/drawing/2014/main" id="{DCE2D685-9808-4A9B-A434-7E08845F6262}"/>
              </a:ext>
            </a:extLst>
          </p:cNvPr>
          <p:cNvSpPr txBox="1"/>
          <p:nvPr/>
        </p:nvSpPr>
        <p:spPr>
          <a:xfrm>
            <a:off x="6785386" y="5227558"/>
            <a:ext cx="1669228"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Black wire</a:t>
            </a:r>
          </a:p>
        </p:txBody>
      </p:sp>
      <p:cxnSp>
        <p:nvCxnSpPr>
          <p:cNvPr id="23" name="Straight Connector 22">
            <a:extLst>
              <a:ext uri="{FF2B5EF4-FFF2-40B4-BE49-F238E27FC236}">
                <a16:creationId xmlns:a16="http://schemas.microsoft.com/office/drawing/2014/main" id="{6C9DE751-A859-4763-A21C-0EEAD668B146}"/>
              </a:ext>
            </a:extLst>
          </p:cNvPr>
          <p:cNvCxnSpPr>
            <a:cxnSpLocks/>
            <a:stCxn id="22" idx="0"/>
          </p:cNvCxnSpPr>
          <p:nvPr/>
        </p:nvCxnSpPr>
        <p:spPr>
          <a:xfrm flipH="1" flipV="1">
            <a:off x="7207045" y="3805084"/>
            <a:ext cx="412955" cy="1422474"/>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19579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1843173-8ECE-4520-BCF2-0AF8A3F8760A}"/>
              </a:ext>
            </a:extLst>
          </p:cNvPr>
          <p:cNvPicPr>
            <a:picLocks noChangeAspect="1"/>
          </p:cNvPicPr>
          <p:nvPr/>
        </p:nvPicPr>
        <p:blipFill>
          <a:blip r:embed="rId3"/>
          <a:stretch>
            <a:fillRect/>
          </a:stretch>
        </p:blipFill>
        <p:spPr>
          <a:xfrm>
            <a:off x="4569512" y="2131227"/>
            <a:ext cx="3460727" cy="2595545"/>
          </a:xfrm>
          <a:prstGeom prst="rect">
            <a:avLst/>
          </a:prstGeom>
        </p:spPr>
      </p:pic>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628650" y="799862"/>
            <a:ext cx="7886700" cy="1325563"/>
          </a:xfrm>
        </p:spPr>
        <p:txBody>
          <a:bodyPr>
            <a:normAutofit/>
          </a:bodyPr>
          <a:lstStyle/>
          <a:p>
            <a:r>
              <a:rPr lang="en-GB" sz="3600" b="1" dirty="0"/>
              <a:t>Step 2 ⚠</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49" y="2172929"/>
            <a:ext cx="3245261" cy="3148598"/>
          </a:xfrm>
        </p:spPr>
        <p:txBody>
          <a:bodyPr>
            <a:noAutofit/>
          </a:bodyPr>
          <a:lstStyle/>
          <a:p>
            <a:r>
              <a:rPr lang="en-GB" sz="2400" dirty="0"/>
              <a:t>Connect the black wire to the negative leg of the generator</a:t>
            </a:r>
          </a:p>
          <a:p>
            <a:endParaRPr lang="en-GB" sz="1100" dirty="0"/>
          </a:p>
          <a:p>
            <a:r>
              <a:rPr lang="en-GB" sz="2400" dirty="0"/>
              <a:t>Connect the red wire to the positive leg of the generator</a:t>
            </a:r>
          </a:p>
        </p:txBody>
      </p:sp>
      <p:sp>
        <p:nvSpPr>
          <p:cNvPr id="10" name="TextBox 9">
            <a:extLst>
              <a:ext uri="{FF2B5EF4-FFF2-40B4-BE49-F238E27FC236}">
                <a16:creationId xmlns:a16="http://schemas.microsoft.com/office/drawing/2014/main" id="{26B9BE1E-CF7B-4429-A2D2-C9CA0DD550A7}"/>
              </a:ext>
            </a:extLst>
          </p:cNvPr>
          <p:cNvSpPr txBox="1"/>
          <p:nvPr/>
        </p:nvSpPr>
        <p:spPr>
          <a:xfrm>
            <a:off x="4520726" y="4991382"/>
            <a:ext cx="1519084"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Red wire</a:t>
            </a:r>
          </a:p>
        </p:txBody>
      </p:sp>
      <p:cxnSp>
        <p:nvCxnSpPr>
          <p:cNvPr id="11" name="Straight Connector 10">
            <a:extLst>
              <a:ext uri="{FF2B5EF4-FFF2-40B4-BE49-F238E27FC236}">
                <a16:creationId xmlns:a16="http://schemas.microsoft.com/office/drawing/2014/main" id="{96D72211-A2E5-4A8A-9BD9-BCC7BE5B2133}"/>
              </a:ext>
            </a:extLst>
          </p:cNvPr>
          <p:cNvCxnSpPr>
            <a:cxnSpLocks/>
            <a:stCxn id="10" idx="0"/>
          </p:cNvCxnSpPr>
          <p:nvPr/>
        </p:nvCxnSpPr>
        <p:spPr>
          <a:xfrm flipV="1">
            <a:off x="5280268" y="3819856"/>
            <a:ext cx="139345" cy="1171526"/>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45159DA2-9E95-4C32-8F0B-EAB27E35D1F2}"/>
              </a:ext>
            </a:extLst>
          </p:cNvPr>
          <p:cNvCxnSpPr>
            <a:cxnSpLocks/>
          </p:cNvCxnSpPr>
          <p:nvPr/>
        </p:nvCxnSpPr>
        <p:spPr>
          <a:xfrm>
            <a:off x="5138423" y="1612223"/>
            <a:ext cx="453644" cy="1348915"/>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B4828FE1-D7CF-4246-A876-A01AE27E2648}"/>
              </a:ext>
            </a:extLst>
          </p:cNvPr>
          <p:cNvSpPr txBox="1"/>
          <p:nvPr/>
        </p:nvSpPr>
        <p:spPr>
          <a:xfrm>
            <a:off x="3831860" y="1093004"/>
            <a:ext cx="2613125"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Black wire</a:t>
            </a:r>
          </a:p>
        </p:txBody>
      </p:sp>
      <p:sp>
        <p:nvSpPr>
          <p:cNvPr id="22" name="TextBox 21">
            <a:extLst>
              <a:ext uri="{FF2B5EF4-FFF2-40B4-BE49-F238E27FC236}">
                <a16:creationId xmlns:a16="http://schemas.microsoft.com/office/drawing/2014/main" id="{DCE2D685-9808-4A9B-A434-7E08845F6262}"/>
              </a:ext>
            </a:extLst>
          </p:cNvPr>
          <p:cNvSpPr txBox="1"/>
          <p:nvPr/>
        </p:nvSpPr>
        <p:spPr>
          <a:xfrm>
            <a:off x="6782898" y="4945871"/>
            <a:ext cx="1669228" cy="461665"/>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Generator</a:t>
            </a:r>
          </a:p>
        </p:txBody>
      </p:sp>
      <p:cxnSp>
        <p:nvCxnSpPr>
          <p:cNvPr id="23" name="Straight Connector 22">
            <a:extLst>
              <a:ext uri="{FF2B5EF4-FFF2-40B4-BE49-F238E27FC236}">
                <a16:creationId xmlns:a16="http://schemas.microsoft.com/office/drawing/2014/main" id="{6C9DE751-A859-4763-A21C-0EEAD668B146}"/>
              </a:ext>
            </a:extLst>
          </p:cNvPr>
          <p:cNvCxnSpPr>
            <a:cxnSpLocks/>
            <a:stCxn id="22" idx="0"/>
          </p:cNvCxnSpPr>
          <p:nvPr/>
        </p:nvCxnSpPr>
        <p:spPr>
          <a:xfrm flipH="1" flipV="1">
            <a:off x="7204557" y="3523397"/>
            <a:ext cx="412955" cy="1422474"/>
          </a:xfrm>
          <a:prstGeom prst="line">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7098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A33A-8C40-4856-B81F-569E6ED2A661}"/>
              </a:ext>
            </a:extLst>
          </p:cNvPr>
          <p:cNvSpPr>
            <a:spLocks noGrp="1"/>
          </p:cNvSpPr>
          <p:nvPr>
            <p:ph type="title"/>
          </p:nvPr>
        </p:nvSpPr>
        <p:spPr>
          <a:xfrm>
            <a:off x="628650" y="822467"/>
            <a:ext cx="7886700" cy="1325563"/>
          </a:xfrm>
        </p:spPr>
        <p:txBody>
          <a:bodyPr>
            <a:normAutofit/>
          </a:bodyPr>
          <a:lstStyle/>
          <a:p>
            <a:r>
              <a:rPr lang="en-GB" sz="3600" b="1" dirty="0"/>
              <a:t>Step 3 ⚠</a:t>
            </a:r>
          </a:p>
        </p:txBody>
      </p:sp>
      <p:sp>
        <p:nvSpPr>
          <p:cNvPr id="3" name="Content Placeholder 2">
            <a:extLst>
              <a:ext uri="{FF2B5EF4-FFF2-40B4-BE49-F238E27FC236}">
                <a16:creationId xmlns:a16="http://schemas.microsoft.com/office/drawing/2014/main" id="{69582E11-CCBC-4ED4-A99E-591A3A4FFA71}"/>
              </a:ext>
            </a:extLst>
          </p:cNvPr>
          <p:cNvSpPr>
            <a:spLocks noGrp="1"/>
          </p:cNvSpPr>
          <p:nvPr>
            <p:ph idx="1"/>
          </p:nvPr>
        </p:nvSpPr>
        <p:spPr>
          <a:xfrm>
            <a:off x="628649" y="2309018"/>
            <a:ext cx="3415931" cy="2862752"/>
          </a:xfrm>
        </p:spPr>
        <p:txBody>
          <a:bodyPr>
            <a:normAutofit/>
          </a:bodyPr>
          <a:lstStyle/>
          <a:p>
            <a:r>
              <a:rPr lang="en-GB" sz="2400" dirty="0"/>
              <a:t>Attach the blades to the generator</a:t>
            </a:r>
          </a:p>
          <a:p>
            <a:endParaRPr lang="en-GB" sz="1100" dirty="0"/>
          </a:p>
          <a:p>
            <a:r>
              <a:rPr lang="en-GB" sz="2400" dirty="0"/>
              <a:t>Test your finished product to check that it works!</a:t>
            </a:r>
          </a:p>
          <a:p>
            <a:endParaRPr lang="en-GB" sz="2400" dirty="0"/>
          </a:p>
          <a:p>
            <a:pPr marL="0" indent="0">
              <a:buNone/>
            </a:pPr>
            <a:endParaRPr lang="en-GB" sz="2400" dirty="0"/>
          </a:p>
        </p:txBody>
      </p:sp>
      <p:pic>
        <p:nvPicPr>
          <p:cNvPr id="7" name="Picture 6">
            <a:extLst>
              <a:ext uri="{FF2B5EF4-FFF2-40B4-BE49-F238E27FC236}">
                <a16:creationId xmlns:a16="http://schemas.microsoft.com/office/drawing/2014/main" id="{7F755D02-AA34-489B-ABE9-EA13B70C2A01}"/>
              </a:ext>
            </a:extLst>
          </p:cNvPr>
          <p:cNvPicPr>
            <a:picLocks noChangeAspect="1"/>
          </p:cNvPicPr>
          <p:nvPr/>
        </p:nvPicPr>
        <p:blipFill rotWithShape="1">
          <a:blip r:embed="rId3"/>
          <a:srcRect r="5918" b="7746"/>
          <a:stretch/>
        </p:blipFill>
        <p:spPr>
          <a:xfrm>
            <a:off x="5431931" y="1338000"/>
            <a:ext cx="2828841" cy="2080418"/>
          </a:xfrm>
          <a:prstGeom prst="rect">
            <a:avLst/>
          </a:prstGeom>
        </p:spPr>
      </p:pic>
      <p:pic>
        <p:nvPicPr>
          <p:cNvPr id="8" name="Picture 7">
            <a:extLst>
              <a:ext uri="{FF2B5EF4-FFF2-40B4-BE49-F238E27FC236}">
                <a16:creationId xmlns:a16="http://schemas.microsoft.com/office/drawing/2014/main" id="{792B1B47-A8CF-4400-99E4-278CA4B147BD}"/>
              </a:ext>
            </a:extLst>
          </p:cNvPr>
          <p:cNvPicPr>
            <a:picLocks noChangeAspect="1"/>
          </p:cNvPicPr>
          <p:nvPr/>
        </p:nvPicPr>
        <p:blipFill rotWithShape="1">
          <a:blip r:embed="rId4"/>
          <a:srcRect l="18399" t="30136" r="18607" b="6813"/>
          <a:stretch/>
        </p:blipFill>
        <p:spPr>
          <a:xfrm>
            <a:off x="5431930" y="3740394"/>
            <a:ext cx="2828841" cy="2123570"/>
          </a:xfrm>
          <a:prstGeom prst="rect">
            <a:avLst/>
          </a:prstGeom>
        </p:spPr>
      </p:pic>
    </p:spTree>
    <p:extLst>
      <p:ext uri="{BB962C8B-B14F-4D97-AF65-F5344CB8AC3E}">
        <p14:creationId xmlns:p14="http://schemas.microsoft.com/office/powerpoint/2010/main" val="2692557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TotalTime>
  <Words>708</Words>
  <Application>Microsoft Office PowerPoint</Application>
  <PresentationFormat>On-screen Show (4:3)</PresentationFormat>
  <Paragraphs>60</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PowerPoint Presentation</vt:lpstr>
      <vt:lpstr>PowerPoint Presentation</vt:lpstr>
      <vt:lpstr>How big is 1 billion?</vt:lpstr>
      <vt:lpstr>Design brief</vt:lpstr>
      <vt:lpstr>Tasks</vt:lpstr>
      <vt:lpstr>Example prototype</vt:lpstr>
      <vt:lpstr>Step 1 ⚠</vt:lpstr>
      <vt:lpstr>Step 2 ⚠</vt:lpstr>
      <vt:lpstr>Step 3 ⚠</vt:lpstr>
      <vt:lpstr>Extension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lighting design presentation</dc:title>
  <dc:subject>KS3 DT engineering</dc:subject>
  <dc:creator>Microsoft Office User</dc:creator>
  <cp:keywords>sustainable lighting design, engineering ks3, ks3 engineering, make a light, sustainable lighting, eco friendly lighting, engineering stem activities, fun engineering projects</cp:keywords>
  <cp:lastModifiedBy>Marie Neighbour</cp:lastModifiedBy>
  <cp:revision>10</cp:revision>
  <dcterms:created xsi:type="dcterms:W3CDTF">2017-06-28T15:11:57Z</dcterms:created>
  <dcterms:modified xsi:type="dcterms:W3CDTF">2023-08-29T11:43:14Z</dcterms:modified>
</cp:coreProperties>
</file>