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77" r:id="rId3"/>
    <p:sldId id="260" r:id="rId4"/>
    <p:sldId id="274" r:id="rId5"/>
    <p:sldId id="272" r:id="rId6"/>
    <p:sldId id="263" r:id="rId7"/>
    <p:sldId id="264" r:id="rId8"/>
    <p:sldId id="265" r:id="rId9"/>
    <p:sldId id="266" r:id="rId10"/>
    <p:sldId id="275" r:id="rId11"/>
    <p:sldId id="276" r:id="rId12"/>
    <p:sldId id="273"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9471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30E53-6ACD-431D-9604-E5E0383FA0A4}" type="datetimeFigureOut">
              <a:rPr lang="en-GB" smtClean="0"/>
              <a:t>29/08/2023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25EC0-84D3-46A8-926F-E6F0EEEA8855}" type="slidenum">
              <a:rPr lang="en-GB" smtClean="0"/>
              <a:t>‹#›</a:t>
            </a:fld>
            <a:endParaRPr lang="en-GB"/>
          </a:p>
        </p:txBody>
      </p:sp>
    </p:spTree>
    <p:extLst>
      <p:ext uri="{BB962C8B-B14F-4D97-AF65-F5344CB8AC3E}">
        <p14:creationId xmlns:p14="http://schemas.microsoft.com/office/powerpoint/2010/main" val="107656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4 will, 3 will not – can you guess which ones?!</a:t>
            </a:r>
          </a:p>
        </p:txBody>
      </p:sp>
      <p:sp>
        <p:nvSpPr>
          <p:cNvPr id="4" name="Slide Number Placeholder 3"/>
          <p:cNvSpPr>
            <a:spLocks noGrp="1"/>
          </p:cNvSpPr>
          <p:nvPr>
            <p:ph type="sldNum" sz="quarter" idx="5"/>
          </p:nvPr>
        </p:nvSpPr>
        <p:spPr/>
        <p:txBody>
          <a:bodyPr/>
          <a:lstStyle/>
          <a:p>
            <a:fld id="{244404A4-B4D3-461C-B700-14898CF7D366}" type="slidenum">
              <a:rPr lang="en-GB" smtClean="0"/>
              <a:t>3</a:t>
            </a:fld>
            <a:endParaRPr lang="en-GB"/>
          </a:p>
        </p:txBody>
      </p:sp>
    </p:spTree>
    <p:extLst>
      <p:ext uri="{BB962C8B-B14F-4D97-AF65-F5344CB8AC3E}">
        <p14:creationId xmlns:p14="http://schemas.microsoft.com/office/powerpoint/2010/main" val="377476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13</a:t>
            </a:fld>
            <a:endParaRPr lang="en-GB"/>
          </a:p>
        </p:txBody>
      </p:sp>
    </p:spTree>
    <p:extLst>
      <p:ext uri="{BB962C8B-B14F-4D97-AF65-F5344CB8AC3E}">
        <p14:creationId xmlns:p14="http://schemas.microsoft.com/office/powerpoint/2010/main" val="62276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444444"/>
                </a:solidFill>
                <a:effectLst/>
                <a:latin typeface="ReithSans"/>
              </a:rPr>
              <a:t>To make a battery from organic material, all you need is two metals – an anode, which is the negative electrode, such as zinc, and a cathode, the positively charged electrode, such as copper. The acid inside the potato forms a chemical reaction with the zinc and copper, and when the electrons flow from one material to another, energy is released.</a:t>
            </a: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4</a:t>
            </a:fld>
            <a:endParaRPr lang="en-GB"/>
          </a:p>
        </p:txBody>
      </p:sp>
    </p:spTree>
    <p:extLst>
      <p:ext uri="{BB962C8B-B14F-4D97-AF65-F5344CB8AC3E}">
        <p14:creationId xmlns:p14="http://schemas.microsoft.com/office/powerpoint/2010/main" val="241557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Work in pairs for ease of equipment.</a:t>
            </a:r>
          </a:p>
          <a:p>
            <a:pPr marL="0" indent="0">
              <a:buFont typeface="Arial" panose="020B0604020202020204" pitchFamily="34" charset="0"/>
              <a:buNone/>
            </a:pPr>
            <a:r>
              <a:rPr lang="en-GB" dirty="0"/>
              <a:t>Groups of 3 or 4 for lower ability and individual for more able students.</a:t>
            </a:r>
          </a:p>
          <a:p>
            <a:pPr marL="0" indent="0">
              <a:buFont typeface="Arial" panose="020B0604020202020204" pitchFamily="34" charset="0"/>
              <a:buNone/>
            </a:pPr>
            <a:r>
              <a:rPr lang="en-GB" dirty="0"/>
              <a:t>The coins must be copper, e.g. 1p or 2p.</a:t>
            </a:r>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5</a:t>
            </a:fld>
            <a:endParaRPr lang="en-GB"/>
          </a:p>
        </p:txBody>
      </p:sp>
    </p:spTree>
    <p:extLst>
      <p:ext uri="{BB962C8B-B14F-4D97-AF65-F5344CB8AC3E}">
        <p14:creationId xmlns:p14="http://schemas.microsoft.com/office/powerpoint/2010/main" val="89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There needs to be adequate coin/nail above the surface of the potato to attach the crocodile clips to.</a:t>
            </a:r>
          </a:p>
          <a:p>
            <a:pPr marL="0" indent="0">
              <a:buFont typeface="Arial" panose="020B0604020202020204" pitchFamily="34" charset="0"/>
              <a:buNone/>
            </a:pPr>
            <a:r>
              <a:rPr lang="en-GB" sz="1800" dirty="0">
                <a:effectLst/>
                <a:latin typeface="Comic Sans MS" panose="030F0702030302020204" pitchFamily="66" charset="0"/>
                <a:cs typeface="Times New Roman" panose="02020603050405020304" pitchFamily="18" charset="0"/>
              </a:rPr>
              <a:t>Do not let the coins and nails touch each other on each potato.</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6</a:t>
            </a:fld>
            <a:endParaRPr lang="en-GB"/>
          </a:p>
        </p:txBody>
      </p:sp>
    </p:spTree>
    <p:extLst>
      <p:ext uri="{BB962C8B-B14F-4D97-AF65-F5344CB8AC3E}">
        <p14:creationId xmlns:p14="http://schemas.microsoft.com/office/powerpoint/2010/main" val="339812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potatoes are labelled for ease of following the instructions.</a:t>
            </a:r>
          </a:p>
          <a:p>
            <a:pPr marL="0" indent="0">
              <a:buFont typeface="Arial" panose="020B0604020202020204" pitchFamily="34" charset="0"/>
              <a:buNone/>
            </a:pPr>
            <a:r>
              <a:rPr lang="en-GB" dirty="0"/>
              <a:t>What is the difference between the red and black cables? Why does it matter which way they are connected?</a:t>
            </a:r>
          </a:p>
        </p:txBody>
      </p:sp>
      <p:sp>
        <p:nvSpPr>
          <p:cNvPr id="4" name="Slide Number Placeholder 3"/>
          <p:cNvSpPr>
            <a:spLocks noGrp="1"/>
          </p:cNvSpPr>
          <p:nvPr>
            <p:ph type="sldNum" sz="quarter" idx="5"/>
          </p:nvPr>
        </p:nvSpPr>
        <p:spPr/>
        <p:txBody>
          <a:bodyPr/>
          <a:lstStyle/>
          <a:p>
            <a:fld id="{244404A4-B4D3-461C-B700-14898CF7D366}" type="slidenum">
              <a:rPr lang="en-GB" smtClean="0"/>
              <a:t>7</a:t>
            </a:fld>
            <a:endParaRPr lang="en-GB"/>
          </a:p>
        </p:txBody>
      </p:sp>
    </p:spTree>
    <p:extLst>
      <p:ext uri="{BB962C8B-B14F-4D97-AF65-F5344CB8AC3E}">
        <p14:creationId xmlns:p14="http://schemas.microsoft.com/office/powerpoint/2010/main" val="413947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Tie a knot in the crocodile cables if they are too long, as this prevents them looking messy and getting tangled.</a:t>
            </a:r>
          </a:p>
          <a:p>
            <a:pPr marL="0" indent="0">
              <a:buFont typeface="Arial" panose="020B0604020202020204" pitchFamily="34" charset="0"/>
              <a:buNone/>
            </a:pPr>
            <a:r>
              <a:rPr lang="en-GB" dirty="0"/>
              <a:t>Physically number the potatoes if students are struggling with the concept.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8</a:t>
            </a:fld>
            <a:endParaRPr lang="en-GB"/>
          </a:p>
        </p:txBody>
      </p:sp>
    </p:spTree>
    <p:extLst>
      <p:ext uri="{BB962C8B-B14F-4D97-AF65-F5344CB8AC3E}">
        <p14:creationId xmlns:p14="http://schemas.microsoft.com/office/powerpoint/2010/main" val="425378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9</a:t>
            </a:fld>
            <a:endParaRPr lang="en-GB"/>
          </a:p>
        </p:txBody>
      </p:sp>
    </p:spTree>
    <p:extLst>
      <p:ext uri="{BB962C8B-B14F-4D97-AF65-F5344CB8AC3E}">
        <p14:creationId xmlns:p14="http://schemas.microsoft.com/office/powerpoint/2010/main" val="165862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Make sure the correct clips are on the correct legs of the LED (red to long leg, black to short leg). If they are connected the wrong way around the LED will not light.</a:t>
            </a:r>
          </a:p>
          <a:p>
            <a:pPr marL="0" indent="0">
              <a:buFont typeface="Arial" panose="020B0604020202020204" pitchFamily="34" charset="0"/>
              <a:buNone/>
            </a:pPr>
            <a:r>
              <a:rPr lang="en-GB" dirty="0"/>
              <a:t>Make sure that the clips from the red and black leads do not touch,</a:t>
            </a:r>
          </a:p>
        </p:txBody>
      </p:sp>
      <p:sp>
        <p:nvSpPr>
          <p:cNvPr id="4" name="Slide Number Placeholder 3"/>
          <p:cNvSpPr>
            <a:spLocks noGrp="1"/>
          </p:cNvSpPr>
          <p:nvPr>
            <p:ph type="sldNum" sz="quarter" idx="5"/>
          </p:nvPr>
        </p:nvSpPr>
        <p:spPr/>
        <p:txBody>
          <a:bodyPr/>
          <a:lstStyle/>
          <a:p>
            <a:fld id="{244404A4-B4D3-461C-B700-14898CF7D366}" type="slidenum">
              <a:rPr lang="en-GB" smtClean="0"/>
              <a:t>10</a:t>
            </a:fld>
            <a:endParaRPr lang="en-GB"/>
          </a:p>
        </p:txBody>
      </p:sp>
    </p:spTree>
    <p:extLst>
      <p:ext uri="{BB962C8B-B14F-4D97-AF65-F5344CB8AC3E}">
        <p14:creationId xmlns:p14="http://schemas.microsoft.com/office/powerpoint/2010/main" val="193336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Check the circuit with an </a:t>
            </a:r>
            <a:r>
              <a:rPr lang="en-GB" dirty="0" err="1"/>
              <a:t>multimeter</a:t>
            </a:r>
            <a:r>
              <a:rPr lang="en-GB" dirty="0"/>
              <a:t> to ensure a voltage is being produced if the LED does not light.</a:t>
            </a:r>
          </a:p>
          <a:p>
            <a:pPr marL="0" indent="0">
              <a:buFont typeface="Arial" panose="020B0604020202020204" pitchFamily="34" charset="0"/>
              <a:buNone/>
            </a:pPr>
            <a:r>
              <a:rPr lang="en-GB" dirty="0"/>
              <a:t>Check all connections if the circuit does not work.</a:t>
            </a:r>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a:p>
        </p:txBody>
      </p:sp>
    </p:spTree>
    <p:extLst>
      <p:ext uri="{BB962C8B-B14F-4D97-AF65-F5344CB8AC3E}">
        <p14:creationId xmlns:p14="http://schemas.microsoft.com/office/powerpoint/2010/main" val="354258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pngimg.com/download/25213" TargetMode="External"/><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ngimg.com/download/4993" TargetMode="External"/><Relationship Id="rId5" Type="http://schemas.openxmlformats.org/officeDocument/2006/relationships/image" Target="../media/image22.png"/><Relationship Id="rId4" Type="http://schemas.openxmlformats.org/officeDocument/2006/relationships/hyperlink" Target="https://en.wikipedia.org/wiki/Grapefru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ommons.wikimedia.org/wiki/File:Honeycrisp-Apple.jpg" TargetMode="Externa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6.jpeg"/><Relationship Id="rId12" Type="http://schemas.openxmlformats.org/officeDocument/2006/relationships/hyperlink" Target="https://en.wikipedia.org/wiki/Navel_Orange" TargetMode="External"/><Relationship Id="rId1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6" Type="http://schemas.openxmlformats.org/officeDocument/2006/relationships/hyperlink" Target="https://en.wiktionary.org/wiki/kiwi_fruit" TargetMode="External"/><Relationship Id="rId1" Type="http://schemas.openxmlformats.org/officeDocument/2006/relationships/slideLayout" Target="../slideLayouts/slideLayout2.xml"/><Relationship Id="rId6" Type="http://schemas.openxmlformats.org/officeDocument/2006/relationships/hyperlink" Target="http://www.pngall.com/potato-png" TargetMode="External"/><Relationship Id="rId11" Type="http://schemas.openxmlformats.org/officeDocument/2006/relationships/image" Target="../media/image8.jpg"/><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hyperlink" Target="https://en.wikipedia.org/wiki/Cavendish_banana" TargetMode="External"/><Relationship Id="rId4" Type="http://schemas.openxmlformats.org/officeDocument/2006/relationships/hyperlink" Target="https://en.wikipedia.org/wiki/File:Lemon03.jpg" TargetMode="External"/><Relationship Id="rId9" Type="http://schemas.openxmlformats.org/officeDocument/2006/relationships/image" Target="../media/image7.jpeg"/><Relationship Id="rId14" Type="http://schemas.openxmlformats.org/officeDocument/2006/relationships/hyperlink" Target="http://www.picserver.org/s/strawberry-2.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ommons.wikimedia.org/wiki/File:Honeycrisp-Apple.jpg" TargetMode="External"/><Relationship Id="rId13" Type="http://schemas.openxmlformats.org/officeDocument/2006/relationships/image" Target="../media/image9.jpeg"/><Relationship Id="rId18" Type="http://schemas.openxmlformats.org/officeDocument/2006/relationships/image" Target="../media/image11.png"/><Relationship Id="rId3" Type="http://schemas.openxmlformats.org/officeDocument/2006/relationships/image" Target="../media/image4.jpg"/><Relationship Id="rId21" Type="http://schemas.openxmlformats.org/officeDocument/2006/relationships/hyperlink" Target="https://commons.wikimedia.org/wiki/File:Cancelled_cross.svg" TargetMode="External"/><Relationship Id="rId7" Type="http://schemas.openxmlformats.org/officeDocument/2006/relationships/image" Target="../media/image6.jpeg"/><Relationship Id="rId12" Type="http://schemas.openxmlformats.org/officeDocument/2006/relationships/hyperlink" Target="https://en.wikipedia.org/wiki/Navel_Orange" TargetMode="External"/><Relationship Id="rId1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6" Type="http://schemas.openxmlformats.org/officeDocument/2006/relationships/hyperlink" Target="https://en.wiktionary.org/wiki/kiwi_fruit" TargetMode="External"/><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pngall.com/potato-png" TargetMode="External"/><Relationship Id="rId11" Type="http://schemas.openxmlformats.org/officeDocument/2006/relationships/image" Target="../media/image8.jpg"/><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hyperlink" Target="https://en.wikipedia.org/wiki/Cavendish_banana" TargetMode="External"/><Relationship Id="rId19" Type="http://schemas.openxmlformats.org/officeDocument/2006/relationships/hyperlink" Target="https://commons.wikimedia.org/wiki/File:Green_tick_pointed.svg" TargetMode="External"/><Relationship Id="rId4" Type="http://schemas.openxmlformats.org/officeDocument/2006/relationships/hyperlink" Target="https://en.wikipedia.org/wiki/File:Lemon03.jpg" TargetMode="External"/><Relationship Id="rId9" Type="http://schemas.openxmlformats.org/officeDocument/2006/relationships/image" Target="../media/image7.jpeg"/><Relationship Id="rId14" Type="http://schemas.openxmlformats.org/officeDocument/2006/relationships/hyperlink" Target="http://www.picserver.org/s/strawberry-2.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D1D732-6BC1-4A70-AF74-7BC9ABF4CDED}"/>
              </a:ext>
            </a:extLst>
          </p:cNvPr>
          <p:cNvSpPr txBox="1">
            <a:spLocks/>
          </p:cNvSpPr>
          <p:nvPr/>
        </p:nvSpPr>
        <p:spPr>
          <a:xfrm>
            <a:off x="611559" y="1000231"/>
            <a:ext cx="8195089" cy="108240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GB" sz="4800" b="1" dirty="0"/>
              <a:t>How to Make a Potato Battery</a:t>
            </a:r>
          </a:p>
        </p:txBody>
      </p:sp>
      <p:sp>
        <p:nvSpPr>
          <p:cNvPr id="5" name="Subtitle 2">
            <a:extLst>
              <a:ext uri="{FF2B5EF4-FFF2-40B4-BE49-F238E27FC236}">
                <a16:creationId xmlns:a16="http://schemas.microsoft.com/office/drawing/2014/main" id="{19A1815F-2EC8-4D9A-9272-121134B876B6}"/>
              </a:ext>
            </a:extLst>
          </p:cNvPr>
          <p:cNvSpPr txBox="1">
            <a:spLocks/>
          </p:cNvSpPr>
          <p:nvPr/>
        </p:nvSpPr>
        <p:spPr>
          <a:xfrm>
            <a:off x="0" y="5308600"/>
            <a:ext cx="9144000" cy="920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0" i="0" dirty="0">
                <a:solidFill>
                  <a:srgbClr val="1D1D1D"/>
                </a:solidFill>
                <a:effectLst/>
                <a:latin typeface="Rubik"/>
              </a:rPr>
              <a:t>Making a potato </a:t>
            </a:r>
            <a:r>
              <a:rPr lang="en-GB" dirty="0">
                <a:solidFill>
                  <a:srgbClr val="1D1D1D"/>
                </a:solidFill>
                <a:latin typeface="Rubik"/>
              </a:rPr>
              <a:t>p</a:t>
            </a:r>
            <a:r>
              <a:rPr lang="en-GB" b="0" i="0" dirty="0">
                <a:solidFill>
                  <a:srgbClr val="1D1D1D"/>
                </a:solidFill>
                <a:effectLst/>
                <a:latin typeface="Rubik"/>
              </a:rPr>
              <a:t>owered </a:t>
            </a:r>
            <a:r>
              <a:rPr lang="en-GB" dirty="0">
                <a:solidFill>
                  <a:srgbClr val="1D1D1D"/>
                </a:solidFill>
                <a:latin typeface="Rubik"/>
              </a:rPr>
              <a:t>l</a:t>
            </a:r>
            <a:r>
              <a:rPr lang="en-GB" b="0" i="0" dirty="0">
                <a:solidFill>
                  <a:srgbClr val="1D1D1D"/>
                </a:solidFill>
                <a:effectLst/>
                <a:latin typeface="Rubik"/>
              </a:rPr>
              <a:t>ight </a:t>
            </a:r>
          </a:p>
        </p:txBody>
      </p:sp>
      <p:pic>
        <p:nvPicPr>
          <p:cNvPr id="8" name="Picture 7" descr="A picture containing indoor, stuffed&#10;&#10;Description automatically generated">
            <a:extLst>
              <a:ext uri="{FF2B5EF4-FFF2-40B4-BE49-F238E27FC236}">
                <a16:creationId xmlns:a16="http://schemas.microsoft.com/office/drawing/2014/main" id="{370C3FC7-80C7-4F0B-9DA6-D53FCC207DF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15469" y="1975294"/>
            <a:ext cx="2956531" cy="3082863"/>
          </a:xfrm>
          <a:prstGeom prst="rect">
            <a:avLst/>
          </a:prstGeom>
        </p:spPr>
      </p:pic>
      <p:pic>
        <p:nvPicPr>
          <p:cNvPr id="6" name="Picture 5">
            <a:extLst>
              <a:ext uri="{FF2B5EF4-FFF2-40B4-BE49-F238E27FC236}">
                <a16:creationId xmlns:a16="http://schemas.microsoft.com/office/drawing/2014/main" id="{9978C2D0-C447-43FD-A761-FDDE6F22EA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6200000">
            <a:off x="5671353" y="1958567"/>
            <a:ext cx="1082402" cy="2940866"/>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arranged, several&#10;&#10;Description automatically generated">
            <a:extLst>
              <a:ext uri="{FF2B5EF4-FFF2-40B4-BE49-F238E27FC236}">
                <a16:creationId xmlns:a16="http://schemas.microsoft.com/office/drawing/2014/main" id="{7A14200D-7750-404B-A176-8BAFA2157C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26038" y="1284986"/>
            <a:ext cx="4157329" cy="4157329"/>
          </a:xfrm>
          <a:prstGeom prst="rect">
            <a:avLst/>
          </a:prstGeom>
        </p:spPr>
      </p:pic>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88458" y="924795"/>
            <a:ext cx="7886700" cy="1325563"/>
          </a:xfrm>
        </p:spPr>
        <p:txBody>
          <a:bodyPr>
            <a:normAutofit/>
          </a:bodyPr>
          <a:lstStyle/>
          <a:p>
            <a:r>
              <a:rPr lang="en-GB" sz="3600" b="1" dirty="0"/>
              <a:t>Step 5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34033" y="2222205"/>
            <a:ext cx="3415931" cy="4157329"/>
          </a:xfrm>
        </p:spPr>
        <p:txBody>
          <a:bodyPr>
            <a:normAutofit/>
          </a:bodyPr>
          <a:lstStyle/>
          <a:p>
            <a:r>
              <a:rPr lang="en-GB" sz="2400" dirty="0"/>
              <a:t>Connect the free </a:t>
            </a:r>
            <a:r>
              <a:rPr lang="en-GB" sz="2400" b="1" dirty="0"/>
              <a:t>BLACK</a:t>
            </a:r>
            <a:r>
              <a:rPr lang="en-GB" sz="2400" dirty="0"/>
              <a:t> clip from potato 4 to the </a:t>
            </a:r>
            <a:r>
              <a:rPr lang="en-GB" sz="2400" u="sng" dirty="0"/>
              <a:t>short</a:t>
            </a:r>
            <a:r>
              <a:rPr lang="en-GB" sz="2400" dirty="0"/>
              <a:t> leg on the LED</a:t>
            </a:r>
          </a:p>
          <a:p>
            <a:r>
              <a:rPr lang="en-GB" sz="2400" dirty="0"/>
              <a:t>Connect the free </a:t>
            </a:r>
            <a:r>
              <a:rPr lang="en-GB" sz="2400" b="1" dirty="0">
                <a:solidFill>
                  <a:srgbClr val="FF0000"/>
                </a:solidFill>
              </a:rPr>
              <a:t>RED</a:t>
            </a:r>
            <a:r>
              <a:rPr lang="en-GB" sz="2400" dirty="0"/>
              <a:t> clip to the longer leg on the LED</a:t>
            </a:r>
          </a:p>
          <a:p>
            <a:r>
              <a:rPr lang="en-GB" sz="2400" dirty="0"/>
              <a:t>Make sure that the two clips do not touch each other</a:t>
            </a:r>
          </a:p>
          <a:p>
            <a:pPr marL="0" indent="0">
              <a:buNone/>
            </a:pPr>
            <a:endParaRPr lang="en-GB" sz="2400" dirty="0"/>
          </a:p>
          <a:p>
            <a:endParaRPr lang="en-GB" sz="2400" dirty="0"/>
          </a:p>
          <a:p>
            <a:pPr marL="0" indent="0">
              <a:buNone/>
            </a:pPr>
            <a:endParaRPr lang="en-GB" sz="2400" dirty="0"/>
          </a:p>
        </p:txBody>
      </p:sp>
      <p:sp>
        <p:nvSpPr>
          <p:cNvPr id="7" name="TextBox 6">
            <a:extLst>
              <a:ext uri="{FF2B5EF4-FFF2-40B4-BE49-F238E27FC236}">
                <a16:creationId xmlns:a16="http://schemas.microsoft.com/office/drawing/2014/main" id="{6E8636BE-4C13-4971-8934-287C6293AA04}"/>
              </a:ext>
            </a:extLst>
          </p:cNvPr>
          <p:cNvSpPr txBox="1"/>
          <p:nvPr/>
        </p:nvSpPr>
        <p:spPr>
          <a:xfrm>
            <a:off x="6934309" y="3695184"/>
            <a:ext cx="1137684" cy="461665"/>
          </a:xfrm>
          <a:prstGeom prst="rect">
            <a:avLst/>
          </a:prstGeom>
          <a:noFill/>
        </p:spPr>
        <p:txBody>
          <a:bodyPr wrap="square" rtlCol="0">
            <a:spAutoFit/>
          </a:bodyPr>
          <a:lstStyle/>
          <a:p>
            <a:r>
              <a:rPr lang="en-GB" sz="2400" b="1" dirty="0"/>
              <a:t>1</a:t>
            </a:r>
          </a:p>
        </p:txBody>
      </p:sp>
      <p:sp>
        <p:nvSpPr>
          <p:cNvPr id="8" name="TextBox 7">
            <a:extLst>
              <a:ext uri="{FF2B5EF4-FFF2-40B4-BE49-F238E27FC236}">
                <a16:creationId xmlns:a16="http://schemas.microsoft.com/office/drawing/2014/main" id="{3D38F06F-21E7-4262-9AEA-0EDFF989CAD1}"/>
              </a:ext>
            </a:extLst>
          </p:cNvPr>
          <p:cNvSpPr txBox="1"/>
          <p:nvPr/>
        </p:nvSpPr>
        <p:spPr>
          <a:xfrm>
            <a:off x="7545683" y="1284986"/>
            <a:ext cx="1137684" cy="461665"/>
          </a:xfrm>
          <a:prstGeom prst="rect">
            <a:avLst/>
          </a:prstGeom>
          <a:noFill/>
        </p:spPr>
        <p:txBody>
          <a:bodyPr wrap="square" rtlCol="0">
            <a:spAutoFit/>
          </a:bodyPr>
          <a:lstStyle/>
          <a:p>
            <a:r>
              <a:rPr lang="en-GB" sz="2400" b="1" dirty="0"/>
              <a:t>3</a:t>
            </a:r>
          </a:p>
        </p:txBody>
      </p:sp>
      <p:sp>
        <p:nvSpPr>
          <p:cNvPr id="9" name="TextBox 8">
            <a:extLst>
              <a:ext uri="{FF2B5EF4-FFF2-40B4-BE49-F238E27FC236}">
                <a16:creationId xmlns:a16="http://schemas.microsoft.com/office/drawing/2014/main" id="{28CD8A97-7D4A-4286-A8E1-E682BFC1F418}"/>
              </a:ext>
            </a:extLst>
          </p:cNvPr>
          <p:cNvSpPr txBox="1"/>
          <p:nvPr/>
        </p:nvSpPr>
        <p:spPr>
          <a:xfrm>
            <a:off x="5467018" y="2151122"/>
            <a:ext cx="1137684" cy="461665"/>
          </a:xfrm>
          <a:prstGeom prst="rect">
            <a:avLst/>
          </a:prstGeom>
          <a:noFill/>
        </p:spPr>
        <p:txBody>
          <a:bodyPr wrap="square" rtlCol="0">
            <a:spAutoFit/>
          </a:bodyPr>
          <a:lstStyle/>
          <a:p>
            <a:r>
              <a:rPr lang="en-GB" sz="2400" b="1" dirty="0"/>
              <a:t>4</a:t>
            </a:r>
          </a:p>
        </p:txBody>
      </p:sp>
      <p:sp>
        <p:nvSpPr>
          <p:cNvPr id="10" name="TextBox 9">
            <a:extLst>
              <a:ext uri="{FF2B5EF4-FFF2-40B4-BE49-F238E27FC236}">
                <a16:creationId xmlns:a16="http://schemas.microsoft.com/office/drawing/2014/main" id="{FE674A59-334A-4335-8F2F-D2841B6D4E69}"/>
              </a:ext>
            </a:extLst>
          </p:cNvPr>
          <p:cNvSpPr txBox="1"/>
          <p:nvPr/>
        </p:nvSpPr>
        <p:spPr>
          <a:xfrm>
            <a:off x="8006316" y="4379946"/>
            <a:ext cx="1137684" cy="461665"/>
          </a:xfrm>
          <a:prstGeom prst="rect">
            <a:avLst/>
          </a:prstGeom>
          <a:noFill/>
        </p:spPr>
        <p:txBody>
          <a:bodyPr wrap="square" rtlCol="0">
            <a:spAutoFit/>
          </a:bodyPr>
          <a:lstStyle/>
          <a:p>
            <a:r>
              <a:rPr lang="en-GB" sz="2400" b="1" dirty="0"/>
              <a:t>3</a:t>
            </a:r>
          </a:p>
        </p:txBody>
      </p:sp>
      <p:sp>
        <p:nvSpPr>
          <p:cNvPr id="11" name="TextBox 10">
            <a:extLst>
              <a:ext uri="{FF2B5EF4-FFF2-40B4-BE49-F238E27FC236}">
                <a16:creationId xmlns:a16="http://schemas.microsoft.com/office/drawing/2014/main" id="{C24DE229-A5EB-4498-A578-62D2107D5542}"/>
              </a:ext>
            </a:extLst>
          </p:cNvPr>
          <p:cNvSpPr txBox="1"/>
          <p:nvPr/>
        </p:nvSpPr>
        <p:spPr>
          <a:xfrm>
            <a:off x="7772512" y="3847583"/>
            <a:ext cx="1137684" cy="461665"/>
          </a:xfrm>
          <a:prstGeom prst="rect">
            <a:avLst/>
          </a:prstGeom>
          <a:noFill/>
        </p:spPr>
        <p:txBody>
          <a:bodyPr wrap="square" rtlCol="0">
            <a:spAutoFit/>
          </a:bodyPr>
          <a:lstStyle/>
          <a:p>
            <a:r>
              <a:rPr lang="en-GB" sz="2400" b="1" dirty="0"/>
              <a:t>2</a:t>
            </a:r>
          </a:p>
        </p:txBody>
      </p:sp>
      <p:sp>
        <p:nvSpPr>
          <p:cNvPr id="12" name="TextBox 11">
            <a:extLst>
              <a:ext uri="{FF2B5EF4-FFF2-40B4-BE49-F238E27FC236}">
                <a16:creationId xmlns:a16="http://schemas.microsoft.com/office/drawing/2014/main" id="{3875EA48-86EC-4B6D-803C-6D5578F305A1}"/>
              </a:ext>
            </a:extLst>
          </p:cNvPr>
          <p:cNvSpPr txBox="1"/>
          <p:nvPr/>
        </p:nvSpPr>
        <p:spPr>
          <a:xfrm>
            <a:off x="6868632" y="4574434"/>
            <a:ext cx="1137684" cy="461665"/>
          </a:xfrm>
          <a:prstGeom prst="rect">
            <a:avLst/>
          </a:prstGeom>
          <a:noFill/>
        </p:spPr>
        <p:txBody>
          <a:bodyPr wrap="square" rtlCol="0">
            <a:spAutoFit/>
          </a:bodyPr>
          <a:lstStyle/>
          <a:p>
            <a:r>
              <a:rPr lang="en-GB" sz="2400" b="1" dirty="0"/>
              <a:t>4</a:t>
            </a:r>
          </a:p>
        </p:txBody>
      </p:sp>
    </p:spTree>
    <p:extLst>
      <p:ext uri="{BB962C8B-B14F-4D97-AF65-F5344CB8AC3E}">
        <p14:creationId xmlns:p14="http://schemas.microsoft.com/office/powerpoint/2010/main" val="343096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34033" y="857211"/>
            <a:ext cx="7886700" cy="1325563"/>
          </a:xfrm>
        </p:spPr>
        <p:txBody>
          <a:bodyPr>
            <a:normAutofit/>
          </a:bodyPr>
          <a:lstStyle/>
          <a:p>
            <a:r>
              <a:rPr lang="en-GB" sz="3600" b="1" dirty="0"/>
              <a:t>Step 6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34033" y="2222205"/>
            <a:ext cx="3415931" cy="4157329"/>
          </a:xfrm>
        </p:spPr>
        <p:txBody>
          <a:bodyPr>
            <a:normAutofit/>
          </a:bodyPr>
          <a:lstStyle/>
          <a:p>
            <a:r>
              <a:rPr lang="en-GB" sz="2400" dirty="0"/>
              <a:t>The complete circuit will cause the LED to emit light.</a:t>
            </a:r>
          </a:p>
          <a:p>
            <a:pPr marL="0" indent="0">
              <a:buNone/>
            </a:pPr>
            <a:endParaRPr lang="en-GB" sz="2400" dirty="0"/>
          </a:p>
          <a:p>
            <a:pPr marL="0" indent="0">
              <a:buNone/>
            </a:pPr>
            <a:endParaRPr lang="en-GB" sz="2400" dirty="0"/>
          </a:p>
        </p:txBody>
      </p:sp>
      <p:pic>
        <p:nvPicPr>
          <p:cNvPr id="14" name="Picture 13">
            <a:extLst>
              <a:ext uri="{FF2B5EF4-FFF2-40B4-BE49-F238E27FC236}">
                <a16:creationId xmlns:a16="http://schemas.microsoft.com/office/drawing/2014/main" id="{AAB1EA5C-FBB6-4932-B9DF-4361F23C8A7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41244" y="1125759"/>
            <a:ext cx="1794282" cy="4875030"/>
          </a:xfrm>
          <a:prstGeom prst="rect">
            <a:avLst/>
          </a:prstGeom>
        </p:spPr>
      </p:pic>
    </p:spTree>
    <p:extLst>
      <p:ext uri="{BB962C8B-B14F-4D97-AF65-F5344CB8AC3E}">
        <p14:creationId xmlns:p14="http://schemas.microsoft.com/office/powerpoint/2010/main" val="138407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stuffed&#10;&#10;Description automatically generated">
            <a:extLst>
              <a:ext uri="{FF2B5EF4-FFF2-40B4-BE49-F238E27FC236}">
                <a16:creationId xmlns:a16="http://schemas.microsoft.com/office/drawing/2014/main" id="{0123D0B9-7293-4980-977F-ACDD643529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1619" y="1446028"/>
            <a:ext cx="3803425" cy="3965944"/>
          </a:xfrm>
          <a:prstGeom prst="rect">
            <a:avLst/>
          </a:prstGeom>
        </p:spPr>
      </p:pic>
      <p:pic>
        <p:nvPicPr>
          <p:cNvPr id="6" name="Picture 5">
            <a:extLst>
              <a:ext uri="{FF2B5EF4-FFF2-40B4-BE49-F238E27FC236}">
                <a16:creationId xmlns:a16="http://schemas.microsoft.com/office/drawing/2014/main" id="{2689836A-A79F-4C5B-9D62-219FDF644B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5900091" y="1622592"/>
            <a:ext cx="1410771" cy="3833038"/>
          </a:xfrm>
          <a:prstGeom prst="rect">
            <a:avLst/>
          </a:prstGeom>
        </p:spPr>
      </p:pic>
    </p:spTree>
    <p:extLst>
      <p:ext uri="{BB962C8B-B14F-4D97-AF65-F5344CB8AC3E}">
        <p14:creationId xmlns:p14="http://schemas.microsoft.com/office/powerpoint/2010/main" val="322727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586784" y="751225"/>
            <a:ext cx="7886700" cy="1325563"/>
          </a:xfrm>
        </p:spPr>
        <p:txBody>
          <a:bodyPr>
            <a:normAutofit/>
          </a:bodyPr>
          <a:lstStyle/>
          <a:p>
            <a:r>
              <a:rPr lang="en-GB" sz="3600" b="1" dirty="0"/>
              <a:t>Extension</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2076788"/>
            <a:ext cx="7802970" cy="3675243"/>
          </a:xfrm>
        </p:spPr>
        <p:txBody>
          <a:bodyPr>
            <a:normAutofit/>
          </a:bodyPr>
          <a:lstStyle/>
          <a:p>
            <a:r>
              <a:rPr lang="en-GB" sz="2400" dirty="0"/>
              <a:t>When could you use potato power in reality?</a:t>
            </a:r>
          </a:p>
          <a:p>
            <a:endParaRPr lang="en-GB" sz="2400" dirty="0"/>
          </a:p>
          <a:p>
            <a:r>
              <a:rPr lang="en-GB" sz="2400" dirty="0"/>
              <a:t>Experiment with a combination of fruit, potatoes and other vegetables to see which combinations work. Are any better than others?</a:t>
            </a:r>
          </a:p>
          <a:p>
            <a:endParaRPr lang="en-GB" sz="2400" dirty="0"/>
          </a:p>
          <a:p>
            <a:pPr marL="0" indent="0">
              <a:buNone/>
            </a:pPr>
            <a:endParaRPr lang="en-GB" sz="2400" dirty="0"/>
          </a:p>
        </p:txBody>
      </p:sp>
      <p:pic>
        <p:nvPicPr>
          <p:cNvPr id="5" name="Picture 4" descr="A picture containing citrus, fruit&#10;&#10;Description automatically generated">
            <a:extLst>
              <a:ext uri="{FF2B5EF4-FFF2-40B4-BE49-F238E27FC236}">
                <a16:creationId xmlns:a16="http://schemas.microsoft.com/office/drawing/2014/main" id="{FEC1E89E-C305-4617-B311-1ADF63F8DAC8}"/>
              </a:ext>
            </a:extLst>
          </p:cNvPr>
          <p:cNvPicPr>
            <a:picLocks noChangeAspect="1"/>
          </p:cNvPicPr>
          <p:nvPr/>
        </p:nvPicPr>
        <p:blipFill>
          <a:blip r:embed="rId3" cstate="hq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477567" y="4543524"/>
            <a:ext cx="2086114" cy="1104823"/>
          </a:xfrm>
          <a:prstGeom prst="rect">
            <a:avLst/>
          </a:prstGeom>
        </p:spPr>
      </p:pic>
      <p:pic>
        <p:nvPicPr>
          <p:cNvPr id="10" name="Picture 9" descr="A picture containing carrot, carrot stick, vegetable&#10;&#10;Description automatically generated">
            <a:extLst>
              <a:ext uri="{FF2B5EF4-FFF2-40B4-BE49-F238E27FC236}">
                <a16:creationId xmlns:a16="http://schemas.microsoft.com/office/drawing/2014/main" id="{5D169D97-FFA1-4797-B82B-3805280E8FE2}"/>
              </a:ext>
            </a:extLst>
          </p:cNvPr>
          <p:cNvPicPr>
            <a:picLocks noChangeAspect="1"/>
          </p:cNvPicPr>
          <p:nvPr/>
        </p:nvPicPr>
        <p:blipFill>
          <a:blip r:embed="rId5" cstate="hq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784653" y="4548983"/>
            <a:ext cx="1574694" cy="948759"/>
          </a:xfrm>
          <a:prstGeom prst="rect">
            <a:avLst/>
          </a:prstGeom>
        </p:spPr>
      </p:pic>
      <p:pic>
        <p:nvPicPr>
          <p:cNvPr id="13" name="Picture 12" descr="A group of limes&#10;&#10;Description automatically generated with medium confidence">
            <a:extLst>
              <a:ext uri="{FF2B5EF4-FFF2-40B4-BE49-F238E27FC236}">
                <a16:creationId xmlns:a16="http://schemas.microsoft.com/office/drawing/2014/main" id="{5AD77761-29B6-437F-8AD1-DBEAC40D5F7F}"/>
              </a:ext>
            </a:extLst>
          </p:cNvPr>
          <p:cNvPicPr>
            <a:picLocks noChangeAspect="1"/>
          </p:cNvPicPr>
          <p:nvPr/>
        </p:nvPicPr>
        <p:blipFill>
          <a:blip r:embed="rId7" cstate="hq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5801292" y="4351506"/>
            <a:ext cx="1485522" cy="1488861"/>
          </a:xfrm>
          <a:prstGeom prst="rect">
            <a:avLst/>
          </a:prstGeom>
        </p:spPr>
      </p:pic>
    </p:spTree>
    <p:extLst>
      <p:ext uri="{BB962C8B-B14F-4D97-AF65-F5344CB8AC3E}">
        <p14:creationId xmlns:p14="http://schemas.microsoft.com/office/powerpoint/2010/main" val="115905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9A1815F-2EC8-4D9A-9272-121134B876B6}"/>
              </a:ext>
            </a:extLst>
          </p:cNvPr>
          <p:cNvSpPr txBox="1">
            <a:spLocks/>
          </p:cNvSpPr>
          <p:nvPr/>
        </p:nvSpPr>
        <p:spPr>
          <a:xfrm>
            <a:off x="763479" y="1935085"/>
            <a:ext cx="7617041" cy="326723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i="0" dirty="0">
                <a:solidFill>
                  <a:srgbClr val="1D1D1D"/>
                </a:solidFill>
                <a:effectLst/>
                <a:cs typeface="Arial" panose="020B0604020202020204" pitchFamily="34" charset="0"/>
              </a:rPr>
              <a:t>Stay safe  </a:t>
            </a:r>
          </a:p>
          <a:p>
            <a:pPr marL="0" indent="0">
              <a:buNone/>
            </a:pPr>
            <a:r>
              <a:rPr lang="en-GB" b="0" i="0" dirty="0">
                <a:solidFill>
                  <a:srgbClr val="1D1D1D"/>
                </a:solidFill>
                <a:effectLst/>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marL="0" indent="0">
              <a:buNone/>
            </a:pPr>
            <a:r>
              <a:rPr lang="en-GB" b="0" i="0" dirty="0">
                <a:solidFill>
                  <a:srgbClr val="1D1D1D"/>
                </a:solidFill>
                <a:effectLst/>
                <a:cs typeface="Arial" panose="020B0604020202020204" pitchFamily="34" charset="0"/>
              </a:rPr>
              <a:t> </a:t>
            </a:r>
          </a:p>
          <a:p>
            <a:r>
              <a:rPr lang="en-GB" b="0" i="0" dirty="0">
                <a:solidFill>
                  <a:srgbClr val="1D1D1D"/>
                </a:solidFill>
                <a:effectLst/>
                <a:cs typeface="Arial" panose="020B0604020202020204" pitchFamily="34" charset="0"/>
              </a:rPr>
              <a:t>ensuring that any equipment used for this activity is in good working condition</a:t>
            </a:r>
          </a:p>
          <a:p>
            <a:r>
              <a:rPr lang="en-GB" b="0" i="0" dirty="0">
                <a:solidFill>
                  <a:srgbClr val="1D1D1D"/>
                </a:solidFill>
                <a:effectLst/>
                <a:cs typeface="Arial" panose="020B0604020202020204" pitchFamily="34" charset="0"/>
              </a:rPr>
              <a:t>behaving sensibly and following any safety instructions so as not to hurt or injure yourself or others </a:t>
            </a:r>
          </a:p>
          <a:p>
            <a:pPr marL="0" indent="0">
              <a:buNone/>
            </a:pPr>
            <a:r>
              <a:rPr lang="en-GB" b="0" i="0" dirty="0">
                <a:solidFill>
                  <a:srgbClr val="1D1D1D"/>
                </a:solidFill>
                <a:effectLst/>
                <a:cs typeface="Arial" panose="020B0604020202020204" pitchFamily="34" charset="0"/>
              </a:rPr>
              <a:t> </a:t>
            </a:r>
          </a:p>
          <a:p>
            <a:pPr marL="0" indent="0">
              <a:buNone/>
            </a:pPr>
            <a:r>
              <a:rPr lang="en-GB" b="0" i="0" dirty="0">
                <a:solidFill>
                  <a:srgbClr val="1D1D1D"/>
                </a:solidFill>
                <a:effectLst/>
                <a:cs typeface="Arial" panose="020B0604020202020204" pitchFamily="34" charset="0"/>
              </a:rPr>
              <a:t>Please note that in the absence of any negligence or other breach of duty by us, this activity is carried out at your own risk. It is important to take extra care at the stages marked with this symbol: </a:t>
            </a:r>
            <a:r>
              <a:rPr lang="en-GB" b="0" i="0" dirty="0">
                <a:solidFill>
                  <a:srgbClr val="1D1D1D"/>
                </a:solidFill>
                <a:effectLst/>
                <a:latin typeface="Rubik"/>
              </a:rPr>
              <a:t>⚠ </a:t>
            </a:r>
          </a:p>
        </p:txBody>
      </p:sp>
    </p:spTree>
    <p:extLst>
      <p:ext uri="{BB962C8B-B14F-4D97-AF65-F5344CB8AC3E}">
        <p14:creationId xmlns:p14="http://schemas.microsoft.com/office/powerpoint/2010/main" val="286151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lemon&#10;&#10;Description automatically generated">
            <a:extLst>
              <a:ext uri="{FF2B5EF4-FFF2-40B4-BE49-F238E27FC236}">
                <a16:creationId xmlns:a16="http://schemas.microsoft.com/office/drawing/2014/main" id="{33B6E7D2-3DFD-4B7E-A1A0-2EA74906D2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8798135">
            <a:off x="4787584" y="2005885"/>
            <a:ext cx="2189028" cy="1696497"/>
          </a:xfrm>
          <a:prstGeom prst="rect">
            <a:avLst/>
          </a:prstGeom>
        </p:spPr>
      </p:pic>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79794" y="1406125"/>
            <a:ext cx="6920466" cy="1805783"/>
          </a:xfrm>
        </p:spPr>
        <p:txBody>
          <a:bodyPr>
            <a:normAutofit/>
          </a:bodyPr>
          <a:lstStyle/>
          <a:p>
            <a:pPr marL="0" indent="0">
              <a:buNone/>
            </a:pPr>
            <a:r>
              <a:rPr lang="en-GB" sz="2400" dirty="0"/>
              <a:t>Which of these will power an LED bulb?</a:t>
            </a:r>
          </a:p>
        </p:txBody>
      </p:sp>
      <p:pic>
        <p:nvPicPr>
          <p:cNvPr id="4" name="Picture 3" descr="A group of potatoes&#10;&#10;Description automatically generated with low confidence">
            <a:extLst>
              <a:ext uri="{FF2B5EF4-FFF2-40B4-BE49-F238E27FC236}">
                <a16:creationId xmlns:a16="http://schemas.microsoft.com/office/drawing/2014/main" id="{2CD62E86-7944-4BFB-80ED-03A41FBC00BD}"/>
              </a:ext>
            </a:extLst>
          </p:cNvPr>
          <p:cNvPicPr>
            <a:picLocks noChangeAspect="1"/>
          </p:cNvPicPr>
          <p:nvPr/>
        </p:nvPicPr>
        <p:blipFill rotWithShape="1">
          <a:blip r:embed="rId5" cstate="hqprint">
            <a:extLst>
              <a:ext uri="{28A0092B-C50C-407E-A947-70E740481C1C}">
                <a14:useLocalDpi xmlns:a14="http://schemas.microsoft.com/office/drawing/2010/main"/>
              </a:ext>
              <a:ext uri="{837473B0-CC2E-450A-ABE3-18F120FF3D39}">
                <a1611:picAttrSrcUrl xmlns:a1611="http://schemas.microsoft.com/office/drawing/2016/11/main" r:id="rId6"/>
              </a:ext>
            </a:extLst>
          </a:blip>
          <a:srcRect l="15401" r="17065"/>
          <a:stretch/>
        </p:blipFill>
        <p:spPr>
          <a:xfrm>
            <a:off x="287680" y="1697195"/>
            <a:ext cx="2103918" cy="1764578"/>
          </a:xfrm>
          <a:prstGeom prst="rect">
            <a:avLst/>
          </a:prstGeom>
        </p:spPr>
      </p:pic>
      <p:pic>
        <p:nvPicPr>
          <p:cNvPr id="16" name="Picture 15" descr="A red apple with a black stem&#10;&#10;Description automatically generated with low confidence">
            <a:extLst>
              <a:ext uri="{FF2B5EF4-FFF2-40B4-BE49-F238E27FC236}">
                <a16:creationId xmlns:a16="http://schemas.microsoft.com/office/drawing/2014/main" id="{0CE7276F-621D-455F-A5E7-27C2248AAE8D}"/>
              </a:ext>
            </a:extLst>
          </p:cNvPr>
          <p:cNvPicPr>
            <a:picLocks noChangeAspect="1"/>
          </p:cNvPicPr>
          <p:nvPr/>
        </p:nvPicPr>
        <p:blipFill>
          <a:blip r:embed="rId7" cstate="hq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2738705" y="2180327"/>
            <a:ext cx="1738173" cy="1568701"/>
          </a:xfrm>
          <a:prstGeom prst="rect">
            <a:avLst/>
          </a:prstGeom>
        </p:spPr>
      </p:pic>
      <p:pic>
        <p:nvPicPr>
          <p:cNvPr id="22" name="Picture 21" descr="A bunch of bananas&#10;&#10;Description automatically generated">
            <a:extLst>
              <a:ext uri="{FF2B5EF4-FFF2-40B4-BE49-F238E27FC236}">
                <a16:creationId xmlns:a16="http://schemas.microsoft.com/office/drawing/2014/main" id="{F6B975E5-4B20-4B40-A401-E0B40B51C394}"/>
              </a:ext>
            </a:extLst>
          </p:cNvPr>
          <p:cNvPicPr>
            <a:picLocks noChangeAspect="1"/>
          </p:cNvPicPr>
          <p:nvPr/>
        </p:nvPicPr>
        <p:blipFill rotWithShape="1">
          <a:blip r:embed="rId9" cstate="hqprint">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1759626" y="3902937"/>
            <a:ext cx="3096858" cy="1935126"/>
          </a:xfrm>
          <a:prstGeom prst="rect">
            <a:avLst/>
          </a:prstGeom>
        </p:spPr>
      </p:pic>
      <p:pic>
        <p:nvPicPr>
          <p:cNvPr id="25" name="Picture 24" descr="A close up of a fruit&#10;&#10;Description automatically generated with medium confidence">
            <a:extLst>
              <a:ext uri="{FF2B5EF4-FFF2-40B4-BE49-F238E27FC236}">
                <a16:creationId xmlns:a16="http://schemas.microsoft.com/office/drawing/2014/main" id="{8123CE70-2E2E-4164-ABD7-42087A2825AD}"/>
              </a:ext>
            </a:extLst>
          </p:cNvPr>
          <p:cNvPicPr>
            <a:picLocks noChangeAspect="1"/>
          </p:cNvPicPr>
          <p:nvPr/>
        </p:nvPicPr>
        <p:blipFill>
          <a:blip r:embed="rId11" cstate="hqprint">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5835946" y="4324055"/>
            <a:ext cx="2828260" cy="1475409"/>
          </a:xfrm>
          <a:prstGeom prst="rect">
            <a:avLst/>
          </a:prstGeom>
        </p:spPr>
      </p:pic>
      <p:pic>
        <p:nvPicPr>
          <p:cNvPr id="28" name="Picture 27" descr="A red strawberry with green leaves&#10;&#10;Description automatically generated with medium confidence">
            <a:extLst>
              <a:ext uri="{FF2B5EF4-FFF2-40B4-BE49-F238E27FC236}">
                <a16:creationId xmlns:a16="http://schemas.microsoft.com/office/drawing/2014/main" id="{26A63F57-9FFA-426B-8D63-8CEFF3222E5F}"/>
              </a:ext>
            </a:extLst>
          </p:cNvPr>
          <p:cNvPicPr>
            <a:picLocks noChangeAspect="1"/>
          </p:cNvPicPr>
          <p:nvPr/>
        </p:nvPicPr>
        <p:blipFill>
          <a:blip r:embed="rId13" cstate="hqprint">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113850" y="3887766"/>
            <a:ext cx="1601099" cy="1711842"/>
          </a:xfrm>
          <a:prstGeom prst="rect">
            <a:avLst/>
          </a:prstGeom>
        </p:spPr>
      </p:pic>
      <p:pic>
        <p:nvPicPr>
          <p:cNvPr id="31" name="Picture 30" descr="A group of kiwis&#10;&#10;Description automatically generated with medium confidence">
            <a:extLst>
              <a:ext uri="{FF2B5EF4-FFF2-40B4-BE49-F238E27FC236}">
                <a16:creationId xmlns:a16="http://schemas.microsoft.com/office/drawing/2014/main" id="{1EBA5641-87EA-452A-B8B4-CDC29FF62564}"/>
              </a:ext>
            </a:extLst>
          </p:cNvPr>
          <p:cNvPicPr>
            <a:picLocks noChangeAspect="1"/>
          </p:cNvPicPr>
          <p:nvPr/>
        </p:nvPicPr>
        <p:blipFill>
          <a:blip r:embed="rId15" cstate="hqprint">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6982229" y="2226974"/>
            <a:ext cx="2161771" cy="1475409"/>
          </a:xfrm>
          <a:prstGeom prst="rect">
            <a:avLst/>
          </a:prstGeom>
        </p:spPr>
      </p:pic>
      <p:sp>
        <p:nvSpPr>
          <p:cNvPr id="32" name="TextBox 31">
            <a:extLst>
              <a:ext uri="{FF2B5EF4-FFF2-40B4-BE49-F238E27FC236}">
                <a16:creationId xmlns:a16="http://schemas.microsoft.com/office/drawing/2014/main" id="{A3543583-BCF8-434D-B8FA-E762926D0AA5}"/>
              </a:ext>
            </a:extLst>
          </p:cNvPr>
          <p:cNvSpPr txBox="1"/>
          <p:nvPr/>
        </p:nvSpPr>
        <p:spPr>
          <a:xfrm>
            <a:off x="914400" y="6087928"/>
            <a:ext cx="1998921" cy="369332"/>
          </a:xfrm>
          <a:prstGeom prst="rect">
            <a:avLst/>
          </a:prstGeom>
          <a:noFill/>
        </p:spPr>
        <p:txBody>
          <a:bodyPr wrap="square" rtlCol="0">
            <a:spAutoFit/>
          </a:bodyPr>
          <a:lstStyle/>
          <a:p>
            <a:r>
              <a:rPr lang="en-GB" sz="900">
                <a:hlinkClick r:id="rId16" tooltip="https://en.wiktionary.org/wiki/kiwi_fruit"/>
              </a:rPr>
              <a:t>This Photo</a:t>
            </a:r>
            <a:r>
              <a:rPr lang="en-GB" sz="900"/>
              <a:t> by Unknown Author is licensed under </a:t>
            </a:r>
            <a:r>
              <a:rPr lang="en-GB" sz="900">
                <a:hlinkClick r:id="rId17" tooltip="https://creativecommons.org/licenses/by-sa/3.0/"/>
              </a:rPr>
              <a:t>CC BY-SA</a:t>
            </a:r>
            <a:endParaRPr lang="en-GB" sz="900"/>
          </a:p>
        </p:txBody>
      </p:sp>
    </p:spTree>
    <p:extLst>
      <p:ext uri="{BB962C8B-B14F-4D97-AF65-F5344CB8AC3E}">
        <p14:creationId xmlns:p14="http://schemas.microsoft.com/office/powerpoint/2010/main" val="47547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lemon&#10;&#10;Description automatically generated">
            <a:extLst>
              <a:ext uri="{FF2B5EF4-FFF2-40B4-BE49-F238E27FC236}">
                <a16:creationId xmlns:a16="http://schemas.microsoft.com/office/drawing/2014/main" id="{33B6E7D2-3DFD-4B7E-A1A0-2EA74906D2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8798135">
            <a:off x="4787584" y="2005885"/>
            <a:ext cx="2189028" cy="1696497"/>
          </a:xfrm>
          <a:prstGeom prst="rect">
            <a:avLst/>
          </a:prstGeom>
        </p:spPr>
      </p:pic>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79794" y="1127788"/>
            <a:ext cx="8930020" cy="1805783"/>
          </a:xfrm>
        </p:spPr>
        <p:txBody>
          <a:bodyPr>
            <a:normAutofit/>
          </a:bodyPr>
          <a:lstStyle/>
          <a:p>
            <a:r>
              <a:rPr lang="en-GB" sz="2400" dirty="0"/>
              <a:t>Which of these will power an LED bulb? </a:t>
            </a:r>
            <a:r>
              <a:rPr lang="en-GB" sz="4400" b="1" dirty="0"/>
              <a:t>Why?</a:t>
            </a:r>
          </a:p>
        </p:txBody>
      </p:sp>
      <p:pic>
        <p:nvPicPr>
          <p:cNvPr id="4" name="Picture 3" descr="A group of potatoes&#10;&#10;Description automatically generated with low confidence">
            <a:extLst>
              <a:ext uri="{FF2B5EF4-FFF2-40B4-BE49-F238E27FC236}">
                <a16:creationId xmlns:a16="http://schemas.microsoft.com/office/drawing/2014/main" id="{2CD62E86-7944-4BFB-80ED-03A41FBC00BD}"/>
              </a:ext>
            </a:extLst>
          </p:cNvPr>
          <p:cNvPicPr>
            <a:picLocks noChangeAspect="1"/>
          </p:cNvPicPr>
          <p:nvPr/>
        </p:nvPicPr>
        <p:blipFill rotWithShape="1">
          <a:blip r:embed="rId5" cstate="hqprint">
            <a:extLst>
              <a:ext uri="{28A0092B-C50C-407E-A947-70E740481C1C}">
                <a14:useLocalDpi xmlns:a14="http://schemas.microsoft.com/office/drawing/2010/main"/>
              </a:ext>
              <a:ext uri="{837473B0-CC2E-450A-ABE3-18F120FF3D39}">
                <a1611:picAttrSrcUrl xmlns:a1611="http://schemas.microsoft.com/office/drawing/2016/11/main" r:id="rId6"/>
              </a:ext>
            </a:extLst>
          </a:blip>
          <a:srcRect l="15401" r="17065"/>
          <a:stretch/>
        </p:blipFill>
        <p:spPr>
          <a:xfrm>
            <a:off x="287680" y="1697195"/>
            <a:ext cx="2103918" cy="1764578"/>
          </a:xfrm>
          <a:prstGeom prst="rect">
            <a:avLst/>
          </a:prstGeom>
        </p:spPr>
      </p:pic>
      <p:pic>
        <p:nvPicPr>
          <p:cNvPr id="16" name="Picture 15" descr="A red apple with a black stem&#10;&#10;Description automatically generated with low confidence">
            <a:extLst>
              <a:ext uri="{FF2B5EF4-FFF2-40B4-BE49-F238E27FC236}">
                <a16:creationId xmlns:a16="http://schemas.microsoft.com/office/drawing/2014/main" id="{0CE7276F-621D-455F-A5E7-27C2248AAE8D}"/>
              </a:ext>
            </a:extLst>
          </p:cNvPr>
          <p:cNvPicPr>
            <a:picLocks noChangeAspect="1"/>
          </p:cNvPicPr>
          <p:nvPr/>
        </p:nvPicPr>
        <p:blipFill>
          <a:blip r:embed="rId7" cstate="hq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2738705" y="2180327"/>
            <a:ext cx="1738173" cy="1568701"/>
          </a:xfrm>
          <a:prstGeom prst="rect">
            <a:avLst/>
          </a:prstGeom>
        </p:spPr>
      </p:pic>
      <p:pic>
        <p:nvPicPr>
          <p:cNvPr id="22" name="Picture 21" descr="A bunch of bananas&#10;&#10;Description automatically generated">
            <a:extLst>
              <a:ext uri="{FF2B5EF4-FFF2-40B4-BE49-F238E27FC236}">
                <a16:creationId xmlns:a16="http://schemas.microsoft.com/office/drawing/2014/main" id="{F6B975E5-4B20-4B40-A401-E0B40B51C394}"/>
              </a:ext>
            </a:extLst>
          </p:cNvPr>
          <p:cNvPicPr>
            <a:picLocks noChangeAspect="1"/>
          </p:cNvPicPr>
          <p:nvPr/>
        </p:nvPicPr>
        <p:blipFill rotWithShape="1">
          <a:blip r:embed="rId9" cstate="hqprint">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2293667" y="3887766"/>
            <a:ext cx="3096858" cy="1935126"/>
          </a:xfrm>
          <a:prstGeom prst="rect">
            <a:avLst/>
          </a:prstGeom>
        </p:spPr>
      </p:pic>
      <p:pic>
        <p:nvPicPr>
          <p:cNvPr id="25" name="Picture 24" descr="A close up of a fruit&#10;&#10;Description automatically generated with medium confidence">
            <a:extLst>
              <a:ext uri="{FF2B5EF4-FFF2-40B4-BE49-F238E27FC236}">
                <a16:creationId xmlns:a16="http://schemas.microsoft.com/office/drawing/2014/main" id="{8123CE70-2E2E-4164-ABD7-42087A2825AD}"/>
              </a:ext>
            </a:extLst>
          </p:cNvPr>
          <p:cNvPicPr>
            <a:picLocks noChangeAspect="1"/>
          </p:cNvPicPr>
          <p:nvPr/>
        </p:nvPicPr>
        <p:blipFill>
          <a:blip r:embed="rId11" cstate="hqprint">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5835946" y="4324055"/>
            <a:ext cx="2828260" cy="1475409"/>
          </a:xfrm>
          <a:prstGeom prst="rect">
            <a:avLst/>
          </a:prstGeom>
        </p:spPr>
      </p:pic>
      <p:pic>
        <p:nvPicPr>
          <p:cNvPr id="28" name="Picture 27" descr="A red strawberry with green leaves&#10;&#10;Description automatically generated with medium confidence">
            <a:extLst>
              <a:ext uri="{FF2B5EF4-FFF2-40B4-BE49-F238E27FC236}">
                <a16:creationId xmlns:a16="http://schemas.microsoft.com/office/drawing/2014/main" id="{26A63F57-9FFA-426B-8D63-8CEFF3222E5F}"/>
              </a:ext>
            </a:extLst>
          </p:cNvPr>
          <p:cNvPicPr>
            <a:picLocks noChangeAspect="1"/>
          </p:cNvPicPr>
          <p:nvPr/>
        </p:nvPicPr>
        <p:blipFill>
          <a:blip r:embed="rId13" cstate="hqprint">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113850" y="3887766"/>
            <a:ext cx="1601099" cy="1711842"/>
          </a:xfrm>
          <a:prstGeom prst="rect">
            <a:avLst/>
          </a:prstGeom>
        </p:spPr>
      </p:pic>
      <p:pic>
        <p:nvPicPr>
          <p:cNvPr id="31" name="Picture 30" descr="A group of kiwis&#10;&#10;Description automatically generated with medium confidence">
            <a:extLst>
              <a:ext uri="{FF2B5EF4-FFF2-40B4-BE49-F238E27FC236}">
                <a16:creationId xmlns:a16="http://schemas.microsoft.com/office/drawing/2014/main" id="{1EBA5641-87EA-452A-B8B4-CDC29FF62564}"/>
              </a:ext>
            </a:extLst>
          </p:cNvPr>
          <p:cNvPicPr>
            <a:picLocks noChangeAspect="1"/>
          </p:cNvPicPr>
          <p:nvPr/>
        </p:nvPicPr>
        <p:blipFill>
          <a:blip r:embed="rId15" cstate="hqprint">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6982229" y="2226974"/>
            <a:ext cx="2161771" cy="1475409"/>
          </a:xfrm>
          <a:prstGeom prst="rect">
            <a:avLst/>
          </a:prstGeom>
        </p:spPr>
      </p:pic>
      <p:sp>
        <p:nvSpPr>
          <p:cNvPr id="32" name="TextBox 31">
            <a:extLst>
              <a:ext uri="{FF2B5EF4-FFF2-40B4-BE49-F238E27FC236}">
                <a16:creationId xmlns:a16="http://schemas.microsoft.com/office/drawing/2014/main" id="{A3543583-BCF8-434D-B8FA-E762926D0AA5}"/>
              </a:ext>
            </a:extLst>
          </p:cNvPr>
          <p:cNvSpPr txBox="1"/>
          <p:nvPr/>
        </p:nvSpPr>
        <p:spPr>
          <a:xfrm>
            <a:off x="914400" y="6087928"/>
            <a:ext cx="1998921" cy="369332"/>
          </a:xfrm>
          <a:prstGeom prst="rect">
            <a:avLst/>
          </a:prstGeom>
          <a:noFill/>
        </p:spPr>
        <p:txBody>
          <a:bodyPr wrap="square" rtlCol="0">
            <a:spAutoFit/>
          </a:bodyPr>
          <a:lstStyle/>
          <a:p>
            <a:r>
              <a:rPr lang="en-GB" sz="900">
                <a:hlinkClick r:id="rId16" tooltip="https://en.wiktionary.org/wiki/kiwi_fruit"/>
              </a:rPr>
              <a:t>This Photo</a:t>
            </a:r>
            <a:r>
              <a:rPr lang="en-GB" sz="900"/>
              <a:t> by Unknown Author is licensed under </a:t>
            </a:r>
            <a:r>
              <a:rPr lang="en-GB" sz="900">
                <a:hlinkClick r:id="rId17" tooltip="https://creativecommons.org/licenses/by-sa/3.0/"/>
              </a:rPr>
              <a:t>CC BY-SA</a:t>
            </a:r>
            <a:endParaRPr lang="en-GB" sz="900"/>
          </a:p>
        </p:txBody>
      </p:sp>
      <p:pic>
        <p:nvPicPr>
          <p:cNvPr id="6" name="Picture 5" descr="Icon&#10;&#10;Description automatically generated">
            <a:extLst>
              <a:ext uri="{FF2B5EF4-FFF2-40B4-BE49-F238E27FC236}">
                <a16:creationId xmlns:a16="http://schemas.microsoft.com/office/drawing/2014/main" id="{04165C40-7D2B-48F6-970A-8FCBE2F0AF9E}"/>
              </a:ext>
            </a:extLst>
          </p:cNvPr>
          <p:cNvPicPr>
            <a:picLocks noChangeAspect="1"/>
          </p:cNvPicPr>
          <p:nvPr/>
        </p:nvPicPr>
        <p:blipFill>
          <a:blip r:embed="rId18" cstate="hq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479794" y="1942025"/>
            <a:ext cx="1519748" cy="1519748"/>
          </a:xfrm>
          <a:prstGeom prst="rect">
            <a:avLst/>
          </a:prstGeom>
        </p:spPr>
      </p:pic>
      <p:pic>
        <p:nvPicPr>
          <p:cNvPr id="23" name="Picture 22" descr="Icon&#10;&#10;Description automatically generated">
            <a:extLst>
              <a:ext uri="{FF2B5EF4-FFF2-40B4-BE49-F238E27FC236}">
                <a16:creationId xmlns:a16="http://schemas.microsoft.com/office/drawing/2014/main" id="{1810835C-34AF-4C66-AEE5-9E7DAE9DB37D}"/>
              </a:ext>
            </a:extLst>
          </p:cNvPr>
          <p:cNvPicPr>
            <a:picLocks noChangeAspect="1"/>
          </p:cNvPicPr>
          <p:nvPr/>
        </p:nvPicPr>
        <p:blipFill>
          <a:blip r:embed="rId18" cstate="hq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2873545" y="1909252"/>
            <a:ext cx="1519748" cy="1519748"/>
          </a:xfrm>
          <a:prstGeom prst="rect">
            <a:avLst/>
          </a:prstGeom>
        </p:spPr>
      </p:pic>
      <p:pic>
        <p:nvPicPr>
          <p:cNvPr id="26" name="Picture 25" descr="Icon&#10;&#10;Description automatically generated">
            <a:extLst>
              <a:ext uri="{FF2B5EF4-FFF2-40B4-BE49-F238E27FC236}">
                <a16:creationId xmlns:a16="http://schemas.microsoft.com/office/drawing/2014/main" id="{AE006D7A-BD00-4DEB-9C2D-36D3E85FEB8E}"/>
              </a:ext>
            </a:extLst>
          </p:cNvPr>
          <p:cNvPicPr>
            <a:picLocks noChangeAspect="1"/>
          </p:cNvPicPr>
          <p:nvPr/>
        </p:nvPicPr>
        <p:blipFill>
          <a:blip r:embed="rId18" cstate="hq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5001106" y="1942025"/>
            <a:ext cx="1519748" cy="1519748"/>
          </a:xfrm>
          <a:prstGeom prst="rect">
            <a:avLst/>
          </a:prstGeom>
        </p:spPr>
      </p:pic>
      <p:pic>
        <p:nvPicPr>
          <p:cNvPr id="33" name="Picture 32" descr="Icon&#10;&#10;Description automatically generated">
            <a:extLst>
              <a:ext uri="{FF2B5EF4-FFF2-40B4-BE49-F238E27FC236}">
                <a16:creationId xmlns:a16="http://schemas.microsoft.com/office/drawing/2014/main" id="{3C4F076F-F1A6-44E9-8631-4E60943AE75A}"/>
              </a:ext>
            </a:extLst>
          </p:cNvPr>
          <p:cNvPicPr>
            <a:picLocks noChangeAspect="1"/>
          </p:cNvPicPr>
          <p:nvPr/>
        </p:nvPicPr>
        <p:blipFill>
          <a:blip r:embed="rId18" cstate="hqprint">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6440004" y="4212911"/>
            <a:ext cx="1519748" cy="1519748"/>
          </a:xfrm>
          <a:prstGeom prst="rect">
            <a:avLst/>
          </a:prstGeom>
        </p:spPr>
      </p:pic>
      <p:pic>
        <p:nvPicPr>
          <p:cNvPr id="9" name="Picture 8" descr="Shape&#10;&#10;Description automatically generated">
            <a:extLst>
              <a:ext uri="{FF2B5EF4-FFF2-40B4-BE49-F238E27FC236}">
                <a16:creationId xmlns:a16="http://schemas.microsoft.com/office/drawing/2014/main" id="{A935056F-FB7B-44FE-9DB2-E8178E2EDA53}"/>
              </a:ext>
            </a:extLst>
          </p:cNvPr>
          <p:cNvPicPr>
            <a:picLocks noChangeAspect="1"/>
          </p:cNvPicPr>
          <p:nvPr/>
        </p:nvPicPr>
        <p:blipFill>
          <a:blip r:embed="rId20" cstate="hqprint">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7250076" y="2074343"/>
            <a:ext cx="1406125" cy="1406125"/>
          </a:xfrm>
          <a:prstGeom prst="rect">
            <a:avLst/>
          </a:prstGeom>
        </p:spPr>
      </p:pic>
      <p:pic>
        <p:nvPicPr>
          <p:cNvPr id="34" name="Picture 33" descr="Shape&#10;&#10;Description automatically generated">
            <a:extLst>
              <a:ext uri="{FF2B5EF4-FFF2-40B4-BE49-F238E27FC236}">
                <a16:creationId xmlns:a16="http://schemas.microsoft.com/office/drawing/2014/main" id="{CE687D5B-0ED3-4AD0-8FD1-3CD1860D3CCE}"/>
              </a:ext>
            </a:extLst>
          </p:cNvPr>
          <p:cNvPicPr>
            <a:picLocks noChangeAspect="1"/>
          </p:cNvPicPr>
          <p:nvPr/>
        </p:nvPicPr>
        <p:blipFill>
          <a:blip r:embed="rId20" cstate="hqprint">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3047581" y="4216142"/>
            <a:ext cx="1406125" cy="1406125"/>
          </a:xfrm>
          <a:prstGeom prst="rect">
            <a:avLst/>
          </a:prstGeom>
        </p:spPr>
      </p:pic>
      <p:pic>
        <p:nvPicPr>
          <p:cNvPr id="36" name="Picture 35" descr="Shape&#10;&#10;Description automatically generated">
            <a:extLst>
              <a:ext uri="{FF2B5EF4-FFF2-40B4-BE49-F238E27FC236}">
                <a16:creationId xmlns:a16="http://schemas.microsoft.com/office/drawing/2014/main" id="{C6BB2508-04CF-4C0C-B0F0-0724CADC57CA}"/>
              </a:ext>
            </a:extLst>
          </p:cNvPr>
          <p:cNvPicPr>
            <a:picLocks noChangeAspect="1"/>
          </p:cNvPicPr>
          <p:nvPr/>
        </p:nvPicPr>
        <p:blipFill>
          <a:blip r:embed="rId20" cstate="hqprint">
            <a:extLst>
              <a:ext uri="{28A0092B-C50C-407E-A947-70E740481C1C}">
                <a14:useLocalDpi xmlns:a14="http://schemas.microsoft.com/office/drawing/2010/main"/>
              </a:ext>
              <a:ext uri="{837473B0-CC2E-450A-ABE3-18F120FF3D39}">
                <a1611:picAttrSrcUrl xmlns:a1611="http://schemas.microsoft.com/office/drawing/2016/11/main" r:id="rId21"/>
              </a:ext>
            </a:extLst>
          </a:blip>
          <a:stretch>
            <a:fillRect/>
          </a:stretch>
        </p:blipFill>
        <p:spPr>
          <a:xfrm>
            <a:off x="176106" y="4269722"/>
            <a:ext cx="1406125" cy="1406125"/>
          </a:xfrm>
          <a:prstGeom prst="rect">
            <a:avLst/>
          </a:prstGeom>
        </p:spPr>
      </p:pic>
    </p:spTree>
    <p:extLst>
      <p:ext uri="{BB962C8B-B14F-4D97-AF65-F5344CB8AC3E}">
        <p14:creationId xmlns:p14="http://schemas.microsoft.com/office/powerpoint/2010/main" val="325264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1192599"/>
            <a:ext cx="3689351" cy="4612778"/>
          </a:xfrm>
        </p:spPr>
        <p:txBody>
          <a:bodyPr>
            <a:noAutofit/>
          </a:bodyPr>
          <a:lstStyle/>
          <a:p>
            <a:pPr marL="0" indent="0">
              <a:buNone/>
            </a:pPr>
            <a:endParaRPr lang="en-GB" b="1" i="1" dirty="0"/>
          </a:p>
          <a:p>
            <a:pPr marL="0" indent="0">
              <a:buNone/>
            </a:pPr>
            <a:r>
              <a:rPr lang="en-GB" sz="2400" b="1" dirty="0"/>
              <a:t>Equipment</a:t>
            </a:r>
          </a:p>
          <a:p>
            <a:r>
              <a:rPr lang="en-GB" sz="2400" dirty="0"/>
              <a:t>4 Potatoes</a:t>
            </a:r>
          </a:p>
          <a:p>
            <a:r>
              <a:rPr lang="en-GB" sz="2400" dirty="0"/>
              <a:t>3 Red crocodile clips</a:t>
            </a:r>
          </a:p>
          <a:p>
            <a:r>
              <a:rPr lang="en-GB" sz="2400" dirty="0"/>
              <a:t>2 Black crocodile clips</a:t>
            </a:r>
          </a:p>
          <a:p>
            <a:r>
              <a:rPr lang="en-GB" sz="2400" dirty="0"/>
              <a:t>4 Coins (2p/1p) </a:t>
            </a:r>
          </a:p>
          <a:p>
            <a:r>
              <a:rPr lang="en-GB" sz="2400" dirty="0"/>
              <a:t>4 Zinc plated nails</a:t>
            </a:r>
          </a:p>
          <a:p>
            <a:r>
              <a:rPr lang="en-GB" sz="2400" dirty="0"/>
              <a:t>Light emitting diode (LED)</a:t>
            </a:r>
          </a:p>
        </p:txBody>
      </p:sp>
      <p:pic>
        <p:nvPicPr>
          <p:cNvPr id="5" name="Picture 4" descr="A picture containing indoor&#10;&#10;Description automatically generated">
            <a:extLst>
              <a:ext uri="{FF2B5EF4-FFF2-40B4-BE49-F238E27FC236}">
                <a16:creationId xmlns:a16="http://schemas.microsoft.com/office/drawing/2014/main" id="{CF3FBB58-732D-4290-BC39-51ECC9D2B9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
          <a:stretch/>
        </p:blipFill>
        <p:spPr>
          <a:xfrm>
            <a:off x="4572000" y="1807567"/>
            <a:ext cx="4167963" cy="3242866"/>
          </a:xfrm>
          <a:prstGeom prst="rect">
            <a:avLst/>
          </a:prstGeom>
        </p:spPr>
      </p:pic>
    </p:spTree>
    <p:extLst>
      <p:ext uri="{BB962C8B-B14F-4D97-AF65-F5344CB8AC3E}">
        <p14:creationId xmlns:p14="http://schemas.microsoft.com/office/powerpoint/2010/main" val="395804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50" y="777645"/>
            <a:ext cx="7886700" cy="1325563"/>
          </a:xfrm>
        </p:spPr>
        <p:txBody>
          <a:bodyPr>
            <a:normAutofit/>
          </a:bodyPr>
          <a:lstStyle/>
          <a:p>
            <a:r>
              <a:rPr lang="en-GB" sz="3600" b="1" dirty="0"/>
              <a:t>Step 1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50" y="2309016"/>
            <a:ext cx="3177540" cy="3108557"/>
          </a:xfrm>
        </p:spPr>
        <p:txBody>
          <a:bodyPr>
            <a:normAutofit/>
          </a:bodyPr>
          <a:lstStyle/>
          <a:p>
            <a:r>
              <a:rPr lang="en-GB" sz="2400" dirty="0"/>
              <a:t>Place the coins and nails into each potato as shown</a:t>
            </a:r>
          </a:p>
        </p:txBody>
      </p:sp>
      <p:pic>
        <p:nvPicPr>
          <p:cNvPr id="6" name="Picture 5" descr="A group of potatoes&#10;&#10;Description automatically generated with medium confidence">
            <a:extLst>
              <a:ext uri="{FF2B5EF4-FFF2-40B4-BE49-F238E27FC236}">
                <a16:creationId xmlns:a16="http://schemas.microsoft.com/office/drawing/2014/main" id="{11928ABC-13A0-46DD-BE14-9987E28FED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13898" y="1440427"/>
            <a:ext cx="3423874" cy="4210493"/>
          </a:xfrm>
          <a:prstGeom prst="rect">
            <a:avLst/>
          </a:prstGeom>
        </p:spPr>
      </p:pic>
    </p:spTree>
    <p:extLst>
      <p:ext uri="{BB962C8B-B14F-4D97-AF65-F5344CB8AC3E}">
        <p14:creationId xmlns:p14="http://schemas.microsoft.com/office/powerpoint/2010/main" val="171055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50" y="736826"/>
            <a:ext cx="7886700" cy="1325563"/>
          </a:xfrm>
        </p:spPr>
        <p:txBody>
          <a:bodyPr>
            <a:normAutofit/>
          </a:bodyPr>
          <a:lstStyle/>
          <a:p>
            <a:r>
              <a:rPr lang="en-GB" sz="3600" b="1" dirty="0"/>
              <a:t>Step 2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2158543"/>
            <a:ext cx="2646179" cy="3299849"/>
          </a:xfrm>
        </p:spPr>
        <p:txBody>
          <a:bodyPr>
            <a:noAutofit/>
          </a:bodyPr>
          <a:lstStyle/>
          <a:p>
            <a:r>
              <a:rPr lang="en-GB" sz="2400" dirty="0"/>
              <a:t>Attach a </a:t>
            </a:r>
            <a:r>
              <a:rPr lang="en-GB" sz="2400" b="1" dirty="0">
                <a:solidFill>
                  <a:srgbClr val="FF0000"/>
                </a:solidFill>
              </a:rPr>
              <a:t>RED  </a:t>
            </a:r>
            <a:r>
              <a:rPr lang="en-GB" sz="2400" dirty="0"/>
              <a:t>clip to the coin in potato 1</a:t>
            </a:r>
          </a:p>
          <a:p>
            <a:pPr marL="0" indent="0">
              <a:buNone/>
            </a:pPr>
            <a:endParaRPr lang="en-GB" sz="2400" dirty="0"/>
          </a:p>
          <a:p>
            <a:r>
              <a:rPr lang="en-GB" sz="2400" dirty="0"/>
              <a:t>Attach other </a:t>
            </a:r>
            <a:r>
              <a:rPr lang="en-GB" sz="2400" b="1" dirty="0">
                <a:solidFill>
                  <a:srgbClr val="FF0000"/>
                </a:solidFill>
              </a:rPr>
              <a:t>RED</a:t>
            </a:r>
            <a:r>
              <a:rPr lang="en-GB" sz="2400" dirty="0"/>
              <a:t> clip to the nail in the potato 2</a:t>
            </a:r>
          </a:p>
        </p:txBody>
      </p:sp>
      <p:pic>
        <p:nvPicPr>
          <p:cNvPr id="5" name="Picture 4">
            <a:extLst>
              <a:ext uri="{FF2B5EF4-FFF2-40B4-BE49-F238E27FC236}">
                <a16:creationId xmlns:a16="http://schemas.microsoft.com/office/drawing/2014/main" id="{A750B968-EBE6-4001-8A59-A9E02FBE27D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54604" y="1488557"/>
            <a:ext cx="5374933" cy="3380848"/>
          </a:xfrm>
          <a:prstGeom prst="rect">
            <a:avLst/>
          </a:prstGeom>
        </p:spPr>
      </p:pic>
      <p:sp>
        <p:nvSpPr>
          <p:cNvPr id="6" name="TextBox 5">
            <a:extLst>
              <a:ext uri="{FF2B5EF4-FFF2-40B4-BE49-F238E27FC236}">
                <a16:creationId xmlns:a16="http://schemas.microsoft.com/office/drawing/2014/main" id="{3112A147-7F15-4839-88D4-8D8D038139DC}"/>
              </a:ext>
            </a:extLst>
          </p:cNvPr>
          <p:cNvSpPr txBox="1"/>
          <p:nvPr/>
        </p:nvSpPr>
        <p:spPr>
          <a:xfrm>
            <a:off x="4731488" y="3827721"/>
            <a:ext cx="1137684" cy="461665"/>
          </a:xfrm>
          <a:prstGeom prst="rect">
            <a:avLst/>
          </a:prstGeom>
          <a:noFill/>
        </p:spPr>
        <p:txBody>
          <a:bodyPr wrap="square" rtlCol="0">
            <a:spAutoFit/>
          </a:bodyPr>
          <a:lstStyle/>
          <a:p>
            <a:r>
              <a:rPr lang="en-GB" sz="2400" b="1" dirty="0"/>
              <a:t>1</a:t>
            </a:r>
          </a:p>
        </p:txBody>
      </p:sp>
      <p:sp>
        <p:nvSpPr>
          <p:cNvPr id="8" name="TextBox 7">
            <a:extLst>
              <a:ext uri="{FF2B5EF4-FFF2-40B4-BE49-F238E27FC236}">
                <a16:creationId xmlns:a16="http://schemas.microsoft.com/office/drawing/2014/main" id="{3A1BC059-CB70-4338-99C2-497FA0127112}"/>
              </a:ext>
            </a:extLst>
          </p:cNvPr>
          <p:cNvSpPr txBox="1"/>
          <p:nvPr/>
        </p:nvSpPr>
        <p:spPr>
          <a:xfrm>
            <a:off x="7531395" y="3852530"/>
            <a:ext cx="1137684" cy="461665"/>
          </a:xfrm>
          <a:prstGeom prst="rect">
            <a:avLst/>
          </a:prstGeom>
          <a:noFill/>
        </p:spPr>
        <p:txBody>
          <a:bodyPr wrap="square" rtlCol="0">
            <a:spAutoFit/>
          </a:bodyPr>
          <a:lstStyle/>
          <a:p>
            <a:r>
              <a:rPr lang="en-GB" sz="2400" b="1" dirty="0"/>
              <a:t>2</a:t>
            </a:r>
          </a:p>
        </p:txBody>
      </p:sp>
    </p:spTree>
    <p:extLst>
      <p:ext uri="{BB962C8B-B14F-4D97-AF65-F5344CB8AC3E}">
        <p14:creationId xmlns:p14="http://schemas.microsoft.com/office/powerpoint/2010/main" val="211957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49" y="858684"/>
            <a:ext cx="7886700" cy="1325563"/>
          </a:xfrm>
        </p:spPr>
        <p:txBody>
          <a:bodyPr>
            <a:normAutofit/>
          </a:bodyPr>
          <a:lstStyle/>
          <a:p>
            <a:r>
              <a:rPr lang="en-GB" sz="3600" b="1" dirty="0"/>
              <a:t>Step 3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2309016"/>
            <a:ext cx="3913234" cy="2862752"/>
          </a:xfrm>
        </p:spPr>
        <p:txBody>
          <a:bodyPr>
            <a:normAutofit/>
          </a:bodyPr>
          <a:lstStyle/>
          <a:p>
            <a:r>
              <a:rPr lang="en-GB" sz="2400" dirty="0"/>
              <a:t>Connect the coin from potato 2 to the nail in potato 3 with a </a:t>
            </a:r>
            <a:r>
              <a:rPr lang="en-GB" sz="2400" b="1" dirty="0">
                <a:solidFill>
                  <a:srgbClr val="FF0000"/>
                </a:solidFill>
              </a:rPr>
              <a:t>RED</a:t>
            </a:r>
            <a:r>
              <a:rPr lang="en-GB" sz="2400" dirty="0"/>
              <a:t> clip</a:t>
            </a:r>
          </a:p>
        </p:txBody>
      </p:sp>
      <p:pic>
        <p:nvPicPr>
          <p:cNvPr id="5" name="Picture 4">
            <a:extLst>
              <a:ext uri="{FF2B5EF4-FFF2-40B4-BE49-F238E27FC236}">
                <a16:creationId xmlns:a16="http://schemas.microsoft.com/office/drawing/2014/main" id="{77C66593-C4F5-4873-B6E7-32DBF7E298F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4524205" y="2129973"/>
            <a:ext cx="4600084" cy="2598054"/>
          </a:xfrm>
          <a:prstGeom prst="rect">
            <a:avLst/>
          </a:prstGeom>
        </p:spPr>
      </p:pic>
      <p:sp>
        <p:nvSpPr>
          <p:cNvPr id="8" name="TextBox 7">
            <a:extLst>
              <a:ext uri="{FF2B5EF4-FFF2-40B4-BE49-F238E27FC236}">
                <a16:creationId xmlns:a16="http://schemas.microsoft.com/office/drawing/2014/main" id="{D6BBE237-8AEC-4CA2-A177-618F7F1202FD}"/>
              </a:ext>
            </a:extLst>
          </p:cNvPr>
          <p:cNvSpPr txBox="1"/>
          <p:nvPr/>
        </p:nvSpPr>
        <p:spPr>
          <a:xfrm>
            <a:off x="6709144" y="2704060"/>
            <a:ext cx="1137684" cy="461665"/>
          </a:xfrm>
          <a:prstGeom prst="rect">
            <a:avLst/>
          </a:prstGeom>
          <a:noFill/>
        </p:spPr>
        <p:txBody>
          <a:bodyPr wrap="square" rtlCol="0">
            <a:spAutoFit/>
          </a:bodyPr>
          <a:lstStyle/>
          <a:p>
            <a:r>
              <a:rPr lang="en-GB" sz="2400" b="1" dirty="0"/>
              <a:t>2</a:t>
            </a:r>
          </a:p>
        </p:txBody>
      </p:sp>
      <p:sp>
        <p:nvSpPr>
          <p:cNvPr id="9" name="TextBox 8">
            <a:extLst>
              <a:ext uri="{FF2B5EF4-FFF2-40B4-BE49-F238E27FC236}">
                <a16:creationId xmlns:a16="http://schemas.microsoft.com/office/drawing/2014/main" id="{0A0C8AD6-332E-42EE-8ECE-233939961915}"/>
              </a:ext>
            </a:extLst>
          </p:cNvPr>
          <p:cNvSpPr txBox="1"/>
          <p:nvPr/>
        </p:nvSpPr>
        <p:spPr>
          <a:xfrm>
            <a:off x="5686563" y="1524000"/>
            <a:ext cx="1137684" cy="461665"/>
          </a:xfrm>
          <a:prstGeom prst="rect">
            <a:avLst/>
          </a:prstGeom>
          <a:noFill/>
        </p:spPr>
        <p:txBody>
          <a:bodyPr wrap="square" rtlCol="0">
            <a:spAutoFit/>
          </a:bodyPr>
          <a:lstStyle/>
          <a:p>
            <a:r>
              <a:rPr lang="en-GB" sz="2400" b="1" dirty="0"/>
              <a:t>1</a:t>
            </a:r>
          </a:p>
        </p:txBody>
      </p:sp>
      <p:sp>
        <p:nvSpPr>
          <p:cNvPr id="10" name="TextBox 9">
            <a:extLst>
              <a:ext uri="{FF2B5EF4-FFF2-40B4-BE49-F238E27FC236}">
                <a16:creationId xmlns:a16="http://schemas.microsoft.com/office/drawing/2014/main" id="{C1A74C4B-A12A-4200-8F9C-E468B24BA132}"/>
              </a:ext>
            </a:extLst>
          </p:cNvPr>
          <p:cNvSpPr txBox="1"/>
          <p:nvPr/>
        </p:nvSpPr>
        <p:spPr>
          <a:xfrm>
            <a:off x="6427381" y="4275209"/>
            <a:ext cx="1137684" cy="461665"/>
          </a:xfrm>
          <a:prstGeom prst="rect">
            <a:avLst/>
          </a:prstGeom>
          <a:noFill/>
        </p:spPr>
        <p:txBody>
          <a:bodyPr wrap="square" rtlCol="0">
            <a:spAutoFit/>
          </a:bodyPr>
          <a:lstStyle/>
          <a:p>
            <a:r>
              <a:rPr lang="en-GB" sz="2400" b="1" dirty="0"/>
              <a:t>3</a:t>
            </a:r>
          </a:p>
        </p:txBody>
      </p:sp>
    </p:spTree>
    <p:extLst>
      <p:ext uri="{BB962C8B-B14F-4D97-AF65-F5344CB8AC3E}">
        <p14:creationId xmlns:p14="http://schemas.microsoft.com/office/powerpoint/2010/main" val="202165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49" y="789939"/>
            <a:ext cx="7886700" cy="1325563"/>
          </a:xfrm>
        </p:spPr>
        <p:txBody>
          <a:bodyPr>
            <a:normAutofit/>
          </a:bodyPr>
          <a:lstStyle/>
          <a:p>
            <a:r>
              <a:rPr lang="en-GB" sz="3600" b="1" dirty="0"/>
              <a:t>Step 4 ⚠</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1993900"/>
            <a:ext cx="3194729" cy="4045392"/>
          </a:xfrm>
        </p:spPr>
        <p:txBody>
          <a:bodyPr>
            <a:normAutofit/>
          </a:bodyPr>
          <a:lstStyle/>
          <a:p>
            <a:r>
              <a:rPr lang="en-GB" sz="2400" dirty="0"/>
              <a:t>Connect a </a:t>
            </a:r>
            <a:r>
              <a:rPr lang="en-GB" sz="2400" b="1" dirty="0">
                <a:solidFill>
                  <a:srgbClr val="FF0000"/>
                </a:solidFill>
              </a:rPr>
              <a:t>RED</a:t>
            </a:r>
            <a:r>
              <a:rPr lang="en-GB" sz="2400" dirty="0"/>
              <a:t> clip to the coin in potato 3</a:t>
            </a:r>
          </a:p>
          <a:p>
            <a:endParaRPr lang="en-GB" sz="1200" dirty="0"/>
          </a:p>
          <a:p>
            <a:r>
              <a:rPr lang="en-GB" sz="2400" dirty="0"/>
              <a:t>Connect a </a:t>
            </a:r>
            <a:r>
              <a:rPr lang="en-GB" sz="2400" b="1" dirty="0"/>
              <a:t>BLACK</a:t>
            </a:r>
            <a:r>
              <a:rPr lang="en-GB" sz="2400" dirty="0"/>
              <a:t> clip to the nail in potato 1 to the coin in potato 4</a:t>
            </a:r>
          </a:p>
          <a:p>
            <a:endParaRPr lang="en-GB" sz="1100" dirty="0"/>
          </a:p>
          <a:p>
            <a:r>
              <a:rPr lang="en-GB" sz="2400" dirty="0"/>
              <a:t>Connect a </a:t>
            </a:r>
            <a:r>
              <a:rPr lang="en-GB" sz="2400" b="1" dirty="0"/>
              <a:t>BLACK</a:t>
            </a:r>
            <a:r>
              <a:rPr lang="en-GB" sz="2400" dirty="0"/>
              <a:t> clip to the nail in potato 4</a:t>
            </a:r>
          </a:p>
          <a:p>
            <a:endParaRPr lang="en-GB" sz="2400" dirty="0"/>
          </a:p>
          <a:p>
            <a:pPr marL="0" indent="0">
              <a:buNone/>
            </a:pPr>
            <a:endParaRPr lang="en-GB" sz="2400" dirty="0"/>
          </a:p>
          <a:p>
            <a:endParaRPr lang="en-GB" sz="2400" dirty="0"/>
          </a:p>
          <a:p>
            <a:pPr marL="0" indent="0">
              <a:buNone/>
            </a:pPr>
            <a:endParaRPr lang="en-GB" sz="2400" dirty="0"/>
          </a:p>
        </p:txBody>
      </p:sp>
      <p:pic>
        <p:nvPicPr>
          <p:cNvPr id="6" name="Picture 5" descr="A picture containing indoor&#10;&#10;Description automatically generated">
            <a:extLst>
              <a:ext uri="{FF2B5EF4-FFF2-40B4-BE49-F238E27FC236}">
                <a16:creationId xmlns:a16="http://schemas.microsoft.com/office/drawing/2014/main" id="{36E3834B-C421-45F9-9A54-EF110C68ADD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44580" y="1313121"/>
            <a:ext cx="4691972" cy="4231758"/>
          </a:xfrm>
          <a:prstGeom prst="rect">
            <a:avLst/>
          </a:prstGeom>
        </p:spPr>
      </p:pic>
      <p:sp>
        <p:nvSpPr>
          <p:cNvPr id="7" name="TextBox 6">
            <a:extLst>
              <a:ext uri="{FF2B5EF4-FFF2-40B4-BE49-F238E27FC236}">
                <a16:creationId xmlns:a16="http://schemas.microsoft.com/office/drawing/2014/main" id="{6E8636BE-4C13-4971-8934-287C6293AA04}"/>
              </a:ext>
            </a:extLst>
          </p:cNvPr>
          <p:cNvSpPr txBox="1"/>
          <p:nvPr/>
        </p:nvSpPr>
        <p:spPr>
          <a:xfrm>
            <a:off x="5029200" y="2407851"/>
            <a:ext cx="1137684" cy="461665"/>
          </a:xfrm>
          <a:prstGeom prst="rect">
            <a:avLst/>
          </a:prstGeom>
          <a:noFill/>
        </p:spPr>
        <p:txBody>
          <a:bodyPr wrap="square" rtlCol="0">
            <a:spAutoFit/>
          </a:bodyPr>
          <a:lstStyle/>
          <a:p>
            <a:r>
              <a:rPr lang="en-GB" sz="2400" b="1" dirty="0"/>
              <a:t>1</a:t>
            </a:r>
          </a:p>
        </p:txBody>
      </p:sp>
      <p:sp>
        <p:nvSpPr>
          <p:cNvPr id="8" name="TextBox 7">
            <a:extLst>
              <a:ext uri="{FF2B5EF4-FFF2-40B4-BE49-F238E27FC236}">
                <a16:creationId xmlns:a16="http://schemas.microsoft.com/office/drawing/2014/main" id="{3D38F06F-21E7-4262-9AEA-0EDFF989CAD1}"/>
              </a:ext>
            </a:extLst>
          </p:cNvPr>
          <p:cNvSpPr txBox="1"/>
          <p:nvPr/>
        </p:nvSpPr>
        <p:spPr>
          <a:xfrm>
            <a:off x="7708604" y="3696116"/>
            <a:ext cx="1137684" cy="461665"/>
          </a:xfrm>
          <a:prstGeom prst="rect">
            <a:avLst/>
          </a:prstGeom>
          <a:noFill/>
        </p:spPr>
        <p:txBody>
          <a:bodyPr wrap="square" rtlCol="0">
            <a:spAutoFit/>
          </a:bodyPr>
          <a:lstStyle/>
          <a:p>
            <a:r>
              <a:rPr lang="en-GB" sz="2400" b="1" dirty="0"/>
              <a:t>3</a:t>
            </a:r>
          </a:p>
        </p:txBody>
      </p:sp>
      <p:sp>
        <p:nvSpPr>
          <p:cNvPr id="9" name="TextBox 8">
            <a:extLst>
              <a:ext uri="{FF2B5EF4-FFF2-40B4-BE49-F238E27FC236}">
                <a16:creationId xmlns:a16="http://schemas.microsoft.com/office/drawing/2014/main" id="{28CD8A97-7D4A-4286-A8E1-E682BFC1F418}"/>
              </a:ext>
            </a:extLst>
          </p:cNvPr>
          <p:cNvSpPr txBox="1"/>
          <p:nvPr/>
        </p:nvSpPr>
        <p:spPr>
          <a:xfrm>
            <a:off x="5757929" y="3970764"/>
            <a:ext cx="1137684" cy="461665"/>
          </a:xfrm>
          <a:prstGeom prst="rect">
            <a:avLst/>
          </a:prstGeom>
          <a:noFill/>
        </p:spPr>
        <p:txBody>
          <a:bodyPr wrap="square" rtlCol="0">
            <a:spAutoFit/>
          </a:bodyPr>
          <a:lstStyle/>
          <a:p>
            <a:r>
              <a:rPr lang="en-GB" sz="2400" b="1" dirty="0"/>
              <a:t>4</a:t>
            </a:r>
          </a:p>
        </p:txBody>
      </p:sp>
      <p:sp>
        <p:nvSpPr>
          <p:cNvPr id="10" name="TextBox 9">
            <a:extLst>
              <a:ext uri="{FF2B5EF4-FFF2-40B4-BE49-F238E27FC236}">
                <a16:creationId xmlns:a16="http://schemas.microsoft.com/office/drawing/2014/main" id="{FE674A59-334A-4335-8F2F-D2841B6D4E69}"/>
              </a:ext>
            </a:extLst>
          </p:cNvPr>
          <p:cNvSpPr txBox="1"/>
          <p:nvPr/>
        </p:nvSpPr>
        <p:spPr>
          <a:xfrm>
            <a:off x="6705599" y="2436205"/>
            <a:ext cx="1137684" cy="461665"/>
          </a:xfrm>
          <a:prstGeom prst="rect">
            <a:avLst/>
          </a:prstGeom>
          <a:noFill/>
        </p:spPr>
        <p:txBody>
          <a:bodyPr wrap="square" rtlCol="0">
            <a:spAutoFit/>
          </a:bodyPr>
          <a:lstStyle/>
          <a:p>
            <a:r>
              <a:rPr lang="en-GB" sz="2400" b="1" dirty="0"/>
              <a:t>2</a:t>
            </a:r>
          </a:p>
        </p:txBody>
      </p:sp>
    </p:spTree>
    <p:extLst>
      <p:ext uri="{BB962C8B-B14F-4D97-AF65-F5344CB8AC3E}">
        <p14:creationId xmlns:p14="http://schemas.microsoft.com/office/powerpoint/2010/main" val="269255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709</Words>
  <Application>Microsoft Office PowerPoint</Application>
  <PresentationFormat>On-screen Show (4:3)</PresentationFormat>
  <Paragraphs>88</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ReithSans</vt:lpstr>
      <vt:lpstr>Rubik</vt:lpstr>
      <vt:lpstr>Office Theme</vt:lpstr>
      <vt:lpstr>PowerPoint Presentation</vt:lpstr>
      <vt:lpstr>PowerPoint Presentation</vt:lpstr>
      <vt:lpstr>PowerPoint Presentation</vt:lpstr>
      <vt:lpstr>PowerPoint Presentation</vt:lpstr>
      <vt:lpstr>PowerPoint Presentation</vt:lpstr>
      <vt:lpstr>Step 1 ⚠</vt:lpstr>
      <vt:lpstr>Step 2 ⚠</vt:lpstr>
      <vt:lpstr>Step 3 ⚠</vt:lpstr>
      <vt:lpstr>Step 4 ⚠</vt:lpstr>
      <vt:lpstr>Step 5 ⚠</vt:lpstr>
      <vt:lpstr>Step 6 ⚠</vt:lpstr>
      <vt:lpstr>PowerPoint Presentation</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potato battery presentation</dc:title>
  <dc:subject>energy generation, sustainability, design and technology, and engineering</dc:subject>
  <dc:creator>Microsoft Office User</dc:creator>
  <cp:keywords>potato battery, potato electricity experiment, potato battery experiment, potato lightbulb experiment, potato powered light bulb, potato light, ks3 engineering, national earth day</cp:keywords>
  <cp:lastModifiedBy>Marie Neighbour</cp:lastModifiedBy>
  <cp:revision>10</cp:revision>
  <dcterms:created xsi:type="dcterms:W3CDTF">2017-06-28T15:11:57Z</dcterms:created>
  <dcterms:modified xsi:type="dcterms:W3CDTF">2023-08-29T13:02:01Z</dcterms:modified>
</cp:coreProperties>
</file>